
<file path=[Content_Types].xml><?xml version="1.0" encoding="utf-8"?>
<Types xmlns="http://schemas.openxmlformats.org/package/2006/content-types">
  <Default Extension="xml" ContentType="application/xml"/>
  <Default Extension="png" ContentType="image/png"/>
  <Default Extension="wdp" ContentType="image/vnd.ms-photo"/>
  <Default Extension="jpeg" ContentType="image/jpeg"/>
  <Default Extension="JPG" ContentType="image/.jpg"/>
  <Default Extension="rels" ContentType="application/vnd.openxmlformats-package.relationships+xml"/>
  <Override PartName="/customXml/itemProps269.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sldIdLst>
    <p:sldId id="257" r:id="rId3"/>
    <p:sldId id="258" r:id="rId5"/>
    <p:sldId id="259" r:id="rId6"/>
    <p:sldId id="261" r:id="rId7"/>
    <p:sldId id="262" r:id="rId8"/>
    <p:sldId id="266" r:id="rId9"/>
    <p:sldId id="343" r:id="rId10"/>
    <p:sldId id="263" r:id="rId11"/>
    <p:sldId id="339" r:id="rId12"/>
    <p:sldId id="264" r:id="rId13"/>
    <p:sldId id="267" r:id="rId14"/>
    <p:sldId id="347" r:id="rId15"/>
    <p:sldId id="269" r:id="rId16"/>
    <p:sldId id="272" r:id="rId17"/>
    <p:sldId id="270" r:id="rId18"/>
    <p:sldId id="265" r:id="rId19"/>
    <p:sldId id="277" r:id="rId20"/>
    <p:sldId id="316" r:id="rId21"/>
    <p:sldId id="276" r:id="rId22"/>
    <p:sldId id="311" r:id="rId23"/>
    <p:sldId id="310" r:id="rId24"/>
    <p:sldId id="309" r:id="rId25"/>
    <p:sldId id="293" r:id="rId26"/>
    <p:sldId id="342" r:id="rId27"/>
    <p:sldId id="273" r:id="rId28"/>
    <p:sldId id="275" r:id="rId29"/>
    <p:sldId id="278" r:id="rId30"/>
    <p:sldId id="334" r:id="rId31"/>
    <p:sldId id="280" r:id="rId32"/>
    <p:sldId id="289" r:id="rId33"/>
    <p:sldId id="344" r:id="rId34"/>
    <p:sldId id="338" r:id="rId35"/>
    <p:sldId id="290" r:id="rId36"/>
    <p:sldId id="312" r:id="rId37"/>
    <p:sldId id="294" r:id="rId38"/>
    <p:sldId id="314" r:id="rId39"/>
    <p:sldId id="313" r:id="rId40"/>
    <p:sldId id="315" r:id="rId41"/>
    <p:sldId id="336" r:id="rId42"/>
    <p:sldId id="348" r:id="rId43"/>
    <p:sldId id="354" r:id="rId44"/>
    <p:sldId id="281" r:id="rId45"/>
    <p:sldId id="282" r:id="rId46"/>
    <p:sldId id="350" r:id="rId47"/>
    <p:sldId id="351" r:id="rId48"/>
    <p:sldId id="349" r:id="rId49"/>
    <p:sldId id="288" r:id="rId50"/>
    <p:sldId id="291" r:id="rId51"/>
  </p:sldIdLst>
  <p:sldSz cx="12192000" cy="6858000"/>
  <p:notesSz cx="6858000" cy="9144000"/>
  <p:embeddedFontLst>
    <p:embeddedFont>
      <p:font typeface="微软雅黑" panose="020B0503020204020204" charset="-122"/>
      <p:regular r:id="rId58"/>
    </p:embeddedFont>
    <p:embeddedFont>
      <p:font typeface="Calibri" panose="020F0502020204030204" charset="0"/>
      <p:regular r:id="rId59"/>
      <p:bold r:id="rId60"/>
      <p:italic r:id="rId61"/>
      <p:boldItalic r:id="rId62"/>
    </p:embeddedFont>
    <p:embeddedFont>
      <p:font typeface="方正小标宋简体" panose="03000509000000000000" charset="-122"/>
      <p:regular r:id="rId63"/>
    </p:embeddedFont>
    <p:embeddedFont>
      <p:font typeface="Century Gothic" panose="020B0502020202020204" pitchFamily="34" charset="0"/>
      <p:regular r:id="rId64"/>
      <p:bold r:id="rId65"/>
      <p:italic r:id="rId66"/>
      <p:boldItalic r:id="rId67"/>
    </p:embeddedFont>
    <p:embeddedFont>
      <p:font typeface="方正小标宋_GBK" panose="02000000000000000000" charset="-122"/>
      <p:regular r:id="rId68"/>
    </p:embeddedFont>
    <p:embeddedFont>
      <p:font typeface="楷体_GB2312" panose="02010609030101010101" charset="-122"/>
      <p:regular r:id="rId69"/>
    </p:embeddedFont>
  </p:embeddedFontLst>
  <p:custDataLst>
    <p:tags r:id="rId7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90" userDrawn="1">
          <p15:clr>
            <a:srgbClr val="A4A3A4"/>
          </p15:clr>
        </p15:guide>
        <p15:guide id="2" pos="387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Z" initials="Z"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469A"/>
    <a:srgbClr val="012D86"/>
    <a:srgbClr val="FBC63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1990"/>
        <p:guide pos="387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0" Type="http://schemas.openxmlformats.org/officeDocument/2006/relationships/tags" Target="tags/tag270.xml"/><Relationship Id="rId7" Type="http://schemas.openxmlformats.org/officeDocument/2006/relationships/slide" Target="slides/slide4.xml"/><Relationship Id="rId69" Type="http://schemas.openxmlformats.org/officeDocument/2006/relationships/font" Target="fonts/font12.fntdata"/><Relationship Id="rId68" Type="http://schemas.openxmlformats.org/officeDocument/2006/relationships/font" Target="fonts/font11.fntdata"/><Relationship Id="rId67" Type="http://schemas.openxmlformats.org/officeDocument/2006/relationships/font" Target="fonts/font10.fntdata"/><Relationship Id="rId66" Type="http://schemas.openxmlformats.org/officeDocument/2006/relationships/font" Target="fonts/font9.fntdata"/><Relationship Id="rId65" Type="http://schemas.openxmlformats.org/officeDocument/2006/relationships/font" Target="fonts/font8.fntdata"/><Relationship Id="rId64" Type="http://schemas.openxmlformats.org/officeDocument/2006/relationships/font" Target="fonts/font7.fntdata"/><Relationship Id="rId63" Type="http://schemas.openxmlformats.org/officeDocument/2006/relationships/font" Target="fonts/font6.fntdata"/><Relationship Id="rId62" Type="http://schemas.openxmlformats.org/officeDocument/2006/relationships/font" Target="fonts/font5.fntdata"/><Relationship Id="rId61" Type="http://schemas.openxmlformats.org/officeDocument/2006/relationships/font" Target="fonts/font4.fntdata"/><Relationship Id="rId60" Type="http://schemas.openxmlformats.org/officeDocument/2006/relationships/font" Target="fonts/font3.fntdata"/><Relationship Id="rId6" Type="http://schemas.openxmlformats.org/officeDocument/2006/relationships/slide" Target="slides/slide3.xml"/><Relationship Id="rId59" Type="http://schemas.openxmlformats.org/officeDocument/2006/relationships/font" Target="fonts/font2.fntdata"/><Relationship Id="rId58" Type="http://schemas.openxmlformats.org/officeDocument/2006/relationships/font" Target="fonts/font1.fntdata"/><Relationship Id="rId57" Type="http://schemas.openxmlformats.org/officeDocument/2006/relationships/customXml" Target="../customXml/item1.xml"/><Relationship Id="rId56" Type="http://schemas.openxmlformats.org/officeDocument/2006/relationships/customXmlProps" Target="../customXml/itemProps269.xml"/><Relationship Id="rId55" Type="http://schemas.openxmlformats.org/officeDocument/2006/relationships/commentAuthors" Target="commentAuthors.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只要有贷款就一定会有利息，利息是一直被计算的；只不过同学们在读书期间，这笔利息是由国家财政补贴的。</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理解国贷还款的大致脉络，后面会详细</a:t>
            </a:r>
            <a:r>
              <a:rPr lang="zh-CN" altLang="en-US"/>
              <a:t>介绍</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因为大部分生源地贷款都是国开行经办的，所以学校也只有国开行的后台系统，如生源地经办银行是中国邮政储蓄银行、各地农信社，那可以直接去咨询经办银行</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请所有同学务必认真对待信息采集表，严格按照表中内容及格式填写（如手机联系方式等数据一定是文本格式），该信息采集表需要提交至中国银行，自行承担信息缺失导致手续办理失败的后果。</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请所有同学务必认真对待信息采集表，严格按照表中内容及格式填写（如手机联系方式等数据一定是文本格式），该信息采集表需要提交至中国银行，自行承担信息缺失导致手续办理失败的后果。</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往年有部分学生以为自己填写了信息采集表，就算是完成手续了，同学们一定要学会主动了解相关知识和办理</a:t>
            </a:r>
            <a:r>
              <a:rPr lang="zh-CN" altLang="en-US"/>
              <a:t>流程！</a:t>
            </a: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往年有部分学生以为自己填写了信息采集表，就算是完成手续了，同学们一定要学会主动了解相关知识和办理</a:t>
            </a:r>
            <a:r>
              <a:rPr lang="zh-CN" altLang="en-US"/>
              <a:t>流程！</a:t>
            </a:r>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image" Target="../media/image5.png"/><Relationship Id="rId5" Type="http://schemas.microsoft.com/office/2007/relationships/hdphoto" Target="../media/image4.wdp"/><Relationship Id="rId4" Type="http://schemas.openxmlformats.org/officeDocument/2006/relationships/image" Target="../media/image3.png"/><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ags" Target="../tags/tag57.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首页1">
    <p:spTree>
      <p:nvGrpSpPr>
        <p:cNvPr id="1" name=""/>
        <p:cNvGrpSpPr/>
        <p:nvPr/>
      </p:nvGrpSpPr>
      <p:grpSpPr>
        <a:xfrm>
          <a:off x="0" y="0"/>
          <a:ext cx="0" cy="0"/>
          <a:chOff x="0" y="0"/>
          <a:chExt cx="0" cy="0"/>
        </a:xfrm>
      </p:grpSpPr>
      <p:pic>
        <p:nvPicPr>
          <p:cNvPr id="7" name="校徽剪影"/>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1193" y="-926549"/>
            <a:ext cx="7280302" cy="6786723"/>
          </a:xfrm>
          <a:prstGeom prst="rect">
            <a:avLst/>
          </a:prstGeom>
        </p:spPr>
      </p:pic>
      <p:sp>
        <p:nvSpPr>
          <p:cNvPr id="8" name="主图投影"/>
          <p:cNvSpPr/>
          <p:nvPr userDrawn="1"/>
        </p:nvSpPr>
        <p:spPr bwMode="auto">
          <a:xfrm>
            <a:off x="6322028" y="1171382"/>
            <a:ext cx="6353842" cy="5279161"/>
          </a:xfrm>
          <a:custGeom>
            <a:avLst/>
            <a:gdLst>
              <a:gd name="T0" fmla="*/ 1288 w 1288"/>
              <a:gd name="T1" fmla="*/ 196 h 1096"/>
              <a:gd name="T2" fmla="*/ 920 w 1288"/>
              <a:gd name="T3" fmla="*/ 4 h 1096"/>
              <a:gd name="T4" fmla="*/ 428 w 1288"/>
              <a:gd name="T5" fmla="*/ 196 h 1096"/>
              <a:gd name="T6" fmla="*/ 188 w 1288"/>
              <a:gd name="T7" fmla="*/ 284 h 1096"/>
              <a:gd name="T8" fmla="*/ 24 w 1288"/>
              <a:gd name="T9" fmla="*/ 652 h 1096"/>
              <a:gd name="T10" fmla="*/ 544 w 1288"/>
              <a:gd name="T11" fmla="*/ 948 h 1096"/>
              <a:gd name="T12" fmla="*/ 748 w 1288"/>
              <a:gd name="T13" fmla="*/ 1080 h 1096"/>
              <a:gd name="T14" fmla="*/ 1288 w 1288"/>
              <a:gd name="T15" fmla="*/ 976 h 1096"/>
              <a:gd name="T16" fmla="*/ 1288 w 1288"/>
              <a:gd name="T17" fmla="*/ 196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8" h="1096">
                <a:moveTo>
                  <a:pt x="1288" y="196"/>
                </a:moveTo>
                <a:cubicBezTo>
                  <a:pt x="1288" y="196"/>
                  <a:pt x="1088" y="8"/>
                  <a:pt x="920" y="4"/>
                </a:cubicBezTo>
                <a:cubicBezTo>
                  <a:pt x="752" y="0"/>
                  <a:pt x="564" y="164"/>
                  <a:pt x="428" y="196"/>
                </a:cubicBezTo>
                <a:cubicBezTo>
                  <a:pt x="292" y="228"/>
                  <a:pt x="268" y="228"/>
                  <a:pt x="188" y="284"/>
                </a:cubicBezTo>
                <a:cubicBezTo>
                  <a:pt x="108" y="340"/>
                  <a:pt x="0" y="468"/>
                  <a:pt x="24" y="652"/>
                </a:cubicBezTo>
                <a:cubicBezTo>
                  <a:pt x="48" y="836"/>
                  <a:pt x="160" y="928"/>
                  <a:pt x="544" y="948"/>
                </a:cubicBezTo>
                <a:cubicBezTo>
                  <a:pt x="684" y="968"/>
                  <a:pt x="648" y="1064"/>
                  <a:pt x="748" y="1080"/>
                </a:cubicBezTo>
                <a:cubicBezTo>
                  <a:pt x="848" y="1096"/>
                  <a:pt x="1176" y="1040"/>
                  <a:pt x="1288" y="976"/>
                </a:cubicBezTo>
                <a:lnTo>
                  <a:pt x="1288" y="196"/>
                </a:lnTo>
                <a:close/>
              </a:path>
            </a:pathLst>
          </a:custGeom>
          <a:solidFill>
            <a:srgbClr val="FBC63F"/>
          </a:solidFill>
          <a:ln>
            <a:noFill/>
          </a:ln>
        </p:spPr>
        <p:txBody>
          <a:bodyPr vert="horz" wrap="square" lIns="91440" tIns="45720" rIns="91440" bIns="45720" numCol="1" anchor="t" anchorCtr="0" compatLnSpc="1"/>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9" name="主图"/>
          <p:cNvSpPr/>
          <p:nvPr userDrawn="1"/>
        </p:nvSpPr>
        <p:spPr bwMode="auto">
          <a:xfrm>
            <a:off x="6465657" y="1020445"/>
            <a:ext cx="6210213" cy="5279161"/>
          </a:xfrm>
          <a:custGeom>
            <a:avLst/>
            <a:gdLst>
              <a:gd name="T0" fmla="*/ 1288 w 1288"/>
              <a:gd name="T1" fmla="*/ 196 h 1096"/>
              <a:gd name="T2" fmla="*/ 920 w 1288"/>
              <a:gd name="T3" fmla="*/ 4 h 1096"/>
              <a:gd name="T4" fmla="*/ 428 w 1288"/>
              <a:gd name="T5" fmla="*/ 196 h 1096"/>
              <a:gd name="T6" fmla="*/ 188 w 1288"/>
              <a:gd name="T7" fmla="*/ 284 h 1096"/>
              <a:gd name="T8" fmla="*/ 24 w 1288"/>
              <a:gd name="T9" fmla="*/ 652 h 1096"/>
              <a:gd name="T10" fmla="*/ 544 w 1288"/>
              <a:gd name="T11" fmla="*/ 948 h 1096"/>
              <a:gd name="T12" fmla="*/ 748 w 1288"/>
              <a:gd name="T13" fmla="*/ 1080 h 1096"/>
              <a:gd name="T14" fmla="*/ 1288 w 1288"/>
              <a:gd name="T15" fmla="*/ 976 h 1096"/>
              <a:gd name="T16" fmla="*/ 1288 w 1288"/>
              <a:gd name="T17" fmla="*/ 196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8" h="1096">
                <a:moveTo>
                  <a:pt x="1288" y="196"/>
                </a:moveTo>
                <a:cubicBezTo>
                  <a:pt x="1288" y="196"/>
                  <a:pt x="1088" y="8"/>
                  <a:pt x="920" y="4"/>
                </a:cubicBezTo>
                <a:cubicBezTo>
                  <a:pt x="752" y="0"/>
                  <a:pt x="564" y="164"/>
                  <a:pt x="428" y="196"/>
                </a:cubicBezTo>
                <a:cubicBezTo>
                  <a:pt x="292" y="228"/>
                  <a:pt x="268" y="228"/>
                  <a:pt x="188" y="284"/>
                </a:cubicBezTo>
                <a:cubicBezTo>
                  <a:pt x="108" y="340"/>
                  <a:pt x="0" y="468"/>
                  <a:pt x="24" y="652"/>
                </a:cubicBezTo>
                <a:cubicBezTo>
                  <a:pt x="48" y="836"/>
                  <a:pt x="160" y="928"/>
                  <a:pt x="544" y="948"/>
                </a:cubicBezTo>
                <a:cubicBezTo>
                  <a:pt x="684" y="968"/>
                  <a:pt x="648" y="1064"/>
                  <a:pt x="748" y="1080"/>
                </a:cubicBezTo>
                <a:cubicBezTo>
                  <a:pt x="848" y="1096"/>
                  <a:pt x="1176" y="1040"/>
                  <a:pt x="1288" y="976"/>
                </a:cubicBezTo>
                <a:lnTo>
                  <a:pt x="1288" y="196"/>
                </a:lnTo>
                <a:close/>
              </a:path>
            </a:pathLst>
          </a:custGeom>
          <a:blipFill dpi="0" rotWithShape="1">
            <a:blip r:embed="rId4">
              <a:extLst>
                <a:ext uri="{BEBA8EAE-BF5A-486C-A8C5-ECC9F3942E4B}">
                  <a14:imgProps xmlns:a14="http://schemas.microsoft.com/office/drawing/2010/main">
                    <a14:imgLayer r:embed="rId5">
                      <a14:imgEffect>
                        <a14:brightnessContrast bright="12000" contrast="8000"/>
                      </a14:imgEffect>
                    </a14:imgLayer>
                  </a14:imgProps>
                </a:ext>
              </a:extLst>
            </a:blip>
            <a:srcRect/>
            <a:stretch>
              <a:fillRect/>
            </a:stretch>
          </a:blipFill>
          <a:ln>
            <a:noFill/>
          </a:ln>
          <a:effectLst>
            <a:outerShdw blurRad="50800" dist="38100" dir="5400000" algn="t" rotWithShape="0">
              <a:schemeClr val="accent3">
                <a:alpha val="40000"/>
              </a:schemeClr>
            </a:outerShdw>
          </a:effectLst>
        </p:spPr>
        <p:txBody>
          <a:bodyPr vert="horz" wrap="square" lIns="91440" tIns="45720" rIns="91440" bIns="45720" numCol="1" anchor="t" anchorCtr="0" compatLnSpc="1"/>
          <a:lstStyle/>
          <a:p>
            <a:endParaRPr lang="zh-CN" altLang="en-US" dirty="0">
              <a:latin typeface="微软雅黑" panose="020B0503020204020204" charset="-122"/>
              <a:ea typeface="微软雅黑" panose="020B0503020204020204" charset="-122"/>
              <a:cs typeface="+mn-ea"/>
              <a:sym typeface="微软雅黑" panose="020B0503020204020204" charset="-122"/>
            </a:endParaRPr>
          </a:p>
        </p:txBody>
      </p:sp>
      <p:sp>
        <p:nvSpPr>
          <p:cNvPr id="10" name="英文"/>
          <p:cNvSpPr txBox="1"/>
          <p:nvPr userDrawn="1"/>
        </p:nvSpPr>
        <p:spPr>
          <a:xfrm>
            <a:off x="3762621" y="4844985"/>
            <a:ext cx="2316343" cy="1015663"/>
          </a:xfrm>
          <a:prstGeom prst="rect">
            <a:avLst/>
          </a:prstGeom>
          <a:noFill/>
        </p:spPr>
        <p:txBody>
          <a:bodyPr wrap="square" rtlCol="0">
            <a:spAutoFit/>
          </a:bodyPr>
          <a:lstStyle/>
          <a:p>
            <a:r>
              <a:rPr lang="en-US" altLang="zh-CN" sz="6000" dirty="0">
                <a:solidFill>
                  <a:srgbClr val="FBC63F">
                    <a:alpha val="30000"/>
                  </a:srgbClr>
                </a:solidFill>
                <a:latin typeface="微软雅黑" panose="020B0503020204020204" charset="-122"/>
                <a:ea typeface="微软雅黑" panose="020B0503020204020204" charset="-122"/>
                <a:cs typeface="+mn-ea"/>
                <a:sym typeface="微软雅黑" panose="020B0503020204020204" charset="-122"/>
              </a:rPr>
              <a:t>WUT</a:t>
            </a:r>
            <a:endParaRPr lang="zh-CN" altLang="en-US" sz="6000" dirty="0">
              <a:solidFill>
                <a:srgbClr val="FBC63F">
                  <a:alpha val="30000"/>
                </a:srgbClr>
              </a:solidFill>
              <a:latin typeface="微软雅黑" panose="020B0503020204020204" charset="-122"/>
              <a:ea typeface="微软雅黑" panose="020B0503020204020204" charset="-122"/>
              <a:cs typeface="+mn-ea"/>
              <a:sym typeface="微软雅黑" panose="020B0503020204020204" charset="-122"/>
            </a:endParaRPr>
          </a:p>
        </p:txBody>
      </p:sp>
      <p:grpSp>
        <p:nvGrpSpPr>
          <p:cNvPr id="11" name="组合 10"/>
          <p:cNvGrpSpPr/>
          <p:nvPr userDrawn="1"/>
        </p:nvGrpSpPr>
        <p:grpSpPr>
          <a:xfrm>
            <a:off x="0" y="6751975"/>
            <a:ext cx="12192000" cy="109617"/>
            <a:chOff x="0" y="6751975"/>
            <a:chExt cx="12192000" cy="109617"/>
          </a:xfrm>
        </p:grpSpPr>
        <p:sp>
          <p:nvSpPr>
            <p:cNvPr id="12" name="矩形 11"/>
            <p:cNvSpPr/>
            <p:nvPr/>
          </p:nvSpPr>
          <p:spPr>
            <a:xfrm>
              <a:off x="1620000" y="6753592"/>
              <a:ext cx="10572000" cy="108000"/>
            </a:xfrm>
            <a:prstGeom prst="rect">
              <a:avLst/>
            </a:prstGeom>
            <a:solidFill>
              <a:srgbClr val="004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 name="矩形 12"/>
            <p:cNvSpPr/>
            <p:nvPr/>
          </p:nvSpPr>
          <p:spPr>
            <a:xfrm>
              <a:off x="0" y="6751975"/>
              <a:ext cx="1620000" cy="109617"/>
            </a:xfrm>
            <a:prstGeom prst="rect">
              <a:avLst/>
            </a:prstGeom>
            <a:solidFill>
              <a:srgbClr val="FB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grpSp>
      <p:pic>
        <p:nvPicPr>
          <p:cNvPr id="14" name="图片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72488" y="357539"/>
            <a:ext cx="3209078" cy="3852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5">
    <p:spTree>
      <p:nvGrpSpPr>
        <p:cNvPr id="1" name=""/>
        <p:cNvGrpSpPr/>
        <p:nvPr/>
      </p:nvGrpSpPr>
      <p:grpSpPr>
        <a:xfrm>
          <a:off x="0" y="0"/>
          <a:ext cx="0" cy="0"/>
          <a:chOff x="0" y="0"/>
          <a:chExt cx="0" cy="0"/>
        </a:xfrm>
      </p:grpSpPr>
      <p:grpSp>
        <p:nvGrpSpPr>
          <p:cNvPr id="42" name="组合 41"/>
          <p:cNvGrpSpPr/>
          <p:nvPr userDrawn="1"/>
        </p:nvGrpSpPr>
        <p:grpSpPr>
          <a:xfrm>
            <a:off x="0" y="6751975"/>
            <a:ext cx="12192000" cy="109617"/>
            <a:chOff x="0" y="6751975"/>
            <a:chExt cx="12192000" cy="109617"/>
          </a:xfrm>
        </p:grpSpPr>
        <p:sp>
          <p:nvSpPr>
            <p:cNvPr id="43" name="矩形 42"/>
            <p:cNvSpPr/>
            <p:nvPr/>
          </p:nvSpPr>
          <p:spPr>
            <a:xfrm>
              <a:off x="1620000" y="6753592"/>
              <a:ext cx="10572000" cy="108000"/>
            </a:xfrm>
            <a:prstGeom prst="rect">
              <a:avLst/>
            </a:prstGeom>
            <a:solidFill>
              <a:srgbClr val="00489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44" name="矩形 43"/>
            <p:cNvSpPr/>
            <p:nvPr/>
          </p:nvSpPr>
          <p:spPr>
            <a:xfrm>
              <a:off x="0" y="6751975"/>
              <a:ext cx="1620000" cy="109617"/>
            </a:xfrm>
            <a:prstGeom prst="rect">
              <a:avLst/>
            </a:prstGeom>
            <a:solidFill>
              <a:srgbClr val="FBC6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grpSp>
      <p:sp>
        <p:nvSpPr>
          <p:cNvPr id="45" name="TextBox 59"/>
          <p:cNvSpPr txBox="1">
            <a:spLocks noChangeArrowheads="1"/>
          </p:cNvSpPr>
          <p:nvPr userDrawn="1"/>
        </p:nvSpPr>
        <p:spPr bwMode="auto">
          <a:xfrm>
            <a:off x="1772144" y="712301"/>
            <a:ext cx="4464442" cy="835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495">
              <a:defRPr>
                <a:solidFill>
                  <a:schemeClr val="tx1"/>
                </a:solidFill>
                <a:latin typeface="Calibri" panose="020F0502020204030204" charset="0"/>
                <a:ea typeface="宋体" panose="02010600030101010101" pitchFamily="2" charset="-122"/>
              </a:defRPr>
            </a:lvl1pPr>
            <a:lvl2pPr marL="742950" indent="-285750" defTabSz="912495">
              <a:defRPr>
                <a:solidFill>
                  <a:schemeClr val="tx1"/>
                </a:solidFill>
                <a:latin typeface="Calibri" panose="020F0502020204030204" charset="0"/>
                <a:ea typeface="宋体" panose="02010600030101010101" pitchFamily="2" charset="-122"/>
              </a:defRPr>
            </a:lvl2pPr>
            <a:lvl3pPr marL="1143000" indent="-228600" defTabSz="912495">
              <a:defRPr>
                <a:solidFill>
                  <a:schemeClr val="tx1"/>
                </a:solidFill>
                <a:latin typeface="Calibri" panose="020F0502020204030204" charset="0"/>
                <a:ea typeface="宋体" panose="02010600030101010101" pitchFamily="2" charset="-122"/>
              </a:defRPr>
            </a:lvl3pPr>
            <a:lvl4pPr marL="1600200" indent="-228600" defTabSz="912495">
              <a:defRPr>
                <a:solidFill>
                  <a:schemeClr val="tx1"/>
                </a:solidFill>
                <a:latin typeface="Calibri" panose="020F0502020204030204" charset="0"/>
                <a:ea typeface="宋体" panose="02010600030101010101" pitchFamily="2" charset="-122"/>
              </a:defRPr>
            </a:lvl4pPr>
            <a:lvl5pPr marL="2057400" indent="-228600" defTabSz="912495">
              <a:defRPr>
                <a:solidFill>
                  <a:schemeClr val="tx1"/>
                </a:solidFill>
                <a:latin typeface="Calibri" panose="020F0502020204030204" charset="0"/>
                <a:ea typeface="宋体" panose="02010600030101010101" pitchFamily="2" charset="-122"/>
              </a:defRPr>
            </a:lvl5pPr>
            <a:lvl6pPr marL="2514600" indent="-228600" defTabSz="912495"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912495"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912495"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912495"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defTabSz="912495" eaLnBrk="0" fontAlgn="base" hangingPunct="0">
              <a:lnSpc>
                <a:spcPct val="120000"/>
              </a:lnSpc>
              <a:spcBef>
                <a:spcPct val="0"/>
              </a:spcBef>
              <a:spcAft>
                <a:spcPct val="0"/>
              </a:spcAft>
              <a:defRPr/>
            </a:pPr>
            <a:r>
              <a:rPr lang="zh-CN" altLang="en-US" sz="4400" dirty="0">
                <a:solidFill>
                  <a:srgbClr val="00489A"/>
                </a:solidFill>
                <a:latin typeface="微软雅黑" panose="020B0503020204020204" charset="-122"/>
                <a:ea typeface="微软雅黑" panose="020B0503020204020204" charset="-122"/>
                <a:cs typeface="+mn-ea"/>
                <a:sym typeface="微软雅黑" panose="020B0503020204020204" charset="-122"/>
              </a:rPr>
              <a:t>目录</a:t>
            </a:r>
            <a:r>
              <a:rPr lang="zh-CN" altLang="en-US" sz="3600" dirty="0">
                <a:solidFill>
                  <a:srgbClr val="00489A"/>
                </a:solidFill>
                <a:latin typeface="微软雅黑" panose="020B0503020204020204" charset="-122"/>
                <a:ea typeface="微软雅黑" panose="020B0503020204020204" charset="-122"/>
                <a:cs typeface="+mn-ea"/>
                <a:sym typeface="微软雅黑" panose="020B0503020204020204" charset="-122"/>
              </a:rPr>
              <a:t> </a:t>
            </a:r>
            <a:r>
              <a:rPr lang="en-US" altLang="zh-CN" sz="2400" dirty="0">
                <a:solidFill>
                  <a:srgbClr val="00489A"/>
                </a:solidFill>
                <a:latin typeface="微软雅黑" panose="020B0503020204020204" charset="-122"/>
                <a:ea typeface="微软雅黑" panose="020B0503020204020204" charset="-122"/>
                <a:cs typeface="+mn-ea"/>
                <a:sym typeface="微软雅黑" panose="020B0503020204020204" charset="-122"/>
              </a:rPr>
              <a:t>|  Contents</a:t>
            </a:r>
            <a:endParaRPr lang="en-US" altLang="ko-KR" sz="2400" dirty="0">
              <a:solidFill>
                <a:srgbClr val="00489A"/>
              </a:solidFill>
              <a:latin typeface="微软雅黑" panose="020B0503020204020204" charset="-122"/>
              <a:ea typeface="微软雅黑" panose="020B0503020204020204" charset="-122"/>
              <a:cs typeface="+mn-ea"/>
              <a:sym typeface="微软雅黑" panose="020B0503020204020204" charset="-122"/>
            </a:endParaRPr>
          </a:p>
        </p:txBody>
      </p:sp>
      <p:pic>
        <p:nvPicPr>
          <p:cNvPr id="46" name="图片 4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9960" y="2591015"/>
            <a:ext cx="3704522" cy="2978276"/>
          </a:xfrm>
          <a:prstGeom prst="rect">
            <a:avLst/>
          </a:prstGeom>
        </p:spPr>
      </p:pic>
      <p:sp>
        <p:nvSpPr>
          <p:cNvPr id="47" name="矩形 46"/>
          <p:cNvSpPr/>
          <p:nvPr userDrawn="1"/>
        </p:nvSpPr>
        <p:spPr>
          <a:xfrm rot="2700000">
            <a:off x="700441" y="947032"/>
            <a:ext cx="525858" cy="525858"/>
          </a:xfrm>
          <a:prstGeom prst="rect">
            <a:avLst/>
          </a:prstGeom>
          <a:solidFill>
            <a:srgbClr val="FAC6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48" name="矩形 47"/>
          <p:cNvSpPr/>
          <p:nvPr userDrawn="1"/>
        </p:nvSpPr>
        <p:spPr>
          <a:xfrm rot="2700000">
            <a:off x="918909" y="940993"/>
            <a:ext cx="525858" cy="525858"/>
          </a:xfrm>
          <a:prstGeom prst="rect">
            <a:avLst/>
          </a:prstGeom>
          <a:solidFill>
            <a:srgbClr val="00479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pic>
        <p:nvPicPr>
          <p:cNvPr id="49" name="图片 4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72488" y="357539"/>
            <a:ext cx="3209078" cy="3852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章节3">
    <p:spTree>
      <p:nvGrpSpPr>
        <p:cNvPr id="1" name=""/>
        <p:cNvGrpSpPr/>
        <p:nvPr/>
      </p:nvGrpSpPr>
      <p:grpSpPr>
        <a:xfrm>
          <a:off x="0" y="0"/>
          <a:ext cx="0" cy="0"/>
          <a:chOff x="0" y="0"/>
          <a:chExt cx="0" cy="0"/>
        </a:xfrm>
      </p:grpSpPr>
      <p:sp>
        <p:nvSpPr>
          <p:cNvPr id="3" name="Freeform 6"/>
          <p:cNvSpPr/>
          <p:nvPr userDrawn="1"/>
        </p:nvSpPr>
        <p:spPr bwMode="auto">
          <a:xfrm flipH="1">
            <a:off x="284" y="2165919"/>
            <a:ext cx="193365" cy="2526164"/>
          </a:xfrm>
          <a:custGeom>
            <a:avLst/>
            <a:gdLst/>
            <a:ahLst/>
            <a:cxnLst/>
            <a:rect l="l" t="t" r="r" b="b"/>
            <a:pathLst>
              <a:path w="621232" h="2527151">
                <a:moveTo>
                  <a:pt x="621232" y="0"/>
                </a:moveTo>
                <a:lnTo>
                  <a:pt x="0" y="0"/>
                </a:lnTo>
                <a:lnTo>
                  <a:pt x="0" y="2527151"/>
                </a:lnTo>
                <a:lnTo>
                  <a:pt x="621232" y="2527151"/>
                </a:lnTo>
                <a:close/>
              </a:path>
            </a:pathLst>
          </a:custGeom>
          <a:solidFill>
            <a:srgbClr val="00489B"/>
          </a:solidFill>
          <a:ln>
            <a:noFill/>
          </a:ln>
        </p:spPr>
        <p:txBody>
          <a:bodyPr vert="horz" wrap="square" lIns="91404" tIns="45702" rIns="91404" bIns="45702" numCol="1" anchor="t" anchorCtr="0" compatLnSpc="1"/>
          <a:lstStyle/>
          <a:p>
            <a:endParaRPr lang="zh-CN" altLang="en-US" sz="1800" dirty="0">
              <a:latin typeface="微软雅黑" panose="020B0503020204020204" charset="-122"/>
              <a:ea typeface="微软雅黑" panose="020B0503020204020204" charset="-122"/>
              <a:cs typeface="+mn-ea"/>
              <a:sym typeface="微软雅黑" panose="020B0503020204020204" charset="-122"/>
            </a:endParaRPr>
          </a:p>
        </p:txBody>
      </p:sp>
      <p:sp>
        <p:nvSpPr>
          <p:cNvPr id="4" name="矩形 3"/>
          <p:cNvSpPr/>
          <p:nvPr userDrawn="1"/>
        </p:nvSpPr>
        <p:spPr bwMode="auto">
          <a:xfrm>
            <a:off x="4008583" y="2399674"/>
            <a:ext cx="6262250" cy="646079"/>
          </a:xfrm>
          <a:prstGeom prst="rect">
            <a:avLst/>
          </a:prstGeom>
          <a:solidFill>
            <a:srgbClr val="00489A"/>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800">
              <a:latin typeface="微软雅黑" panose="020B0503020204020204" charset="-122"/>
              <a:ea typeface="微软雅黑" panose="020B0503020204020204" charset="-122"/>
              <a:cs typeface="+mn-ea"/>
              <a:sym typeface="微软雅黑" panose="020B0503020204020204" charset="-122"/>
            </a:endParaRPr>
          </a:p>
        </p:txBody>
      </p:sp>
      <p:cxnSp>
        <p:nvCxnSpPr>
          <p:cNvPr id="6" name="直接连接符 5"/>
          <p:cNvCxnSpPr/>
          <p:nvPr userDrawn="1"/>
        </p:nvCxnSpPr>
        <p:spPr bwMode="auto">
          <a:xfrm flipV="1">
            <a:off x="4022682" y="3308705"/>
            <a:ext cx="0" cy="1199880"/>
          </a:xfrm>
          <a:prstGeom prst="line">
            <a:avLst/>
          </a:prstGeom>
          <a:ln w="76200">
            <a:solidFill>
              <a:srgbClr val="FBC63F"/>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grpSp>
        <p:nvGrpSpPr>
          <p:cNvPr id="7" name="组合 6"/>
          <p:cNvGrpSpPr/>
          <p:nvPr userDrawn="1"/>
        </p:nvGrpSpPr>
        <p:grpSpPr>
          <a:xfrm>
            <a:off x="1394322" y="2360481"/>
            <a:ext cx="2093095" cy="2121659"/>
            <a:chOff x="1314425" y="2394103"/>
            <a:chExt cx="2093913" cy="2122488"/>
          </a:xfrm>
          <a:solidFill>
            <a:srgbClr val="00489A"/>
          </a:solidFill>
        </p:grpSpPr>
        <p:sp>
          <p:nvSpPr>
            <p:cNvPr id="8" name="Freeform 6"/>
            <p:cNvSpPr>
              <a:spLocks noEditPoints="1"/>
            </p:cNvSpPr>
            <p:nvPr/>
          </p:nvSpPr>
          <p:spPr bwMode="auto">
            <a:xfrm>
              <a:off x="1314425" y="2394103"/>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04" tIns="45702" rIns="91404" bIns="45702" numCol="1" anchor="t" anchorCtr="0" compatLnSpc="1"/>
            <a:lstStyle/>
            <a:p>
              <a:endParaRPr lang="zh-CN" altLang="en-US" sz="1800">
                <a:latin typeface="微软雅黑" panose="020B0503020204020204" charset="-122"/>
                <a:ea typeface="微软雅黑" panose="020B0503020204020204" charset="-122"/>
                <a:cs typeface="+mn-ea"/>
                <a:sym typeface="微软雅黑" panose="020B0503020204020204" charset="-122"/>
              </a:endParaRPr>
            </a:p>
          </p:txBody>
        </p:sp>
        <p:sp>
          <p:nvSpPr>
            <p:cNvPr id="9" name="Freeform 7"/>
            <p:cNvSpPr>
              <a:spLocks noEditPoints="1"/>
            </p:cNvSpPr>
            <p:nvPr/>
          </p:nvSpPr>
          <p:spPr bwMode="auto">
            <a:xfrm>
              <a:off x="1685900" y="2610003"/>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04" tIns="45702" rIns="91404" bIns="45702" numCol="1" anchor="t" anchorCtr="0" compatLnSpc="1"/>
            <a:lstStyle/>
            <a:p>
              <a:endParaRPr lang="zh-CN" altLang="en-US" sz="1800">
                <a:latin typeface="微软雅黑" panose="020B0503020204020204" charset="-122"/>
                <a:ea typeface="微软雅黑" panose="020B0503020204020204" charset="-122"/>
                <a:cs typeface="+mn-ea"/>
                <a:sym typeface="微软雅黑" panose="020B0503020204020204" charset="-122"/>
              </a:endParaRPr>
            </a:p>
          </p:txBody>
        </p:sp>
      </p:grpSp>
      <p:sp>
        <p:nvSpPr>
          <p:cNvPr id="13" name="Freeform 6"/>
          <p:cNvSpPr/>
          <p:nvPr userDrawn="1"/>
        </p:nvSpPr>
        <p:spPr bwMode="auto">
          <a:xfrm flipH="1">
            <a:off x="173837" y="2165919"/>
            <a:ext cx="1636166" cy="2526164"/>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rgbClr val="FBC63F"/>
          </a:solidFill>
          <a:ln>
            <a:noFill/>
          </a:ln>
        </p:spPr>
        <p:txBody>
          <a:bodyPr vert="horz" wrap="square" lIns="91404" tIns="45702" rIns="91404" bIns="45702" numCol="1" anchor="t" anchorCtr="0" compatLnSpc="1"/>
          <a:lstStyle/>
          <a:p>
            <a:endParaRPr lang="zh-CN" altLang="en-US" sz="1800" dirty="0">
              <a:latin typeface="微软雅黑" panose="020B0503020204020204" charset="-122"/>
              <a:ea typeface="微软雅黑" panose="020B0503020204020204" charset="-122"/>
              <a:cs typeface="+mn-ea"/>
              <a:sym typeface="微软雅黑" panose="020B0503020204020204" charset="-122"/>
            </a:endParaRPr>
          </a:p>
        </p:txBody>
      </p:sp>
      <p:sp>
        <p:nvSpPr>
          <p:cNvPr id="14" name="Freeform 6"/>
          <p:cNvSpPr/>
          <p:nvPr userDrawn="1"/>
        </p:nvSpPr>
        <p:spPr bwMode="auto">
          <a:xfrm flipH="1">
            <a:off x="11157912" y="2165919"/>
            <a:ext cx="1034089" cy="2526164"/>
          </a:xfrm>
          <a:custGeom>
            <a:avLst/>
            <a:gdLst/>
            <a:ahLst/>
            <a:cxnLst/>
            <a:rect l="l" t="t" r="r" b="b"/>
            <a:pathLst>
              <a:path w="621232" h="2527151">
                <a:moveTo>
                  <a:pt x="621232" y="0"/>
                </a:moveTo>
                <a:lnTo>
                  <a:pt x="0" y="0"/>
                </a:lnTo>
                <a:lnTo>
                  <a:pt x="0" y="2527151"/>
                </a:lnTo>
                <a:lnTo>
                  <a:pt x="621232" y="2527151"/>
                </a:lnTo>
                <a:close/>
              </a:path>
            </a:pathLst>
          </a:custGeom>
          <a:solidFill>
            <a:srgbClr val="00489A"/>
          </a:solidFill>
          <a:ln>
            <a:noFill/>
          </a:ln>
        </p:spPr>
        <p:txBody>
          <a:bodyPr vert="horz" wrap="square" lIns="91404" tIns="45702" rIns="91404" bIns="45702" numCol="1" anchor="t" anchorCtr="0" compatLnSpc="1"/>
          <a:lstStyle/>
          <a:p>
            <a:endParaRPr lang="zh-CN" altLang="en-US" sz="1800" dirty="0">
              <a:latin typeface="微软雅黑" panose="020B0503020204020204" charset="-122"/>
              <a:ea typeface="微软雅黑" panose="020B0503020204020204" charset="-122"/>
              <a:cs typeface="+mn-ea"/>
              <a:sym typeface="微软雅黑" panose="020B0503020204020204" charset="-122"/>
            </a:endParaRPr>
          </a:p>
        </p:txBody>
      </p:sp>
      <p:grpSp>
        <p:nvGrpSpPr>
          <p:cNvPr id="18" name="组合 17"/>
          <p:cNvGrpSpPr/>
          <p:nvPr userDrawn="1"/>
        </p:nvGrpSpPr>
        <p:grpSpPr>
          <a:xfrm>
            <a:off x="0" y="6751975"/>
            <a:ext cx="12192000" cy="109617"/>
            <a:chOff x="0" y="6751975"/>
            <a:chExt cx="12192000" cy="109617"/>
          </a:xfrm>
        </p:grpSpPr>
        <p:sp>
          <p:nvSpPr>
            <p:cNvPr id="19" name="矩形 18"/>
            <p:cNvSpPr/>
            <p:nvPr/>
          </p:nvSpPr>
          <p:spPr>
            <a:xfrm>
              <a:off x="1620000" y="6753592"/>
              <a:ext cx="10572000" cy="108000"/>
            </a:xfrm>
            <a:prstGeom prst="rect">
              <a:avLst/>
            </a:prstGeom>
            <a:solidFill>
              <a:srgbClr val="004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0" name="矩形 19"/>
            <p:cNvSpPr/>
            <p:nvPr/>
          </p:nvSpPr>
          <p:spPr>
            <a:xfrm>
              <a:off x="0" y="6751975"/>
              <a:ext cx="1620000" cy="109617"/>
            </a:xfrm>
            <a:prstGeom prst="rect">
              <a:avLst/>
            </a:prstGeom>
            <a:solidFill>
              <a:srgbClr val="FB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grpSp>
      <p:pic>
        <p:nvPicPr>
          <p:cNvPr id="21" name="图片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2488" y="357539"/>
            <a:ext cx="3209078" cy="38520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1">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a:off x="669925" y="1130300"/>
            <a:ext cx="10850563" cy="5127625"/>
          </a:xfrm>
          <a:prstGeom prst="rect">
            <a:avLst/>
          </a:prstGeom>
          <a:noFill/>
          <a:ln w="19050"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4799">
                  <a:lumMod val="50000"/>
                </a:srgb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5" name="矩形 4"/>
          <p:cNvSpPr/>
          <p:nvPr userDrawn="1"/>
        </p:nvSpPr>
        <p:spPr>
          <a:xfrm>
            <a:off x="415925" y="285750"/>
            <a:ext cx="441325" cy="441325"/>
          </a:xfrm>
          <a:prstGeom prst="rect">
            <a:avLst/>
          </a:prstGeom>
          <a:noFill/>
          <a:ln w="19050" cap="flat" cmpd="sng" algn="ctr">
            <a:solidFill>
              <a:srgbClr val="FBC63F"/>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4799">
                  <a:lumMod val="50000"/>
                </a:srgb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6" name="矩形 5"/>
          <p:cNvSpPr/>
          <p:nvPr userDrawn="1"/>
        </p:nvSpPr>
        <p:spPr>
          <a:xfrm>
            <a:off x="669925" y="504825"/>
            <a:ext cx="339725" cy="339725"/>
          </a:xfrm>
          <a:prstGeom prst="rect">
            <a:avLst/>
          </a:prstGeom>
          <a:solidFill>
            <a:srgbClr val="00489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004799">
                  <a:lumMod val="50000"/>
                </a:srgb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cxnSp>
        <p:nvCxnSpPr>
          <p:cNvPr id="11269" name="MH_Other_5"/>
          <p:cNvCxnSpPr/>
          <p:nvPr userDrawn="1">
            <p:custDataLst>
              <p:tags r:id="rId2"/>
            </p:custDataLst>
          </p:nvPr>
        </p:nvCxnSpPr>
        <p:spPr>
          <a:xfrm>
            <a:off x="1238250" y="857250"/>
            <a:ext cx="6738938" cy="14288"/>
          </a:xfrm>
          <a:prstGeom prst="line">
            <a:avLst/>
          </a:prstGeom>
          <a:ln w="12700" cap="flat" cmpd="sng">
            <a:solidFill>
              <a:srgbClr val="00489A"/>
            </a:solidFill>
            <a:prstDash val="solid"/>
            <a:miter/>
            <a:headEnd type="none" w="med" len="med"/>
            <a:tailEnd type="none" w="med" len="med"/>
          </a:ln>
        </p:spPr>
      </p:cxnSp>
      <p:sp>
        <p:nvSpPr>
          <p:cNvPr id="64" name="矩形 63"/>
          <p:cNvSpPr/>
          <p:nvPr userDrawn="1"/>
        </p:nvSpPr>
        <p:spPr>
          <a:xfrm>
            <a:off x="11520488" y="6224588"/>
            <a:ext cx="319088" cy="303213"/>
          </a:xfrm>
          <a:prstGeom prst="rect">
            <a:avLst/>
          </a:prstGeom>
          <a:noFill/>
          <a:ln w="19050" cap="flat" cmpd="sng" algn="ctr">
            <a:solidFill>
              <a:srgbClr val="00489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4799">
                  <a:lumMod val="50000"/>
                </a:srgb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65" name="矩形 64"/>
          <p:cNvSpPr/>
          <p:nvPr userDrawn="1"/>
        </p:nvSpPr>
        <p:spPr>
          <a:xfrm>
            <a:off x="11401425" y="6169025"/>
            <a:ext cx="238125" cy="227013"/>
          </a:xfrm>
          <a:prstGeom prst="rect">
            <a:avLst/>
          </a:prstGeom>
          <a:solidFill>
            <a:srgbClr val="FBC6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4799">
                  <a:lumMod val="50000"/>
                </a:srgb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pic>
        <p:nvPicPr>
          <p:cNvPr id="11272" name="图片 65"/>
          <p:cNvPicPr>
            <a:picLocks noChangeAspect="1"/>
          </p:cNvPicPr>
          <p:nvPr userDrawn="1"/>
        </p:nvPicPr>
        <p:blipFill>
          <a:blip r:embed="rId3"/>
          <a:stretch>
            <a:fillRect/>
          </a:stretch>
        </p:blipFill>
        <p:spPr>
          <a:xfrm>
            <a:off x="8472488" y="357188"/>
            <a:ext cx="3208337" cy="385762"/>
          </a:xfrm>
          <a:prstGeom prst="rect">
            <a:avLst/>
          </a:prstGeom>
          <a:noFill/>
          <a:ln w="9525">
            <a:noFill/>
          </a:ln>
        </p:spPr>
      </p:pic>
      <p:sp>
        <p:nvSpPr>
          <p:cNvPr id="2" name="日期占位符 1"/>
          <p:cNvSpPr>
            <a:spLocks noGrp="1"/>
          </p:cNvSpPr>
          <p:nvPr>
            <p:ph type="dt" sz="half" idx="10"/>
          </p:nvPr>
        </p:nvSpPr>
        <p:spPr>
          <a:xfrm>
            <a:off x="609600" y="6245225"/>
            <a:ext cx="2844800" cy="476250"/>
          </a:xfrm>
          <a:prstGeom prst="rect">
            <a:avLst/>
          </a:prstGeom>
          <a:noFill/>
          <a:ln w="9525">
            <a:noFill/>
          </a:ln>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a:xfrm>
            <a:off x="4165600" y="6245225"/>
            <a:ext cx="3860800" cy="476250"/>
          </a:xfrm>
          <a:prstGeom prst="rect">
            <a:avLst/>
          </a:prstGeom>
          <a:noFill/>
          <a:ln w="9525">
            <a:noFill/>
          </a:ln>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a:xfrm>
            <a:off x="8737600" y="6245225"/>
            <a:ext cx="2844800" cy="476250"/>
          </a:xfrm>
          <a:prstGeom prst="rect">
            <a:avLst/>
          </a:prstGeom>
          <a:noFill/>
          <a:ln w="9525">
            <a:noFill/>
          </a:ln>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内容2">
    <p:spTree>
      <p:nvGrpSpPr>
        <p:cNvPr id="1" name=""/>
        <p:cNvGrpSpPr/>
        <p:nvPr/>
      </p:nvGrpSpPr>
      <p:grpSpPr>
        <a:xfrm>
          <a:off x="0" y="0"/>
          <a:ext cx="0" cy="0"/>
          <a:chOff x="0" y="0"/>
          <a:chExt cx="0" cy="0"/>
        </a:xfrm>
      </p:grpSpPr>
      <p:sp>
        <p:nvSpPr>
          <p:cNvPr id="4" name="ïṧ1îḋe"/>
          <p:cNvSpPr/>
          <p:nvPr userDrawn="1"/>
        </p:nvSpPr>
        <p:spPr>
          <a:xfrm>
            <a:off x="0" y="0"/>
            <a:ext cx="12192000" cy="866775"/>
          </a:xfrm>
          <a:prstGeom prst="rect">
            <a:avLst/>
          </a:prstGeom>
          <a:solidFill>
            <a:srgbClr val="004799"/>
          </a:solidFill>
          <a:ln w="12700" cap="flat" cmpd="sng" algn="ctr">
            <a:noFill/>
            <a:prstDash val="solid"/>
            <a:miter lim="800000"/>
          </a:ln>
          <a:effectLst/>
        </p:spPr>
        <p:txBody>
          <a:bodyPr wrap="square" lIns="91440" tIns="45720" rIns="91440" bIns="45720"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5" name="五边形 30"/>
          <p:cNvSpPr/>
          <p:nvPr userDrawn="1"/>
        </p:nvSpPr>
        <p:spPr>
          <a:xfrm>
            <a:off x="0" y="0"/>
            <a:ext cx="760095" cy="866775"/>
          </a:xfrm>
          <a:prstGeom prst="homePlate">
            <a:avLst>
              <a:gd name="adj" fmla="val 30849"/>
            </a:avLst>
          </a:prstGeom>
          <a:solidFill>
            <a:srgbClr val="FBC6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微软雅黑" panose="020B0503020204020204" charset="-122"/>
            </a:endParaRPr>
          </a:p>
        </p:txBody>
      </p:sp>
      <p:grpSp>
        <p:nvGrpSpPr>
          <p:cNvPr id="12" name="组合 11"/>
          <p:cNvGrpSpPr/>
          <p:nvPr userDrawn="1"/>
        </p:nvGrpSpPr>
        <p:grpSpPr>
          <a:xfrm>
            <a:off x="0" y="6751975"/>
            <a:ext cx="12192000" cy="109617"/>
            <a:chOff x="0" y="6751975"/>
            <a:chExt cx="12192000" cy="109617"/>
          </a:xfrm>
        </p:grpSpPr>
        <p:sp>
          <p:nvSpPr>
            <p:cNvPr id="13" name="矩形 12"/>
            <p:cNvSpPr/>
            <p:nvPr/>
          </p:nvSpPr>
          <p:spPr>
            <a:xfrm>
              <a:off x="1620000" y="6753592"/>
              <a:ext cx="10572000" cy="108000"/>
            </a:xfrm>
            <a:prstGeom prst="rect">
              <a:avLst/>
            </a:prstGeom>
            <a:solidFill>
              <a:srgbClr val="00489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14" name="矩形 13"/>
            <p:cNvSpPr/>
            <p:nvPr/>
          </p:nvSpPr>
          <p:spPr>
            <a:xfrm>
              <a:off x="0" y="6751975"/>
              <a:ext cx="1620000" cy="109617"/>
            </a:xfrm>
            <a:prstGeom prst="rect">
              <a:avLst/>
            </a:prstGeom>
            <a:solidFill>
              <a:srgbClr val="FBC63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grpSp>
      <p:pic>
        <p:nvPicPr>
          <p:cNvPr id="15" name="图片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85007" y="245820"/>
            <a:ext cx="3207600" cy="374699"/>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致谢6">
    <p:spTree>
      <p:nvGrpSpPr>
        <p:cNvPr id="1" name=""/>
        <p:cNvGrpSpPr/>
        <p:nvPr/>
      </p:nvGrpSpPr>
      <p:grpSpPr>
        <a:xfrm>
          <a:off x="0" y="0"/>
          <a:ext cx="0" cy="0"/>
          <a:chOff x="0" y="0"/>
          <a:chExt cx="0" cy="0"/>
        </a:xfrm>
      </p:grpSpPr>
      <p:grpSp>
        <p:nvGrpSpPr>
          <p:cNvPr id="4" name="组合 3"/>
          <p:cNvGrpSpPr/>
          <p:nvPr userDrawn="1"/>
        </p:nvGrpSpPr>
        <p:grpSpPr>
          <a:xfrm flipH="1">
            <a:off x="16303" y="4407931"/>
            <a:ext cx="2212015" cy="2448176"/>
            <a:chOff x="-77024" y="4300333"/>
            <a:chExt cx="2564010" cy="2998531"/>
          </a:xfrm>
        </p:grpSpPr>
        <p:cxnSp>
          <p:nvCxnSpPr>
            <p:cNvPr id="5" name="直接连接符 4"/>
            <p:cNvCxnSpPr/>
            <p:nvPr/>
          </p:nvCxnSpPr>
          <p:spPr>
            <a:xfrm flipH="1" flipV="1">
              <a:off x="1050072" y="4785171"/>
              <a:ext cx="1436914" cy="1436914"/>
            </a:xfrm>
            <a:prstGeom prst="line">
              <a:avLst/>
            </a:prstGeom>
            <a:ln w="57150">
              <a:solidFill>
                <a:srgbClr val="FBC63F"/>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77024" y="4300333"/>
              <a:ext cx="2559474" cy="2559474"/>
            </a:xfrm>
            <a:prstGeom prst="line">
              <a:avLst/>
            </a:prstGeom>
            <a:ln w="57150">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flipV="1">
              <a:off x="1253271" y="6222085"/>
              <a:ext cx="1076779" cy="107677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329800" y="5915471"/>
              <a:ext cx="1371600" cy="1371600"/>
            </a:xfrm>
            <a:prstGeom prst="line">
              <a:avLst/>
            </a:prstGeom>
            <a:ln w="57150">
              <a:solidFill>
                <a:srgbClr val="D9D9D9"/>
              </a:solidFill>
            </a:ln>
          </p:spPr>
          <p:style>
            <a:lnRef idx="1">
              <a:schemeClr val="accent1"/>
            </a:lnRef>
            <a:fillRef idx="0">
              <a:schemeClr val="accent1"/>
            </a:fillRef>
            <a:effectRef idx="0">
              <a:schemeClr val="accent1"/>
            </a:effectRef>
            <a:fontRef idx="minor">
              <a:schemeClr val="tx1"/>
            </a:fontRef>
          </p:style>
        </p:cxnSp>
      </p:grpSp>
      <p:cxnSp>
        <p:nvCxnSpPr>
          <p:cNvPr id="9" name="直接连接符 8"/>
          <p:cNvCxnSpPr/>
          <p:nvPr userDrawn="1"/>
        </p:nvCxnSpPr>
        <p:spPr>
          <a:xfrm flipH="1" flipV="1">
            <a:off x="11776558" y="-74836"/>
            <a:ext cx="486027" cy="500534"/>
          </a:xfrm>
          <a:prstGeom prst="line">
            <a:avLst/>
          </a:prstGeom>
          <a:ln w="57150">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0" y="6751975"/>
            <a:ext cx="12192000" cy="109617"/>
            <a:chOff x="0" y="6751975"/>
            <a:chExt cx="12192000" cy="109617"/>
          </a:xfrm>
        </p:grpSpPr>
        <p:sp>
          <p:nvSpPr>
            <p:cNvPr id="12" name="矩形 11"/>
            <p:cNvSpPr/>
            <p:nvPr/>
          </p:nvSpPr>
          <p:spPr>
            <a:xfrm>
              <a:off x="1620000" y="6753592"/>
              <a:ext cx="10572000" cy="108000"/>
            </a:xfrm>
            <a:prstGeom prst="rect">
              <a:avLst/>
            </a:prstGeom>
            <a:solidFill>
              <a:srgbClr val="004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 name="矩形 12"/>
            <p:cNvSpPr/>
            <p:nvPr/>
          </p:nvSpPr>
          <p:spPr>
            <a:xfrm>
              <a:off x="0" y="6751975"/>
              <a:ext cx="1620000" cy="109617"/>
            </a:xfrm>
            <a:prstGeom prst="rect">
              <a:avLst/>
            </a:prstGeom>
            <a:solidFill>
              <a:srgbClr val="FBC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grpSp>
      <p:pic>
        <p:nvPicPr>
          <p:cNvPr id="14" name="图片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72488" y="357539"/>
            <a:ext cx="3209078" cy="38520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致谢3">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3" name="íṧlíďe"/>
          <p:cNvSpPr/>
          <p:nvPr userDrawn="1"/>
        </p:nvSpPr>
        <p:spPr>
          <a:xfrm>
            <a:off x="0" y="0"/>
            <a:ext cx="12192000" cy="6858000"/>
          </a:xfrm>
          <a:prstGeom prst="rect">
            <a:avLst/>
          </a:prstGeom>
          <a:gradFill>
            <a:gsLst>
              <a:gs pos="35000">
                <a:srgbClr val="FAC63F">
                  <a:alpha val="47000"/>
                  <a:lumMod val="82000"/>
                  <a:lumOff val="18000"/>
                </a:srgbClr>
              </a:gs>
              <a:gs pos="100000">
                <a:srgbClr val="DE4828">
                  <a:lumMod val="75000"/>
                  <a:alpha val="32000"/>
                </a:srgbClr>
              </a:gs>
              <a:gs pos="0">
                <a:srgbClr val="004799">
                  <a:lumMod val="40000"/>
                  <a:lumOff val="60000"/>
                  <a:alpha val="76000"/>
                </a:srgbClr>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94507" y="367105"/>
            <a:ext cx="3207600" cy="37469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63.xml"/><Relationship Id="rId23" Type="http://schemas.openxmlformats.org/officeDocument/2006/relationships/tags" Target="../tags/tag62.xml"/><Relationship Id="rId22" Type="http://schemas.openxmlformats.org/officeDocument/2006/relationships/tags" Target="../tags/tag61.xml"/><Relationship Id="rId21" Type="http://schemas.openxmlformats.org/officeDocument/2006/relationships/tags" Target="../tags/tag60.xml"/><Relationship Id="rId20" Type="http://schemas.openxmlformats.org/officeDocument/2006/relationships/tags" Target="../tags/tag59.xml"/><Relationship Id="rId2" Type="http://schemas.openxmlformats.org/officeDocument/2006/relationships/slideLayout" Target="../slideLayouts/slideLayout2.xml"/><Relationship Id="rId19" Type="http://schemas.openxmlformats.org/officeDocument/2006/relationships/tags" Target="../tags/tag58.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2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7" Type="http://schemas.openxmlformats.org/officeDocument/2006/relationships/slideLayout" Target="../slideLayouts/slideLayout13.xml"/><Relationship Id="rId16" Type="http://schemas.openxmlformats.org/officeDocument/2006/relationships/tags" Target="../tags/tag79.xml"/><Relationship Id="rId15" Type="http://schemas.openxmlformats.org/officeDocument/2006/relationships/tags" Target="../tags/tag78.xml"/><Relationship Id="rId14" Type="http://schemas.openxmlformats.org/officeDocument/2006/relationships/tags" Target="../tags/tag77.xml"/><Relationship Id="rId13" Type="http://schemas.openxmlformats.org/officeDocument/2006/relationships/tags" Target="../tags/tag76.xml"/><Relationship Id="rId12" Type="http://schemas.openxmlformats.org/officeDocument/2006/relationships/tags" Target="../tags/tag75.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6.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6.xml"/><Relationship Id="rId2" Type="http://schemas.openxmlformats.org/officeDocument/2006/relationships/image" Target="../media/image13.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3" Type="http://schemas.openxmlformats.org/officeDocument/2006/relationships/notesSlide" Target="../notesSlides/notesSlide8.xml"/><Relationship Id="rId12" Type="http://schemas.openxmlformats.org/officeDocument/2006/relationships/slideLayout" Target="../slideLayouts/slideLayout16.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tags" Target="../tags/tag8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6.xml"/><Relationship Id="rId1" Type="http://schemas.openxmlformats.org/officeDocument/2006/relationships/tags" Target="../tags/tag91.xml"/></Relationships>
</file>

<file path=ppt/slides/_rels/slide13.xml.rels><?xml version="1.0" encoding="UTF-8" standalone="yes"?>
<Relationships xmlns="http://schemas.openxmlformats.org/package/2006/relationships"><Relationship Id="rId9" Type="http://schemas.openxmlformats.org/officeDocument/2006/relationships/tags" Target="../tags/tag100.xml"/><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0" Type="http://schemas.openxmlformats.org/officeDocument/2006/relationships/notesSlide" Target="../notesSlides/notesSlide10.xml"/><Relationship Id="rId3" Type="http://schemas.openxmlformats.org/officeDocument/2006/relationships/tags" Target="../tags/tag94.xml"/><Relationship Id="rId29" Type="http://schemas.openxmlformats.org/officeDocument/2006/relationships/slideLayout" Target="../slideLayouts/slideLayout16.xml"/><Relationship Id="rId28" Type="http://schemas.openxmlformats.org/officeDocument/2006/relationships/tags" Target="../tags/tag119.xml"/><Relationship Id="rId27" Type="http://schemas.openxmlformats.org/officeDocument/2006/relationships/tags" Target="../tags/tag118.xml"/><Relationship Id="rId26" Type="http://schemas.openxmlformats.org/officeDocument/2006/relationships/tags" Target="../tags/tag117.xml"/><Relationship Id="rId25" Type="http://schemas.openxmlformats.org/officeDocument/2006/relationships/tags" Target="../tags/tag116.xml"/><Relationship Id="rId24" Type="http://schemas.openxmlformats.org/officeDocument/2006/relationships/tags" Target="../tags/tag115.xml"/><Relationship Id="rId23" Type="http://schemas.openxmlformats.org/officeDocument/2006/relationships/tags" Target="../tags/tag114.xml"/><Relationship Id="rId22" Type="http://schemas.openxmlformats.org/officeDocument/2006/relationships/tags" Target="../tags/tag113.xml"/><Relationship Id="rId21" Type="http://schemas.openxmlformats.org/officeDocument/2006/relationships/tags" Target="../tags/tag112.xml"/><Relationship Id="rId20" Type="http://schemas.openxmlformats.org/officeDocument/2006/relationships/tags" Target="../tags/tag111.xml"/><Relationship Id="rId2" Type="http://schemas.openxmlformats.org/officeDocument/2006/relationships/tags" Target="../tags/tag93.xml"/><Relationship Id="rId19" Type="http://schemas.openxmlformats.org/officeDocument/2006/relationships/tags" Target="../tags/tag110.xml"/><Relationship Id="rId18" Type="http://schemas.openxmlformats.org/officeDocument/2006/relationships/tags" Target="../tags/tag109.xml"/><Relationship Id="rId17" Type="http://schemas.openxmlformats.org/officeDocument/2006/relationships/tags" Target="../tags/tag108.xml"/><Relationship Id="rId16" Type="http://schemas.openxmlformats.org/officeDocument/2006/relationships/tags" Target="../tags/tag107.xml"/><Relationship Id="rId15" Type="http://schemas.openxmlformats.org/officeDocument/2006/relationships/tags" Target="../tags/tag106.xml"/><Relationship Id="rId14" Type="http://schemas.openxmlformats.org/officeDocument/2006/relationships/tags" Target="../tags/tag105.xml"/><Relationship Id="rId13" Type="http://schemas.openxmlformats.org/officeDocument/2006/relationships/tags" Target="../tags/tag104.xml"/><Relationship Id="rId12" Type="http://schemas.openxmlformats.org/officeDocument/2006/relationships/tags" Target="../tags/tag103.xml"/><Relationship Id="rId11" Type="http://schemas.openxmlformats.org/officeDocument/2006/relationships/tags" Target="../tags/tag102.xml"/><Relationship Id="rId10" Type="http://schemas.openxmlformats.org/officeDocument/2006/relationships/tags" Target="../tags/tag101.xml"/><Relationship Id="rId1" Type="http://schemas.openxmlformats.org/officeDocument/2006/relationships/tags" Target="../tags/tag9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7" Type="http://schemas.openxmlformats.org/officeDocument/2006/relationships/notesSlide" Target="../notesSlides/notesSlide12.xml"/><Relationship Id="rId26" Type="http://schemas.openxmlformats.org/officeDocument/2006/relationships/slideLayout" Target="../slideLayouts/slideLayout16.xml"/><Relationship Id="rId25" Type="http://schemas.openxmlformats.org/officeDocument/2006/relationships/tags" Target="../tags/tag144.xml"/><Relationship Id="rId24" Type="http://schemas.openxmlformats.org/officeDocument/2006/relationships/tags" Target="../tags/tag143.xml"/><Relationship Id="rId23" Type="http://schemas.openxmlformats.org/officeDocument/2006/relationships/tags" Target="../tags/tag142.xml"/><Relationship Id="rId22" Type="http://schemas.openxmlformats.org/officeDocument/2006/relationships/tags" Target="../tags/tag141.xml"/><Relationship Id="rId21" Type="http://schemas.openxmlformats.org/officeDocument/2006/relationships/tags" Target="../tags/tag140.xml"/><Relationship Id="rId20" Type="http://schemas.openxmlformats.org/officeDocument/2006/relationships/tags" Target="../tags/tag139.xml"/><Relationship Id="rId2" Type="http://schemas.openxmlformats.org/officeDocument/2006/relationships/tags" Target="../tags/tag121.xml"/><Relationship Id="rId19" Type="http://schemas.openxmlformats.org/officeDocument/2006/relationships/tags" Target="../tags/tag138.xml"/><Relationship Id="rId18" Type="http://schemas.openxmlformats.org/officeDocument/2006/relationships/tags" Target="../tags/tag137.xml"/><Relationship Id="rId17" Type="http://schemas.openxmlformats.org/officeDocument/2006/relationships/tags" Target="../tags/tag136.xml"/><Relationship Id="rId16" Type="http://schemas.openxmlformats.org/officeDocument/2006/relationships/tags" Target="../tags/tag135.xml"/><Relationship Id="rId15" Type="http://schemas.openxmlformats.org/officeDocument/2006/relationships/tags" Target="../tags/tag134.xml"/><Relationship Id="rId14" Type="http://schemas.openxmlformats.org/officeDocument/2006/relationships/tags" Target="../tags/tag133.xml"/><Relationship Id="rId13" Type="http://schemas.openxmlformats.org/officeDocument/2006/relationships/tags" Target="../tags/tag132.xml"/><Relationship Id="rId12" Type="http://schemas.openxmlformats.org/officeDocument/2006/relationships/tags" Target="../tags/tag131.xml"/><Relationship Id="rId11" Type="http://schemas.openxmlformats.org/officeDocument/2006/relationships/tags" Target="../tags/tag130.xml"/><Relationship Id="rId10" Type="http://schemas.openxmlformats.org/officeDocument/2006/relationships/tags" Target="../tags/tag129.xml"/><Relationship Id="rId1" Type="http://schemas.openxmlformats.org/officeDocument/2006/relationships/tags" Target="../tags/tag1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6.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6.xml"/><Relationship Id="rId2" Type="http://schemas.openxmlformats.org/officeDocument/2006/relationships/image" Target="../media/image22.png"/><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6.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image" Target="../media/image33.png"/><Relationship Id="rId7" Type="http://schemas.openxmlformats.org/officeDocument/2006/relationships/tags" Target="../tags/tag148.xml"/><Relationship Id="rId6" Type="http://schemas.openxmlformats.org/officeDocument/2006/relationships/image" Target="../media/image32.png"/><Relationship Id="rId5" Type="http://schemas.openxmlformats.org/officeDocument/2006/relationships/tags" Target="../tags/tag147.xml"/><Relationship Id="rId4" Type="http://schemas.openxmlformats.org/officeDocument/2006/relationships/image" Target="../media/image31.png"/><Relationship Id="rId3" Type="http://schemas.openxmlformats.org/officeDocument/2006/relationships/tags" Target="../tags/tag146.xml"/><Relationship Id="rId2" Type="http://schemas.openxmlformats.org/officeDocument/2006/relationships/image" Target="../media/image30.png"/><Relationship Id="rId12" Type="http://schemas.openxmlformats.org/officeDocument/2006/relationships/notesSlide" Target="../notesSlides/notesSlide23.xml"/><Relationship Id="rId11" Type="http://schemas.openxmlformats.org/officeDocument/2006/relationships/slideLayout" Target="../slideLayouts/slideLayout16.xml"/><Relationship Id="rId10" Type="http://schemas.openxmlformats.org/officeDocument/2006/relationships/image" Target="../media/image34.png"/><Relationship Id="rId1" Type="http://schemas.openxmlformats.org/officeDocument/2006/relationships/tags" Target="../tags/tag145.xml"/></Relationships>
</file>

<file path=ppt/slides/_rels/slide28.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7" Type="http://schemas.openxmlformats.org/officeDocument/2006/relationships/notesSlide" Target="../notesSlides/notesSlide24.xml"/><Relationship Id="rId16" Type="http://schemas.openxmlformats.org/officeDocument/2006/relationships/slideLayout" Target="../slideLayouts/slideLayout16.xml"/><Relationship Id="rId15" Type="http://schemas.openxmlformats.org/officeDocument/2006/relationships/tags" Target="../tags/tag164.xml"/><Relationship Id="rId14" Type="http://schemas.openxmlformats.org/officeDocument/2006/relationships/tags" Target="../tags/tag163.xml"/><Relationship Id="rId13" Type="http://schemas.openxmlformats.org/officeDocument/2006/relationships/tags" Target="../tags/tag162.xml"/><Relationship Id="rId12" Type="http://schemas.openxmlformats.org/officeDocument/2006/relationships/tags" Target="../tags/tag161.xml"/><Relationship Id="rId11" Type="http://schemas.openxmlformats.org/officeDocument/2006/relationships/tags" Target="../tags/tag160.xml"/><Relationship Id="rId10" Type="http://schemas.openxmlformats.org/officeDocument/2006/relationships/tags" Target="../tags/tag159.xml"/><Relationship Id="rId1" Type="http://schemas.openxmlformats.org/officeDocument/2006/relationships/tags" Target="../tags/tag150.xml"/></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6.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6.xml"/><Relationship Id="rId2" Type="http://schemas.openxmlformats.org/officeDocument/2006/relationships/image" Target="../media/image39.png"/><Relationship Id="rId1" Type="http://schemas.openxmlformats.org/officeDocument/2006/relationships/image" Target="../media/image38.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6.xml"/><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image" Target="../media/image40.jpeg"/></Relationships>
</file>

<file path=ppt/slides/_rels/slide32.xml.rels><?xml version="1.0" encoding="UTF-8" standalone="yes"?>
<Relationships xmlns="http://schemas.openxmlformats.org/package/2006/relationships"><Relationship Id="rId9" Type="http://schemas.openxmlformats.org/officeDocument/2006/relationships/tags" Target="../tags/tag173.xml"/><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7" Type="http://schemas.openxmlformats.org/officeDocument/2006/relationships/notesSlide" Target="../notesSlides/notesSlide28.xml"/><Relationship Id="rId16" Type="http://schemas.openxmlformats.org/officeDocument/2006/relationships/slideLayout" Target="../slideLayouts/slideLayout16.xml"/><Relationship Id="rId15" Type="http://schemas.openxmlformats.org/officeDocument/2006/relationships/tags" Target="../tags/tag179.xml"/><Relationship Id="rId14" Type="http://schemas.openxmlformats.org/officeDocument/2006/relationships/tags" Target="../tags/tag178.xml"/><Relationship Id="rId13" Type="http://schemas.openxmlformats.org/officeDocument/2006/relationships/tags" Target="../tags/tag177.xml"/><Relationship Id="rId12" Type="http://schemas.openxmlformats.org/officeDocument/2006/relationships/tags" Target="../tags/tag176.xml"/><Relationship Id="rId11" Type="http://schemas.openxmlformats.org/officeDocument/2006/relationships/tags" Target="../tags/tag175.xml"/><Relationship Id="rId10" Type="http://schemas.openxmlformats.org/officeDocument/2006/relationships/tags" Target="../tags/tag174.xml"/><Relationship Id="rId1" Type="http://schemas.openxmlformats.org/officeDocument/2006/relationships/tags" Target="../tags/tag165.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16.xml"/><Relationship Id="rId2" Type="http://schemas.openxmlformats.org/officeDocument/2006/relationships/image" Target="../media/image44.png"/><Relationship Id="rId1" Type="http://schemas.openxmlformats.org/officeDocument/2006/relationships/image" Target="../media/image43.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6.xml"/><Relationship Id="rId2" Type="http://schemas.openxmlformats.org/officeDocument/2006/relationships/image" Target="../media/image46.png"/><Relationship Id="rId1" Type="http://schemas.openxmlformats.org/officeDocument/2006/relationships/image" Target="../media/image45.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6.xml"/><Relationship Id="rId2" Type="http://schemas.openxmlformats.org/officeDocument/2006/relationships/image" Target="../media/image38.png"/><Relationship Id="rId1" Type="http://schemas.openxmlformats.org/officeDocument/2006/relationships/image" Target="../media/image39.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2.xml"/><Relationship Id="rId7" Type="http://schemas.openxmlformats.org/officeDocument/2006/relationships/slideLayout" Target="../slideLayouts/slideLayout16.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image" Target="../media/image48.jpeg"/><Relationship Id="rId2" Type="http://schemas.openxmlformats.org/officeDocument/2006/relationships/hyperlink" Target="mailto:25946278@1qq.com&#12289;25946278" TargetMode="External"/><Relationship Id="rId1" Type="http://schemas.openxmlformats.org/officeDocument/2006/relationships/image" Target="../media/image47.png"/></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16.xml"/><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jpeg"/></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16.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tags" Target="../tags/tag183.xml"/><Relationship Id="rId2" Type="http://schemas.openxmlformats.org/officeDocument/2006/relationships/image" Target="../media/image52.png"/><Relationship Id="rId1" Type="http://schemas.openxmlformats.org/officeDocument/2006/relationships/hyperlink" Target="mailto:174333652@qq.com&#12289;174333652" TargetMode="External"/></Relationships>
</file>

<file path=ppt/slides/_rels/slide39.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9" Type="http://schemas.openxmlformats.org/officeDocument/2006/relationships/notesSlide" Target="../notesSlides/notesSlide35.xml"/><Relationship Id="rId18" Type="http://schemas.openxmlformats.org/officeDocument/2006/relationships/slideLayout" Target="../slideLayouts/slideLayout16.xml"/><Relationship Id="rId17" Type="http://schemas.openxmlformats.org/officeDocument/2006/relationships/image" Target="../media/image53.jpeg"/><Relationship Id="rId16" Type="http://schemas.openxmlformats.org/officeDocument/2006/relationships/tags" Target="../tags/tag202.xml"/><Relationship Id="rId15" Type="http://schemas.openxmlformats.org/officeDocument/2006/relationships/tags" Target="../tags/tag201.xml"/><Relationship Id="rId14" Type="http://schemas.openxmlformats.org/officeDocument/2006/relationships/tags" Target="../tags/tag200.xml"/><Relationship Id="rId13" Type="http://schemas.openxmlformats.org/officeDocument/2006/relationships/tags" Target="../tags/tag199.xml"/><Relationship Id="rId12" Type="http://schemas.openxmlformats.org/officeDocument/2006/relationships/tags" Target="../tags/tag198.xml"/><Relationship Id="rId11" Type="http://schemas.openxmlformats.org/officeDocument/2006/relationships/tags" Target="../tags/tag197.xml"/><Relationship Id="rId10" Type="http://schemas.openxmlformats.org/officeDocument/2006/relationships/tags" Target="../tags/tag196.xml"/><Relationship Id="rId1" Type="http://schemas.openxmlformats.org/officeDocument/2006/relationships/tags" Target="../tags/tag187.xml"/></Relationships>
</file>

<file path=ppt/slides/_rels/slide40.xml.rels><?xml version="1.0" encoding="UTF-8" standalone="yes"?>
<Relationships xmlns="http://schemas.openxmlformats.org/package/2006/relationships"><Relationship Id="rId9" Type="http://schemas.openxmlformats.org/officeDocument/2006/relationships/tags" Target="../tags/tag211.xml"/><Relationship Id="rId8" Type="http://schemas.openxmlformats.org/officeDocument/2006/relationships/tags" Target="../tags/tag210.xml"/><Relationship Id="rId7" Type="http://schemas.openxmlformats.org/officeDocument/2006/relationships/tags" Target="../tags/tag209.xml"/><Relationship Id="rId6" Type="http://schemas.openxmlformats.org/officeDocument/2006/relationships/tags" Target="../tags/tag208.xml"/><Relationship Id="rId5" Type="http://schemas.openxmlformats.org/officeDocument/2006/relationships/tags" Target="../tags/tag207.xml"/><Relationship Id="rId4" Type="http://schemas.openxmlformats.org/officeDocument/2006/relationships/tags" Target="../tags/tag206.xml"/><Relationship Id="rId3" Type="http://schemas.openxmlformats.org/officeDocument/2006/relationships/tags" Target="../tags/tag205.xml"/><Relationship Id="rId2" Type="http://schemas.openxmlformats.org/officeDocument/2006/relationships/tags" Target="../tags/tag204.xml"/><Relationship Id="rId11" Type="http://schemas.openxmlformats.org/officeDocument/2006/relationships/notesSlide" Target="../notesSlides/notesSlide36.xml"/><Relationship Id="rId10" Type="http://schemas.openxmlformats.org/officeDocument/2006/relationships/slideLayout" Target="../slideLayouts/slideLayout16.xml"/><Relationship Id="rId1" Type="http://schemas.openxmlformats.org/officeDocument/2006/relationships/tags" Target="../tags/tag203.xml"/></Relationships>
</file>

<file path=ppt/slides/_rels/slide41.xml.rels><?xml version="1.0" encoding="UTF-8" standalone="yes"?>
<Relationships xmlns="http://schemas.openxmlformats.org/package/2006/relationships"><Relationship Id="rId9" Type="http://schemas.openxmlformats.org/officeDocument/2006/relationships/tags" Target="../tags/tag220.xml"/><Relationship Id="rId8" Type="http://schemas.openxmlformats.org/officeDocument/2006/relationships/tags" Target="../tags/tag219.xml"/><Relationship Id="rId7" Type="http://schemas.openxmlformats.org/officeDocument/2006/relationships/tags" Target="../tags/tag218.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3" Type="http://schemas.openxmlformats.org/officeDocument/2006/relationships/tags" Target="../tags/tag214.xml"/><Relationship Id="rId29" Type="http://schemas.openxmlformats.org/officeDocument/2006/relationships/notesSlide" Target="../notesSlides/notesSlide37.xml"/><Relationship Id="rId28" Type="http://schemas.openxmlformats.org/officeDocument/2006/relationships/slideLayout" Target="../slideLayouts/slideLayout16.xml"/><Relationship Id="rId27" Type="http://schemas.openxmlformats.org/officeDocument/2006/relationships/tags" Target="../tags/tag238.xml"/><Relationship Id="rId26" Type="http://schemas.openxmlformats.org/officeDocument/2006/relationships/tags" Target="../tags/tag237.xml"/><Relationship Id="rId25" Type="http://schemas.openxmlformats.org/officeDocument/2006/relationships/tags" Target="../tags/tag236.xml"/><Relationship Id="rId24" Type="http://schemas.openxmlformats.org/officeDocument/2006/relationships/tags" Target="../tags/tag235.xml"/><Relationship Id="rId23" Type="http://schemas.openxmlformats.org/officeDocument/2006/relationships/tags" Target="../tags/tag234.xml"/><Relationship Id="rId22" Type="http://schemas.openxmlformats.org/officeDocument/2006/relationships/tags" Target="../tags/tag233.xml"/><Relationship Id="rId21" Type="http://schemas.openxmlformats.org/officeDocument/2006/relationships/tags" Target="../tags/tag232.xml"/><Relationship Id="rId20" Type="http://schemas.openxmlformats.org/officeDocument/2006/relationships/tags" Target="../tags/tag231.xml"/><Relationship Id="rId2" Type="http://schemas.openxmlformats.org/officeDocument/2006/relationships/tags" Target="../tags/tag213.xml"/><Relationship Id="rId19" Type="http://schemas.openxmlformats.org/officeDocument/2006/relationships/tags" Target="../tags/tag230.xml"/><Relationship Id="rId18" Type="http://schemas.openxmlformats.org/officeDocument/2006/relationships/tags" Target="../tags/tag229.xml"/><Relationship Id="rId17" Type="http://schemas.openxmlformats.org/officeDocument/2006/relationships/tags" Target="../tags/tag228.xml"/><Relationship Id="rId16" Type="http://schemas.openxmlformats.org/officeDocument/2006/relationships/tags" Target="../tags/tag227.xml"/><Relationship Id="rId15" Type="http://schemas.openxmlformats.org/officeDocument/2006/relationships/tags" Target="../tags/tag226.xml"/><Relationship Id="rId14" Type="http://schemas.openxmlformats.org/officeDocument/2006/relationships/tags" Target="../tags/tag225.xml"/><Relationship Id="rId13" Type="http://schemas.openxmlformats.org/officeDocument/2006/relationships/tags" Target="../tags/tag224.xml"/><Relationship Id="rId12" Type="http://schemas.openxmlformats.org/officeDocument/2006/relationships/tags" Target="../tags/tag223.xml"/><Relationship Id="rId11" Type="http://schemas.openxmlformats.org/officeDocument/2006/relationships/tags" Target="../tags/tag222.xml"/><Relationship Id="rId10" Type="http://schemas.openxmlformats.org/officeDocument/2006/relationships/tags" Target="../tags/tag221.xml"/><Relationship Id="rId1" Type="http://schemas.openxmlformats.org/officeDocument/2006/relationships/tags" Target="../tags/tag2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6.xml"/><Relationship Id="rId2" Type="http://schemas.openxmlformats.org/officeDocument/2006/relationships/image" Target="../media/image55.png"/><Relationship Id="rId1"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6.xml"/><Relationship Id="rId1" Type="http://schemas.openxmlformats.org/officeDocument/2006/relationships/image" Target="../media/image56.png"/></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16.xml"/><Relationship Id="rId4" Type="http://schemas.openxmlformats.org/officeDocument/2006/relationships/tags" Target="../tags/tag242.xml"/><Relationship Id="rId3" Type="http://schemas.openxmlformats.org/officeDocument/2006/relationships/tags" Target="../tags/tag241.xml"/><Relationship Id="rId2" Type="http://schemas.openxmlformats.org/officeDocument/2006/relationships/tags" Target="../tags/tag240.xml"/><Relationship Id="rId1" Type="http://schemas.openxmlformats.org/officeDocument/2006/relationships/tags" Target="../tags/tag239.xml"/></Relationships>
</file>

<file path=ppt/slides/_rels/slide46.xml.rels><?xml version="1.0" encoding="UTF-8" standalone="yes"?>
<Relationships xmlns="http://schemas.openxmlformats.org/package/2006/relationships"><Relationship Id="rId9" Type="http://schemas.openxmlformats.org/officeDocument/2006/relationships/tags" Target="../tags/tag251.xml"/><Relationship Id="rId8" Type="http://schemas.openxmlformats.org/officeDocument/2006/relationships/tags" Target="../tags/tag250.xml"/><Relationship Id="rId7" Type="http://schemas.openxmlformats.org/officeDocument/2006/relationships/tags" Target="../tags/tag249.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tags" Target="../tags/tag244.xml"/><Relationship Id="rId14" Type="http://schemas.openxmlformats.org/officeDocument/2006/relationships/notesSlide" Target="../notesSlides/notesSlide41.xml"/><Relationship Id="rId13" Type="http://schemas.openxmlformats.org/officeDocument/2006/relationships/slideLayout" Target="../slideLayouts/slideLayout16.xml"/><Relationship Id="rId12" Type="http://schemas.openxmlformats.org/officeDocument/2006/relationships/tags" Target="../tags/tag254.xml"/><Relationship Id="rId11" Type="http://schemas.openxmlformats.org/officeDocument/2006/relationships/tags" Target="../tags/tag253.xml"/><Relationship Id="rId10" Type="http://schemas.openxmlformats.org/officeDocument/2006/relationships/tags" Target="../tags/tag252.xml"/><Relationship Id="rId1" Type="http://schemas.openxmlformats.org/officeDocument/2006/relationships/tags" Target="../tags/tag243.xml"/></Relationships>
</file>

<file path=ppt/slides/_rels/slide47.xml.rels><?xml version="1.0" encoding="UTF-8" standalone="yes"?>
<Relationships xmlns="http://schemas.openxmlformats.org/package/2006/relationships"><Relationship Id="rId9" Type="http://schemas.openxmlformats.org/officeDocument/2006/relationships/tags" Target="../tags/tag263.xml"/><Relationship Id="rId8" Type="http://schemas.openxmlformats.org/officeDocument/2006/relationships/tags" Target="../tags/tag262.xml"/><Relationship Id="rId7" Type="http://schemas.openxmlformats.org/officeDocument/2006/relationships/tags" Target="../tags/tag261.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3" Type="http://schemas.openxmlformats.org/officeDocument/2006/relationships/tags" Target="../tags/tag257.xml"/><Relationship Id="rId2" Type="http://schemas.openxmlformats.org/officeDocument/2006/relationships/tags" Target="../tags/tag256.xml"/><Relationship Id="rId16" Type="http://schemas.openxmlformats.org/officeDocument/2006/relationships/notesSlide" Target="../notesSlides/notesSlide42.xml"/><Relationship Id="rId15" Type="http://schemas.openxmlformats.org/officeDocument/2006/relationships/slideLayout" Target="../slideLayouts/slideLayout16.xml"/><Relationship Id="rId14" Type="http://schemas.openxmlformats.org/officeDocument/2006/relationships/tags" Target="../tags/tag268.xml"/><Relationship Id="rId13" Type="http://schemas.openxmlformats.org/officeDocument/2006/relationships/tags" Target="../tags/tag267.xml"/><Relationship Id="rId12" Type="http://schemas.openxmlformats.org/officeDocument/2006/relationships/tags" Target="../tags/tag266.xml"/><Relationship Id="rId11" Type="http://schemas.openxmlformats.org/officeDocument/2006/relationships/tags" Target="../tags/tag265.xml"/><Relationship Id="rId10" Type="http://schemas.openxmlformats.org/officeDocument/2006/relationships/tags" Target="../tags/tag264.xml"/><Relationship Id="rId1" Type="http://schemas.openxmlformats.org/officeDocument/2006/relationships/tags" Target="../tags/tag25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落款信息"/>
          <p:cNvSpPr txBox="1"/>
          <p:nvPr/>
        </p:nvSpPr>
        <p:spPr>
          <a:xfrm>
            <a:off x="2051685" y="5297805"/>
            <a:ext cx="2916555" cy="437515"/>
          </a:xfrm>
          <a:prstGeom prst="rect">
            <a:avLst/>
          </a:prstGeom>
          <a:noFill/>
        </p:spPr>
        <p:txBody>
          <a:bodyPr wrap="square" rtlCol="0">
            <a:spAutoFit/>
          </a:bodyPr>
          <a:lstStyle/>
          <a:p>
            <a:pPr algn="ctr">
              <a:lnSpc>
                <a:spcPct val="125000"/>
              </a:lnSpc>
            </a:pPr>
            <a:r>
              <a:rPr lang="zh-CN" altLang="en-US" b="1" spc="200" dirty="0">
                <a:solidFill>
                  <a:srgbClr val="2A2A2A">
                    <a:lumMod val="75000"/>
                    <a:lumOff val="25000"/>
                  </a:srgbClr>
                </a:solidFill>
                <a:uFillTx/>
                <a:latin typeface="微软雅黑" panose="020B0503020204020204" charset="-122"/>
                <a:ea typeface="微软雅黑" panose="020B0503020204020204" charset="-122"/>
                <a:cs typeface="+mn-ea"/>
                <a:sym typeface="微软雅黑" panose="020B0503020204020204" charset="-122"/>
              </a:rPr>
              <a:t>二〇二六年四</a:t>
            </a:r>
            <a:r>
              <a:rPr lang="zh-CN" altLang="en-US" b="1" spc="200" dirty="0">
                <a:solidFill>
                  <a:srgbClr val="2A2A2A">
                    <a:lumMod val="75000"/>
                    <a:lumOff val="25000"/>
                  </a:srgbClr>
                </a:solidFill>
                <a:uFillTx/>
                <a:latin typeface="微软雅黑" panose="020B0503020204020204" charset="-122"/>
                <a:ea typeface="微软雅黑" panose="020B0503020204020204" charset="-122"/>
                <a:cs typeface="+mn-ea"/>
                <a:sym typeface="微软雅黑" panose="020B0503020204020204" charset="-122"/>
              </a:rPr>
              <a:t>月</a:t>
            </a:r>
            <a:endParaRPr lang="zh-CN" altLang="en-US" b="1" spc="200" dirty="0">
              <a:solidFill>
                <a:srgbClr val="2A2A2A">
                  <a:lumMod val="75000"/>
                  <a:lumOff val="25000"/>
                </a:srgbClr>
              </a:solidFill>
              <a:uFillTx/>
              <a:latin typeface="微软雅黑" panose="020B0503020204020204" charset="-122"/>
              <a:ea typeface="微软雅黑" panose="020B0503020204020204" charset="-122"/>
              <a:cs typeface="+mn-ea"/>
              <a:sym typeface="微软雅黑" panose="020B0503020204020204" charset="-122"/>
            </a:endParaRPr>
          </a:p>
        </p:txBody>
      </p:sp>
      <p:sp>
        <p:nvSpPr>
          <p:cNvPr id="11" name="标题 3"/>
          <p:cNvSpPr txBox="1"/>
          <p:nvPr/>
        </p:nvSpPr>
        <p:spPr>
          <a:xfrm>
            <a:off x="-635" y="1875155"/>
            <a:ext cx="7110730" cy="224790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10000"/>
              </a:lnSpc>
              <a:spcBef>
                <a:spcPct val="0"/>
              </a:spcBef>
              <a:spcAft>
                <a:spcPts val="0"/>
              </a:spcAft>
              <a:buClrTx/>
              <a:buSzTx/>
              <a:buFontTx/>
              <a:buNone/>
              <a:defRPr/>
            </a:pPr>
            <a:r>
              <a:rPr kumimoji="0" lang="zh-CN" sz="5400" b="1" i="0" baseline="0">
                <a:solidFill>
                  <a:srgbClr val="004799"/>
                </a:solidFill>
                <a:effectLst>
                  <a:outerShdw blurRad="38100" dist="25400" dir="5400000" algn="ctr" rotWithShape="0">
                    <a:srgbClr val="6E747A">
                      <a:alpha val="43000"/>
                      <a:alpha val="43000"/>
                    </a:srgbClr>
                  </a:outerShdw>
                </a:effectLst>
                <a:latin typeface="方正小标宋简体" panose="03000509000000000000" charset="-122"/>
                <a:ea typeface="方正小标宋简体" panose="03000509000000000000" charset="-122"/>
                <a:cs typeface="汉仪中宋简" panose="02010609000101010101" charset="-122"/>
                <a:sym typeface="微软雅黑" panose="020B0503020204020204" charset="-122"/>
              </a:rPr>
              <a:t>202</a:t>
            </a:r>
            <a:r>
              <a:rPr kumimoji="0" lang="en-US" altLang="zh-CN" sz="5400" b="1" i="0" baseline="0">
                <a:solidFill>
                  <a:srgbClr val="004799"/>
                </a:solidFill>
                <a:effectLst>
                  <a:outerShdw blurRad="38100" dist="25400" dir="5400000" algn="ctr" rotWithShape="0">
                    <a:srgbClr val="6E747A">
                      <a:alpha val="43000"/>
                      <a:alpha val="43000"/>
                    </a:srgbClr>
                  </a:outerShdw>
                </a:effectLst>
                <a:latin typeface="方正小标宋简体" panose="03000509000000000000" charset="-122"/>
                <a:ea typeface="方正小标宋简体" panose="03000509000000000000" charset="-122"/>
                <a:cs typeface="汉仪中宋简" panose="02010609000101010101" charset="-122"/>
                <a:sym typeface="微软雅黑" panose="020B0503020204020204" charset="-122"/>
              </a:rPr>
              <a:t>6</a:t>
            </a:r>
            <a:r>
              <a:rPr kumimoji="0" lang="zh-CN" sz="5400" b="1" i="0" baseline="0">
                <a:solidFill>
                  <a:srgbClr val="004799"/>
                </a:solidFill>
                <a:effectLst>
                  <a:outerShdw blurRad="38100" dist="25400" dir="5400000" algn="ctr" rotWithShape="0">
                    <a:srgbClr val="6E747A">
                      <a:alpha val="43000"/>
                      <a:alpha val="43000"/>
                    </a:srgbClr>
                  </a:outerShdw>
                </a:effectLst>
                <a:latin typeface="方正小标宋简体" panose="03000509000000000000" charset="-122"/>
                <a:ea typeface="方正小标宋简体" panose="03000509000000000000" charset="-122"/>
                <a:cs typeface="汉仪中宋简" panose="02010609000101010101" charset="-122"/>
                <a:sym typeface="微软雅黑" panose="020B0503020204020204" charset="-122"/>
              </a:rPr>
              <a:t>年毕业生</a:t>
            </a:r>
            <a:r>
              <a:rPr lang="zh-CN" sz="5400" b="1">
                <a:solidFill>
                  <a:srgbClr val="004799"/>
                </a:solidFill>
                <a:effectLst>
                  <a:outerShdw blurRad="38100" dist="25400" dir="5400000" algn="ctr" rotWithShape="0">
                    <a:srgbClr val="6E747A">
                      <a:alpha val="43000"/>
                      <a:alpha val="43000"/>
                    </a:srgbClr>
                  </a:outerShdw>
                </a:effectLst>
                <a:latin typeface="方正小标宋简体" panose="03000509000000000000" charset="-122"/>
                <a:ea typeface="方正小标宋简体" panose="03000509000000000000" charset="-122"/>
                <a:cs typeface="汉仪中宋简" panose="02010609000101010101" charset="-122"/>
                <a:sym typeface="微软雅黑" panose="020B0503020204020204" charset="-122"/>
              </a:rPr>
              <a:t>助学贷款</a:t>
            </a:r>
            <a:r>
              <a:rPr kumimoji="0" lang="zh-CN" sz="5400" b="1" i="0" baseline="0">
                <a:solidFill>
                  <a:srgbClr val="004799"/>
                </a:solidFill>
                <a:effectLst>
                  <a:outerShdw blurRad="38100" dist="25400" dir="5400000" algn="ctr" rotWithShape="0">
                    <a:srgbClr val="6E747A">
                      <a:alpha val="43000"/>
                      <a:alpha val="43000"/>
                    </a:srgbClr>
                  </a:outerShdw>
                </a:effectLst>
                <a:latin typeface="方正小标宋简体" panose="03000509000000000000" charset="-122"/>
                <a:ea typeface="方正小标宋简体" panose="03000509000000000000" charset="-122"/>
                <a:cs typeface="汉仪中宋简" panose="02010609000101010101" charset="-122"/>
                <a:sym typeface="微软雅黑" panose="020B0503020204020204" charset="-122"/>
              </a:rPr>
              <a:t>诚信还款工作</a:t>
            </a:r>
            <a:endParaRPr kumimoji="0" lang="zh-CN" altLang="en-US" sz="5400" b="1" i="0" kern="3000" spc="300" baseline="0" noProof="0" dirty="0">
              <a:ln>
                <a:noFill/>
              </a:ln>
              <a:solidFill>
                <a:srgbClr val="004799"/>
              </a:solidFill>
              <a:effectLst>
                <a:outerShdw blurRad="38100" dist="25400" dir="5400000" algn="ctr" rotWithShape="0">
                  <a:srgbClr val="6E747A">
                    <a:alpha val="43000"/>
                    <a:alpha val="43000"/>
                  </a:srgbClr>
                </a:outerShdw>
              </a:effectLst>
              <a:uLnTx/>
              <a:uFillTx/>
              <a:latin typeface="方正小标宋简体" panose="03000509000000000000" charset="-122"/>
              <a:ea typeface="方正小标宋简体" panose="03000509000000000000" charset="-122"/>
              <a:cs typeface="汉仪中宋简" panose="02010609000101010101" charset="-122"/>
              <a:sym typeface="+mn-ea"/>
            </a:endParaRPr>
          </a:p>
          <a:p>
            <a:pPr marL="0" marR="0" lvl="0" indent="0" algn="ctr" defTabSz="914400" rtl="0" eaLnBrk="1" fontAlgn="auto" latinLnBrk="0" hangingPunct="1">
              <a:lnSpc>
                <a:spcPct val="110000"/>
              </a:lnSpc>
              <a:spcBef>
                <a:spcPct val="0"/>
              </a:spcBef>
              <a:spcAft>
                <a:spcPts val="0"/>
              </a:spcAft>
              <a:buClrTx/>
              <a:buSzTx/>
              <a:buFontTx/>
              <a:buNone/>
              <a:defRPr/>
            </a:pPr>
            <a:endParaRPr kumimoji="0" lang="zh-CN" altLang="en-US" sz="5400" b="1" i="0" kern="3000" spc="300" baseline="0" noProof="0" dirty="0">
              <a:ln>
                <a:noFill/>
              </a:ln>
              <a:solidFill>
                <a:srgbClr val="004799"/>
              </a:solidFill>
              <a:effectLst>
                <a:outerShdw blurRad="38100" dist="25400" dir="5400000" algn="ctr" rotWithShape="0">
                  <a:srgbClr val="6E747A">
                    <a:alpha val="43000"/>
                    <a:alpha val="43000"/>
                  </a:srgbClr>
                </a:outerShdw>
              </a:effectLst>
              <a:uLnTx/>
              <a:uFillTx/>
              <a:latin typeface="方正小标宋简体" panose="03000509000000000000" charset="-122"/>
              <a:ea typeface="方正小标宋简体" panose="03000509000000000000" charset="-122"/>
              <a:cs typeface="汉仪中宋简" panose="02010609000101010101" charset="-122"/>
              <a:sym typeface="+mn-ea"/>
            </a:endParaRPr>
          </a:p>
        </p:txBody>
      </p:sp>
      <p:sp>
        <p:nvSpPr>
          <p:cNvPr id="12" name="矩形: 圆角 11"/>
          <p:cNvSpPr/>
          <p:nvPr/>
        </p:nvSpPr>
        <p:spPr>
          <a:xfrm>
            <a:off x="1852930" y="4594860"/>
            <a:ext cx="3314065" cy="492760"/>
          </a:xfrm>
          <a:prstGeom prst="roundRect">
            <a:avLst>
              <a:gd name="adj" fmla="val 50000"/>
            </a:avLst>
          </a:prstGeom>
          <a:solidFill>
            <a:srgbClr val="00489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kern="0" spc="20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rPr>
              <a:t>学生工作部（处）</a:t>
            </a:r>
            <a:endParaRPr kumimoji="0" lang="zh-CN" altLang="en-US" sz="1600" b="1" kern="0" spc="20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kern="0" spc="20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rPr>
              <a:t>学生资助</a:t>
            </a:r>
            <a:r>
              <a:rPr kumimoji="0" lang="zh-CN" altLang="en-US" sz="1600" b="1" kern="0" spc="20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rPr>
              <a:t>管理中心</a:t>
            </a:r>
            <a:endParaRPr kumimoji="0" lang="zh-CN" altLang="en-US" sz="1600" b="1" kern="0" spc="20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custDataLst>
              <p:tags r:id="rId1"/>
            </p:custDataLst>
          </p:nvPr>
        </p:nvGrpSpPr>
        <p:grpSpPr>
          <a:xfrm>
            <a:off x="5446395" y="1476375"/>
            <a:ext cx="4389120" cy="947420"/>
            <a:chOff x="8577" y="3061"/>
            <a:chExt cx="6912" cy="1492"/>
          </a:xfrm>
        </p:grpSpPr>
        <p:sp>
          <p:nvSpPr>
            <p:cNvPr id="2" name="í$lidé"/>
            <p:cNvSpPr/>
            <p:nvPr>
              <p:custDataLst>
                <p:tags r:id="rId2"/>
              </p:custDataLst>
            </p:nvPr>
          </p:nvSpPr>
          <p:spPr bwMode="auto">
            <a:xfrm>
              <a:off x="8577" y="3061"/>
              <a:ext cx="1425" cy="1425"/>
            </a:xfrm>
            <a:prstGeom prst="diamond">
              <a:avLst/>
            </a:prstGeom>
            <a:solidFill>
              <a:srgbClr val="004799">
                <a:alpha val="95000"/>
              </a:srgbClr>
            </a:solidFill>
            <a:ln w="9525">
              <a:noFill/>
              <a:round/>
            </a:ln>
          </p:spPr>
          <p:txBody>
            <a:bodyPr rot="0" spcFirstLastPara="0" vert="horz" wrap="square" lIns="91440" tIns="45720" rIns="91440" bIns="45720" anchor="ctr" anchorCtr="1" forceAA="0" compatLnSpc="1">
              <a:normAutofit fontScale="9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rPr>
                <a:t>1</a:t>
              </a:r>
              <a:endPar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7" name="í$1îdè"/>
            <p:cNvSpPr/>
            <p:nvPr>
              <p:custDataLst>
                <p:tags r:id="rId3"/>
              </p:custDataLst>
            </p:nvPr>
          </p:nvSpPr>
          <p:spPr bwMode="auto">
            <a:xfrm>
              <a:off x="10145" y="3061"/>
              <a:ext cx="5134" cy="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rPr>
                <a:t>诚信还款的重要性</a:t>
              </a:r>
              <a:endPar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endParaRPr>
            </a:p>
          </p:txBody>
        </p:sp>
        <p:cxnSp>
          <p:nvCxnSpPr>
            <p:cNvPr id="12" name="直接连接符 11"/>
            <p:cNvCxnSpPr/>
            <p:nvPr>
              <p:custDataLst>
                <p:tags r:id="rId4"/>
              </p:custDataLst>
            </p:nvPr>
          </p:nvCxnSpPr>
          <p:spPr>
            <a:xfrm>
              <a:off x="10273" y="4553"/>
              <a:ext cx="5216" cy="0"/>
            </a:xfrm>
            <a:prstGeom prst="line">
              <a:avLst/>
            </a:prstGeom>
            <a:noFill/>
            <a:ln w="3175" cap="rnd" cmpd="sng" algn="ctr">
              <a:solidFill>
                <a:srgbClr val="FFFFFF">
                  <a:lumMod val="75000"/>
                </a:srgbClr>
              </a:solidFill>
              <a:prstDash val="solid"/>
              <a:round/>
            </a:ln>
            <a:effectLst/>
          </p:spPr>
        </p:cxnSp>
      </p:grpSp>
      <p:grpSp>
        <p:nvGrpSpPr>
          <p:cNvPr id="11" name="组合 10"/>
          <p:cNvGrpSpPr/>
          <p:nvPr>
            <p:custDataLst>
              <p:tags r:id="rId5"/>
            </p:custDataLst>
          </p:nvPr>
        </p:nvGrpSpPr>
        <p:grpSpPr>
          <a:xfrm>
            <a:off x="5442585" y="2750185"/>
            <a:ext cx="4392930" cy="996950"/>
            <a:chOff x="8571" y="4776"/>
            <a:chExt cx="6918" cy="1570"/>
          </a:xfrm>
        </p:grpSpPr>
        <p:sp>
          <p:nvSpPr>
            <p:cNvPr id="3" name="ï$ļîdê"/>
            <p:cNvSpPr/>
            <p:nvPr>
              <p:custDataLst>
                <p:tags r:id="rId6"/>
              </p:custDataLst>
            </p:nvPr>
          </p:nvSpPr>
          <p:spPr bwMode="auto">
            <a:xfrm>
              <a:off x="8571" y="4776"/>
              <a:ext cx="1425" cy="1425"/>
            </a:xfrm>
            <a:prstGeom prst="diamond">
              <a:avLst/>
            </a:prstGeom>
            <a:solidFill>
              <a:srgbClr val="FAC63F">
                <a:alpha val="95000"/>
              </a:srgbClr>
            </a:solidFill>
            <a:ln w="9525">
              <a:noFill/>
              <a:round/>
            </a:ln>
          </p:spPr>
          <p:txBody>
            <a:bodyPr rot="0" spcFirstLastPara="0" vert="horz" wrap="square" lIns="91440" tIns="45720" rIns="91440" bIns="45720" anchor="ctr" anchorCtr="1" forceAA="0" compatLnSpc="1">
              <a:normAutofit fontScale="9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rPr>
                <a:t>2</a:t>
              </a:r>
              <a:endPar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8" name="iṣḷiḓê"/>
            <p:cNvSpPr/>
            <p:nvPr>
              <p:custDataLst>
                <p:tags r:id="rId7"/>
              </p:custDataLst>
            </p:nvPr>
          </p:nvSpPr>
          <p:spPr bwMode="auto">
            <a:xfrm>
              <a:off x="10145" y="4854"/>
              <a:ext cx="5134" cy="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rPr>
                <a:t>国家助学贷款</a:t>
              </a:r>
              <a:r>
                <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rPr>
                <a:t>政策</a:t>
              </a:r>
              <a:endPar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endParaRPr>
            </a:p>
          </p:txBody>
        </p:sp>
        <p:cxnSp>
          <p:nvCxnSpPr>
            <p:cNvPr id="13" name="直接连接符 12"/>
            <p:cNvCxnSpPr/>
            <p:nvPr>
              <p:custDataLst>
                <p:tags r:id="rId8"/>
              </p:custDataLst>
            </p:nvPr>
          </p:nvCxnSpPr>
          <p:spPr>
            <a:xfrm>
              <a:off x="10273" y="6346"/>
              <a:ext cx="5216" cy="0"/>
            </a:xfrm>
            <a:prstGeom prst="line">
              <a:avLst/>
            </a:prstGeom>
            <a:noFill/>
            <a:ln w="3175" cap="rnd" cmpd="sng" algn="ctr">
              <a:solidFill>
                <a:srgbClr val="FFFFFF">
                  <a:lumMod val="75000"/>
                </a:srgbClr>
              </a:solidFill>
              <a:prstDash val="solid"/>
              <a:round/>
            </a:ln>
            <a:effectLst/>
          </p:spPr>
        </p:cxnSp>
      </p:grpSp>
      <p:grpSp>
        <p:nvGrpSpPr>
          <p:cNvPr id="6" name="组合 5"/>
          <p:cNvGrpSpPr/>
          <p:nvPr>
            <p:custDataLst>
              <p:tags r:id="rId9"/>
            </p:custDataLst>
          </p:nvPr>
        </p:nvGrpSpPr>
        <p:grpSpPr>
          <a:xfrm>
            <a:off x="5442585" y="4073525"/>
            <a:ext cx="4392930" cy="1046480"/>
            <a:chOff x="8571" y="7151"/>
            <a:chExt cx="6918" cy="1648"/>
          </a:xfrm>
        </p:grpSpPr>
        <p:sp>
          <p:nvSpPr>
            <p:cNvPr id="4" name="íṣḷïďé"/>
            <p:cNvSpPr/>
            <p:nvPr>
              <p:custDataLst>
                <p:tags r:id="rId10"/>
              </p:custDataLst>
            </p:nvPr>
          </p:nvSpPr>
          <p:spPr bwMode="auto">
            <a:xfrm>
              <a:off x="8571" y="7151"/>
              <a:ext cx="1425" cy="1425"/>
            </a:xfrm>
            <a:prstGeom prst="diamond">
              <a:avLst/>
            </a:prstGeom>
            <a:solidFill>
              <a:srgbClr val="004799">
                <a:alpha val="95000"/>
              </a:srgbClr>
            </a:solidFill>
            <a:ln w="9525">
              <a:noFill/>
              <a:round/>
            </a:ln>
          </p:spPr>
          <p:txBody>
            <a:bodyPr rot="0" spcFirstLastPara="0" vert="horz" wrap="square" lIns="91440" tIns="45720" rIns="91440" bIns="45720" anchor="ctr" anchorCtr="1" forceAA="0" compatLnSpc="1">
              <a:normAutofit fontScale="9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rPr>
                <a:t>3</a:t>
              </a:r>
              <a:endPar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9" name="íśḷíďé"/>
            <p:cNvSpPr/>
            <p:nvPr>
              <p:custDataLst>
                <p:tags r:id="rId11"/>
              </p:custDataLst>
            </p:nvPr>
          </p:nvSpPr>
          <p:spPr bwMode="auto">
            <a:xfrm>
              <a:off x="10145" y="7307"/>
              <a:ext cx="5134" cy="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rPr>
                <a:t>还款指南（</a:t>
              </a:r>
              <a:r>
                <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rPr>
                <a:t>防诈骗）</a:t>
              </a:r>
              <a:endPar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endParaRPr>
            </a:p>
          </p:txBody>
        </p:sp>
        <p:cxnSp>
          <p:nvCxnSpPr>
            <p:cNvPr id="14" name="直接连接符 13"/>
            <p:cNvCxnSpPr/>
            <p:nvPr>
              <p:custDataLst>
                <p:tags r:id="rId12"/>
              </p:custDataLst>
            </p:nvPr>
          </p:nvCxnSpPr>
          <p:spPr>
            <a:xfrm>
              <a:off x="10273" y="8799"/>
              <a:ext cx="5216" cy="0"/>
            </a:xfrm>
            <a:prstGeom prst="line">
              <a:avLst/>
            </a:prstGeom>
            <a:noFill/>
            <a:ln w="3175" cap="rnd" cmpd="sng" algn="ctr">
              <a:solidFill>
                <a:srgbClr val="FFFFFF">
                  <a:lumMod val="75000"/>
                </a:srgbClr>
              </a:solidFill>
              <a:prstDash val="solid"/>
              <a:round/>
            </a:ln>
            <a:effectLst/>
          </p:spPr>
        </p:cxnSp>
      </p:grpSp>
      <p:grpSp>
        <p:nvGrpSpPr>
          <p:cNvPr id="10" name="组合 9"/>
          <p:cNvGrpSpPr/>
          <p:nvPr>
            <p:custDataLst>
              <p:tags r:id="rId13"/>
            </p:custDataLst>
          </p:nvPr>
        </p:nvGrpSpPr>
        <p:grpSpPr>
          <a:xfrm>
            <a:off x="5436235" y="5313045"/>
            <a:ext cx="4392930" cy="996950"/>
            <a:chOff x="8571" y="4776"/>
            <a:chExt cx="6918" cy="1570"/>
          </a:xfrm>
        </p:grpSpPr>
        <p:sp>
          <p:nvSpPr>
            <p:cNvPr id="16" name="ï$ļîdê"/>
            <p:cNvSpPr/>
            <p:nvPr>
              <p:custDataLst>
                <p:tags r:id="rId14"/>
              </p:custDataLst>
            </p:nvPr>
          </p:nvSpPr>
          <p:spPr bwMode="auto">
            <a:xfrm>
              <a:off x="8571" y="4776"/>
              <a:ext cx="1425" cy="1425"/>
            </a:xfrm>
            <a:prstGeom prst="diamond">
              <a:avLst/>
            </a:prstGeom>
            <a:solidFill>
              <a:srgbClr val="FAC63F">
                <a:alpha val="95000"/>
              </a:srgbClr>
            </a:solidFill>
            <a:ln w="9525">
              <a:noFill/>
              <a:round/>
            </a:ln>
          </p:spPr>
          <p:txBody>
            <a:bodyPr rot="0" spcFirstLastPara="0" vert="horz" wrap="square" lIns="91440" tIns="45720" rIns="91440" bIns="45720" anchor="ctr" anchorCtr="1" forceAA="0" compatLnSpc="1">
              <a:normAutofit fontScale="9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rPr>
                <a:t>4</a:t>
              </a:r>
              <a:endParaRPr kumimoji="0" lang="en-US" altLang="zh-CN" sz="20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17" name="iṣḷiḓê"/>
            <p:cNvSpPr/>
            <p:nvPr>
              <p:custDataLst>
                <p:tags r:id="rId15"/>
              </p:custDataLst>
            </p:nvPr>
          </p:nvSpPr>
          <p:spPr bwMode="auto">
            <a:xfrm>
              <a:off x="10145" y="4854"/>
              <a:ext cx="5134" cy="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rPr>
                <a:t>逾期记录</a:t>
              </a:r>
              <a:r>
                <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rPr>
                <a:t>处理</a:t>
              </a:r>
              <a:endParaRPr lang="zh-CN" altLang="en-US" sz="2400" b="1" dirty="0">
                <a:solidFill>
                  <a:srgbClr val="2A2A2A"/>
                </a:solidFill>
                <a:latin typeface="微软雅黑" panose="020B0503020204020204" charset="-122"/>
                <a:ea typeface="微软雅黑" panose="020B0503020204020204" charset="-122"/>
                <a:cs typeface="+mn-ea"/>
                <a:sym typeface="微软雅黑" panose="020B0503020204020204" charset="-122"/>
              </a:endParaRPr>
            </a:p>
          </p:txBody>
        </p:sp>
        <p:cxnSp>
          <p:nvCxnSpPr>
            <p:cNvPr id="18" name="直接连接符 17"/>
            <p:cNvCxnSpPr/>
            <p:nvPr>
              <p:custDataLst>
                <p:tags r:id="rId16"/>
              </p:custDataLst>
            </p:nvPr>
          </p:nvCxnSpPr>
          <p:spPr>
            <a:xfrm>
              <a:off x="10273" y="6346"/>
              <a:ext cx="5216" cy="0"/>
            </a:xfrm>
            <a:prstGeom prst="line">
              <a:avLst/>
            </a:prstGeom>
            <a:noFill/>
            <a:ln w="3175" cap="rnd" cmpd="sng" algn="ctr">
              <a:solidFill>
                <a:srgbClr val="FFFFFF">
                  <a:lumMod val="75000"/>
                </a:srgbClr>
              </a:solidFill>
              <a:prstDash val="solid"/>
              <a:round/>
            </a:ln>
            <a:effectLst/>
          </p:spPr>
        </p:cxn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p:nvPr/>
        </p:nvSpPr>
        <p:spPr>
          <a:xfrm>
            <a:off x="4185421" y="2399674"/>
            <a:ext cx="4933734" cy="645160"/>
          </a:xfrm>
          <a:prstGeom prst="rect">
            <a:avLst/>
          </a:prstGeom>
          <a:noFill/>
        </p:spPr>
        <p:txBody>
          <a:bodyPr wrap="square" rtlCol="0">
            <a:spAutoFit/>
          </a:bodyPr>
          <a:lstStyle/>
          <a:p>
            <a:r>
              <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rPr>
              <a:t>一、诚信还款的重要性</a:t>
            </a:r>
            <a:endPar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endParaRPr>
          </a:p>
        </p:txBody>
      </p:sp>
      <p:sp>
        <p:nvSpPr>
          <p:cNvPr id="10" name="Text Box 13"/>
          <p:cNvSpPr txBox="1">
            <a:spLocks noChangeArrowheads="1"/>
          </p:cNvSpPr>
          <p:nvPr/>
        </p:nvSpPr>
        <p:spPr bwMode="auto">
          <a:xfrm>
            <a:off x="4142721" y="3255365"/>
            <a:ext cx="6000115" cy="129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1.</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诚信的重要性</a:t>
            </a:r>
            <a:endPar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2.</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诚信还款是维持国家助学贷款正常运转的</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mn-ea"/>
              </a:rPr>
              <a:t>基本保证</a:t>
            </a:r>
            <a:endPar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3.</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个人征信与违约后果</a:t>
            </a:r>
            <a:endPar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5"/>
          <p:cNvSpPr>
            <a:spLocks noGrp="1"/>
          </p:cNvSpPr>
          <p:nvPr>
            <p:ph idx="4294967295"/>
          </p:nvPr>
        </p:nvSpPr>
        <p:spPr>
          <a:xfrm>
            <a:off x="701675" y="1285240"/>
            <a:ext cx="10843895" cy="5115560"/>
          </a:xfrm>
        </p:spPr>
        <p:txBody>
          <a:bodyPr anchor="t">
            <a:normAutofit fontScale="80000"/>
          </a:bodyPr>
          <a:p>
            <a:pPr marL="0" indent="0" algn="ctr" fontAlgn="base">
              <a:lnSpc>
                <a:spcPts val="3500"/>
              </a:lnSpc>
              <a:spcBef>
                <a:spcPts val="0"/>
              </a:spcBef>
              <a:buClrTx/>
              <a:buSzTx/>
              <a:buFont typeface="Wingdings" panose="05000000000000000000" charset="0"/>
              <a:buNone/>
            </a:pPr>
            <a:endParaRPr lang="zh-CN" altLang="en-US" sz="3200" b="1" strike="noStrike" noProof="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endParaRPr>
          </a:p>
          <a:p>
            <a:pPr marL="0" indent="0" algn="ctr" fontAlgn="base">
              <a:lnSpc>
                <a:spcPts val="3500"/>
              </a:lnSpc>
              <a:spcBef>
                <a:spcPts val="0"/>
              </a:spcBef>
              <a:buClrTx/>
              <a:buSzTx/>
              <a:buFont typeface="Wingdings" panose="05000000000000000000" charset="0"/>
              <a:buNone/>
            </a:pPr>
            <a:r>
              <a:rPr lang="zh-CN" altLang="en-US" sz="3200" b="1" strike="noStrike" noProof="1" dirty="0">
                <a:solidFill>
                  <a:srgbClr val="FF0000"/>
                </a:solidFill>
                <a:latin typeface="微软雅黑" panose="020B0503020204020204" charset="-122"/>
                <a:ea typeface="微软雅黑" panose="020B0503020204020204" charset="-122"/>
                <a:cs typeface="微软雅黑" panose="020B0503020204020204" charset="-122"/>
              </a:rPr>
              <a:t>诚信是一个人的立身之本，是一种宝贵的品质。</a:t>
            </a:r>
            <a:endParaRPr lang="zh-CN" altLang="en-US" sz="3200" b="1" strike="noStrike" noProof="1" dirty="0">
              <a:solidFill>
                <a:srgbClr val="FF0000"/>
              </a:solidFill>
              <a:latin typeface="微软雅黑" panose="020B0503020204020204" charset="-122"/>
              <a:ea typeface="微软雅黑" panose="020B0503020204020204" charset="-122"/>
              <a:cs typeface="微软雅黑" panose="020B0503020204020204" charset="-122"/>
            </a:endParaRPr>
          </a:p>
          <a:p>
            <a:pPr marL="0" indent="0" algn="ctr" fontAlgn="base">
              <a:lnSpc>
                <a:spcPts val="3500"/>
              </a:lnSpc>
              <a:spcBef>
                <a:spcPts val="0"/>
              </a:spcBef>
              <a:buClrTx/>
              <a:buSzTx/>
              <a:buFont typeface="Wingdings" panose="05000000000000000000" charset="0"/>
              <a:buNone/>
            </a:pPr>
            <a:endParaRPr lang="zh-CN" altLang="en-US" sz="2400" b="1" strike="noStrike" noProof="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endParaRPr>
          </a:p>
          <a:p>
            <a:pPr marL="0" indent="0" algn="ctr" fontAlgn="base">
              <a:lnSpc>
                <a:spcPts val="3500"/>
              </a:lnSpc>
              <a:spcBef>
                <a:spcPts val="1500"/>
              </a:spcBef>
              <a:buClrTx/>
              <a:buSzTx/>
              <a:buFont typeface="Wingdings" panose="05000000000000000000" charset="0"/>
              <a:buNone/>
            </a:pPr>
            <a:r>
              <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《论语》有言：“人无信不立，业无信不兴，国无信则衰”。</a:t>
            </a:r>
            <a:endPar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0" algn="ctr" fontAlgn="base">
              <a:lnSpc>
                <a:spcPts val="3500"/>
              </a:lnSpc>
              <a:spcBef>
                <a:spcPts val="1500"/>
              </a:spcBef>
              <a:buClrTx/>
              <a:buSzTx/>
              <a:buFont typeface="Wingdings" panose="05000000000000000000" charset="0"/>
              <a:buNone/>
            </a:pPr>
            <a:r>
              <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自古以来，诚</a:t>
            </a:r>
            <a:r>
              <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信就是中华民族的传统美德</a:t>
            </a:r>
            <a:endPar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0" algn="ctr" fontAlgn="base">
              <a:lnSpc>
                <a:spcPts val="3500"/>
              </a:lnSpc>
              <a:spcBef>
                <a:spcPts val="1500"/>
              </a:spcBef>
              <a:buClrTx/>
              <a:buSzTx/>
              <a:buFont typeface="Wingdings" panose="05000000000000000000" charset="0"/>
              <a:buNone/>
            </a:pPr>
            <a:r>
              <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诚信同时也是成就自己，升华自己最好的铺垫石</a:t>
            </a:r>
            <a:endPar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0" algn="ctr" fontAlgn="base">
              <a:lnSpc>
                <a:spcPts val="3500"/>
              </a:lnSpc>
              <a:spcBef>
                <a:spcPts val="1500"/>
              </a:spcBef>
              <a:buClrTx/>
              <a:buSzTx/>
              <a:buFont typeface="Wingdings" panose="05000000000000000000" charset="0"/>
              <a:buNone/>
            </a:pPr>
            <a:r>
              <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银行的借贷业务始于信任，终于诚信</a:t>
            </a:r>
            <a:endParaRPr lang="zh-CN" altLang="en-US" sz="2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571500" algn="l" fontAlgn="base">
              <a:lnSpc>
                <a:spcPts val="3500"/>
              </a:lnSpc>
              <a:spcBef>
                <a:spcPts val="0"/>
              </a:spcBef>
              <a:buClrTx/>
              <a:buSzTx/>
              <a:buFont typeface="Wingdings" panose="05000000000000000000" charset="0"/>
              <a:buNone/>
            </a:pPr>
            <a:endParaRPr lang="zh-CN" altLang="en-US" sz="2250" b="1" strike="noStrike" noProof="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endParaRPr>
          </a:p>
          <a:p>
            <a:pPr marL="0" indent="571500" algn="l" fontAlgn="base">
              <a:lnSpc>
                <a:spcPts val="3500"/>
              </a:lnSpc>
              <a:spcBef>
                <a:spcPts val="0"/>
              </a:spcBef>
              <a:buClrTx/>
              <a:buSzTx/>
              <a:buFont typeface="Wingdings" panose="05000000000000000000" charset="0"/>
              <a:buNone/>
            </a:pPr>
            <a:endPar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342900" algn="l" fontAlgn="base">
              <a:lnSpc>
                <a:spcPts val="3500"/>
              </a:lnSpc>
              <a:spcBef>
                <a:spcPts val="0"/>
              </a:spcBef>
              <a:buClrTx/>
              <a:buSzTx/>
              <a:buFont typeface="Wingdings" panose="05000000000000000000" charset="0"/>
              <a:buNone/>
            </a:pPr>
            <a:endParaRPr lang="zh-CN" altLang="en-US" sz="2250" b="1" strike="noStrike" noProof="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2"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一、诚信还款的重要性</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一、诚信还款的重要性</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2" name="内容占位符 5"/>
          <p:cNvSpPr>
            <a:spLocks noGrp="1"/>
          </p:cNvSpPr>
          <p:nvPr>
            <p:ph idx="4294967295"/>
          </p:nvPr>
        </p:nvSpPr>
        <p:spPr>
          <a:xfrm>
            <a:off x="674370" y="1285875"/>
            <a:ext cx="10843895" cy="5095240"/>
          </a:xfrm>
        </p:spPr>
        <p:txBody>
          <a:bodyPr anchor="t">
            <a:normAutofit/>
          </a:bodyPr>
          <a:p>
            <a:pPr marL="0" indent="720090" algn="l" fontAlgn="base">
              <a:lnSpc>
                <a:spcPct val="150000"/>
              </a:lnSpc>
              <a:spcAft>
                <a:spcPts val="0"/>
              </a:spcAft>
              <a:buClrTx/>
              <a:buSzTx/>
              <a:buFont typeface="Wingdings" panose="05000000000000000000" charset="0"/>
              <a:buChar char="u"/>
            </a:pPr>
            <a:r>
              <a:rPr 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诚信还款是国家助学贷款维持正常运转的基本保证</a:t>
            </a:r>
            <a:endParaRPr 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Aft>
                <a:spcPts val="0"/>
              </a:spcAft>
              <a:buClrTx/>
              <a:buSzTx/>
              <a:buFont typeface="Wingdings" panose="05000000000000000000" charset="0"/>
              <a:buNone/>
            </a:pP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国家助学贷款与一般商业贷款不同，一般商业贷款必须要选择金融机构认可的担保或抵押，而助学贷款则建立在</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大学生个人诚信基础</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之上，由政府提供信用“背书”，办理过程中无需任何种类和形式的担保或抵押。国家助学贷款以诚信为纽带，只有遵守承诺，我们才能更好地享受这项政策。</a:t>
            </a:r>
            <a:endParaRPr lang="en-US" altLang="zh-CN"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Aft>
                <a:spcPts val="0"/>
              </a:spcAft>
              <a:buClrTx/>
              <a:buSzTx/>
              <a:buFont typeface="Wingdings" panose="05000000000000000000" charset="0"/>
              <a:buNone/>
            </a:pPr>
            <a:endParaRPr 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Aft>
                <a:spcPts val="0"/>
              </a:spcAft>
              <a:buClrTx/>
              <a:buSzTx/>
              <a:buFont typeface="Wingdings" panose="05000000000000000000" charset="0"/>
              <a:buNone/>
            </a:pPr>
            <a:endParaRPr 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Aft>
                <a:spcPts val="0"/>
              </a:spcAft>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诚信还款体现学生感恩意识和道德素养</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Aft>
                <a:spcPts val="0"/>
              </a:spcAft>
              <a:buClrTx/>
              <a:buSzTx/>
              <a:buFont typeface="Wingdings" panose="05000000000000000000" charset="0"/>
              <a:buNone/>
            </a:pP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同学们接受国家、银行的帮助和支持，应对社会怀有感恩之情，诚信是做人的基本准则，是公民道德的一个基本要求。按时还款是每一个贷款学生应尽的</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责任和义务</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endPar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93415" y="5788660"/>
            <a:ext cx="6096000" cy="645160"/>
          </a:xfrm>
          <a:prstGeom prst="rect">
            <a:avLst/>
          </a:prstGeom>
          <a:noFill/>
        </p:spPr>
        <p:txBody>
          <a:bodyPr wrap="square" rtlCol="0" anchor="t">
            <a:spAutoFit/>
          </a:bodyPr>
          <a:p>
            <a:pPr algn="ctr"/>
            <a:r>
              <a:rPr lang="zh-CN" altLang="en-US" b="1"/>
              <a:t>国家助学贷款生动诠释了金融机构的社会责任，彰显了国家不断促进教育公平的坚定决心。</a:t>
            </a:r>
            <a:endParaRPr lang="zh-CN" altLang="en-US" b="1"/>
          </a:p>
        </p:txBody>
      </p:sp>
      <p:sp>
        <p:nvSpPr>
          <p:cNvPr id="5"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一、诚信还款的重要性</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pic>
        <p:nvPicPr>
          <p:cNvPr id="2" name="图片 1"/>
          <p:cNvPicPr>
            <a:picLocks noChangeAspect="1"/>
          </p:cNvPicPr>
          <p:nvPr/>
        </p:nvPicPr>
        <p:blipFill>
          <a:blip r:embed="rId1"/>
          <a:stretch>
            <a:fillRect/>
          </a:stretch>
        </p:blipFill>
        <p:spPr>
          <a:xfrm>
            <a:off x="8233410" y="1442720"/>
            <a:ext cx="3017520" cy="4102735"/>
          </a:xfrm>
          <a:prstGeom prst="rect">
            <a:avLst/>
          </a:prstGeom>
          <a:ln>
            <a:noFill/>
          </a:ln>
          <a:effectLst>
            <a:outerShdw blurRad="63500" sx="102000" sy="102000" algn="ctr" rotWithShape="0">
              <a:prstClr val="black">
                <a:alpha val="40000"/>
              </a:prstClr>
            </a:outerShdw>
          </a:effectLst>
        </p:spPr>
      </p:pic>
      <p:pic>
        <p:nvPicPr>
          <p:cNvPr id="4" name="图片 3"/>
          <p:cNvPicPr>
            <a:picLocks noChangeAspect="1"/>
          </p:cNvPicPr>
          <p:nvPr/>
        </p:nvPicPr>
        <p:blipFill>
          <a:blip r:embed="rId2"/>
          <a:stretch>
            <a:fillRect/>
          </a:stretch>
        </p:blipFill>
        <p:spPr>
          <a:xfrm>
            <a:off x="4486910" y="1442720"/>
            <a:ext cx="3017520" cy="4102735"/>
          </a:xfrm>
          <a:prstGeom prst="rect">
            <a:avLst/>
          </a:prstGeom>
          <a:ln>
            <a:noFill/>
          </a:ln>
          <a:effectLst>
            <a:outerShdw blurRad="63500" sx="102000" sy="102000" algn="ctr" rotWithShape="0">
              <a:prstClr val="black">
                <a:alpha val="40000"/>
              </a:prstClr>
            </a:outerShdw>
          </a:effectLst>
        </p:spPr>
      </p:pic>
      <p:pic>
        <p:nvPicPr>
          <p:cNvPr id="6" name="图片 5" descr="06f8ae693e2dacd0ba379b3548654a0"/>
          <p:cNvPicPr>
            <a:picLocks noChangeAspect="1"/>
          </p:cNvPicPr>
          <p:nvPr/>
        </p:nvPicPr>
        <p:blipFill>
          <a:blip r:embed="rId3"/>
          <a:stretch>
            <a:fillRect/>
          </a:stretch>
        </p:blipFill>
        <p:spPr>
          <a:xfrm>
            <a:off x="1133475" y="1442720"/>
            <a:ext cx="2762250" cy="4103370"/>
          </a:xfrm>
          <a:prstGeom prst="rect">
            <a:avLst/>
          </a:prstGeom>
          <a:effectLst>
            <a:outerShdw blurRad="63500" sx="102000" sy="102000" algn="ctr" rotWithShape="0">
              <a:prstClr val="black">
                <a:alpha val="40000"/>
              </a:prstClr>
            </a:outerShdw>
          </a:effectLst>
        </p:spPr>
      </p:pic>
      <p:sp>
        <p:nvSpPr>
          <p:cNvPr id="8" name="文本框 7"/>
          <p:cNvSpPr txBox="1"/>
          <p:nvPr/>
        </p:nvSpPr>
        <p:spPr>
          <a:xfrm>
            <a:off x="3193415" y="947420"/>
            <a:ext cx="6096000" cy="368300"/>
          </a:xfrm>
          <a:prstGeom prst="rect">
            <a:avLst/>
          </a:prstGeom>
          <a:noFill/>
        </p:spPr>
        <p:txBody>
          <a:bodyPr wrap="square" rtlCol="0" anchor="t">
            <a:spAutoFit/>
          </a:bodyPr>
          <a:p>
            <a:pPr algn="ctr"/>
            <a:r>
              <a:rPr lang="zh-CN" altLang="en-US" b="1">
                <a:solidFill>
                  <a:srgbClr val="C00000"/>
                </a:solidFill>
              </a:rPr>
              <a:t>“没关系，勇敢地申请吧，这是国家对你的信任！”</a:t>
            </a:r>
            <a:endParaRPr lang="zh-CN" altLang="en-US" b="1">
              <a:solidFill>
                <a:srgbClr val="C00000"/>
              </a:solidFill>
            </a:endParaRPr>
          </a:p>
        </p:txBody>
      </p:sp>
      <p:sp>
        <p:nvSpPr>
          <p:cNvPr id="9" name="文本框 8"/>
          <p:cNvSpPr txBox="1"/>
          <p:nvPr/>
        </p:nvSpPr>
        <p:spPr>
          <a:xfrm>
            <a:off x="10260965" y="6497320"/>
            <a:ext cx="1832610" cy="229870"/>
          </a:xfrm>
          <a:prstGeom prst="rect">
            <a:avLst/>
          </a:prstGeom>
          <a:noFill/>
        </p:spPr>
        <p:txBody>
          <a:bodyPr wrap="square" rtlCol="0" anchor="t">
            <a:spAutoFit/>
          </a:bodyPr>
          <a:p>
            <a:r>
              <a:rPr lang="zh-CN" altLang="en-US" sz="900"/>
              <a:t>来源：微信公众号“共青团中央”</a:t>
            </a:r>
            <a:endParaRPr lang="zh-CN" altLang="en-US" sz="9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一、诚信还款的重要性</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pic>
        <p:nvPicPr>
          <p:cNvPr id="7" name="图片 6"/>
          <p:cNvPicPr>
            <a:picLocks noChangeAspect="1"/>
          </p:cNvPicPr>
          <p:nvPr/>
        </p:nvPicPr>
        <p:blipFill>
          <a:blip r:embed="rId1"/>
          <a:stretch>
            <a:fillRect/>
          </a:stretch>
        </p:blipFill>
        <p:spPr>
          <a:xfrm>
            <a:off x="498475" y="1200785"/>
            <a:ext cx="5598795" cy="2718435"/>
          </a:xfrm>
          <a:prstGeom prst="rect">
            <a:avLst/>
          </a:prstGeom>
          <a:effectLst>
            <a:outerShdw blurRad="63500" sx="102000" sy="102000" algn="ctr" rotWithShape="0">
              <a:prstClr val="black">
                <a:alpha val="40000"/>
              </a:prstClr>
            </a:outerShdw>
          </a:effectLst>
        </p:spPr>
      </p:pic>
      <p:sp>
        <p:nvSpPr>
          <p:cNvPr id="10" name="文本框 9"/>
          <p:cNvSpPr txBox="1"/>
          <p:nvPr/>
        </p:nvSpPr>
        <p:spPr>
          <a:xfrm>
            <a:off x="339725" y="4013835"/>
            <a:ext cx="6149340" cy="2341245"/>
          </a:xfrm>
          <a:prstGeom prst="rect">
            <a:avLst/>
          </a:prstGeom>
        </p:spPr>
        <p:txBody>
          <a:bodyPr wrap="square">
            <a:noAutofit/>
          </a:bodyPr>
          <a:p>
            <a:pPr algn="l">
              <a:lnSpc>
                <a:spcPct val="120000"/>
              </a:lnSpc>
              <a:buClrTx/>
              <a:buSzTx/>
              <a:buFontTx/>
            </a:pPr>
            <a:r>
              <a:rPr lang="en-US" altLang="zh-CN" sz="2000" b="1" dirty="0">
                <a:solidFill>
                  <a:srgbClr val="012D86"/>
                </a:solidFill>
                <a:latin typeface="微软雅黑" panose="020B0503020204020204" charset="-122"/>
                <a:ea typeface="微软雅黑" panose="020B0503020204020204" charset="-122"/>
                <a:cs typeface="+mn-ea"/>
              </a:rPr>
              <a:t>2024</a:t>
            </a:r>
            <a:r>
              <a:rPr lang="zh-CN" altLang="en-US" sz="2000" b="1" dirty="0">
                <a:solidFill>
                  <a:srgbClr val="012D86"/>
                </a:solidFill>
                <a:latin typeface="微软雅黑" panose="020B0503020204020204" charset="-122"/>
                <a:ea typeface="微软雅黑" panose="020B0503020204020204" charset="-122"/>
                <a:cs typeface="+mn-ea"/>
              </a:rPr>
              <a:t>年10月12日，国务院新闻办公室就“加大财政政策逆周期调节力度、推动经济高质量发展”有关情况举行新闻发布会。其中</a:t>
            </a:r>
            <a:r>
              <a:rPr lang="zh-CN" altLang="en-US" sz="2000" b="1" dirty="0">
                <a:solidFill>
                  <a:srgbClr val="012D86"/>
                </a:solidFill>
                <a:latin typeface="微软雅黑" panose="020B0503020204020204" charset="-122"/>
                <a:ea typeface="微软雅黑" panose="020B0503020204020204" charset="-122"/>
                <a:cs typeface="+mn-ea"/>
              </a:rPr>
              <a:t>提到：</a:t>
            </a:r>
            <a:endParaRPr lang="zh-CN" altLang="en-US" sz="2000" b="1" dirty="0">
              <a:solidFill>
                <a:srgbClr val="012D86"/>
              </a:solidFill>
              <a:latin typeface="微软雅黑" panose="020B0503020204020204" charset="-122"/>
              <a:ea typeface="微软雅黑" panose="020B0503020204020204" charset="-122"/>
              <a:cs typeface="+mn-ea"/>
            </a:endParaRPr>
          </a:p>
          <a:p>
            <a:pPr algn="l">
              <a:lnSpc>
                <a:spcPct val="120000"/>
              </a:lnSpc>
              <a:buClrTx/>
              <a:buSzTx/>
              <a:buFontTx/>
            </a:pPr>
            <a:r>
              <a:rPr lang="zh-CN" altLang="en-US" sz="2000" b="1" dirty="0">
                <a:solidFill>
                  <a:srgbClr val="012D86"/>
                </a:solidFill>
                <a:latin typeface="微软雅黑" panose="020B0503020204020204" charset="-122"/>
                <a:ea typeface="微软雅黑" panose="020B0503020204020204" charset="-122"/>
                <a:cs typeface="+mn-ea"/>
              </a:rPr>
              <a:t>加大国家助学贷款支持力度。额度提高，将本专科生最高贷款额度从每生每年1.6万元提高到2万元，研究生从2万元提高到2.5万元；利率降低，按照同期同档次贷款市场报价利率减70个基点执行。</a:t>
            </a:r>
            <a:endParaRPr lang="zh-CN" altLang="en-US" sz="2000" b="1" dirty="0">
              <a:solidFill>
                <a:srgbClr val="012D86"/>
              </a:solidFill>
              <a:latin typeface="微软雅黑" panose="020B0503020204020204" charset="-122"/>
              <a:ea typeface="微软雅黑" panose="020B0503020204020204" charset="-122"/>
              <a:cs typeface="+mn-ea"/>
            </a:endParaRPr>
          </a:p>
        </p:txBody>
      </p:sp>
      <p:pic>
        <p:nvPicPr>
          <p:cNvPr id="11" name="图片 10"/>
          <p:cNvPicPr>
            <a:picLocks noChangeAspect="1"/>
          </p:cNvPicPr>
          <p:nvPr/>
        </p:nvPicPr>
        <p:blipFill>
          <a:blip r:embed="rId2"/>
          <a:stretch>
            <a:fillRect/>
          </a:stretch>
        </p:blipFill>
        <p:spPr>
          <a:xfrm>
            <a:off x="6489065" y="1200785"/>
            <a:ext cx="5346700" cy="532257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5"/>
          <p:cNvSpPr>
            <a:spLocks noGrp="1"/>
          </p:cNvSpPr>
          <p:nvPr>
            <p:ph idx="4294967295"/>
          </p:nvPr>
        </p:nvSpPr>
        <p:spPr>
          <a:xfrm>
            <a:off x="674370" y="1275715"/>
            <a:ext cx="10843895" cy="5095240"/>
          </a:xfrm>
        </p:spPr>
        <p:txBody>
          <a:bodyPr anchor="t">
            <a:normAutofit/>
          </a:bodyPr>
          <a:p>
            <a:pPr marL="0" indent="720090" algn="l" fontAlgn="base">
              <a:lnSpc>
                <a:spcPct val="150000"/>
              </a:lnSpc>
              <a:spcAft>
                <a:spcPts val="0"/>
              </a:spcAft>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信用记录</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Aft>
                <a:spcPts val="0"/>
              </a:spcAft>
              <a:buClrTx/>
              <a:buSzTx/>
              <a:buFont typeface="Wingdings" panose="05000000000000000000" charset="0"/>
              <a:buNone/>
            </a:pP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信用记录是第二身份证，对于大学生而言，在未来买房/买车贷款、办信用卡、找工作、</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创业、租房、买保险等，</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都会查询个人的信用报告。</a:t>
            </a:r>
            <a:endPar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Aft>
                <a:spcPts val="0"/>
              </a:spcAft>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未按时还贷对个人征信的影响</a:t>
            </a:r>
            <a:endParaRPr 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Aft>
                <a:spcPts val="0"/>
              </a:spcAft>
              <a:buClrTx/>
              <a:buSzTx/>
              <a:buFont typeface="Wingdings" panose="05000000000000000000" charset="0"/>
              <a:buNone/>
            </a:pP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未按时归还国家助学贷款将会对个人征信产生影响。国家助学贷款由商业银行发放，自发放之时，商业银行就将这些信息报送到了个人征信数据库中。如果不按时归还国家助学贷款，就违背了借款人向金融机构借款时与金融机构建立的按期还本付息的约定，在个人征信报告中就会形成负面记录，影响个人将来的经济金融活动。</a:t>
            </a:r>
            <a:endPar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3"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一、诚信还款的重要性</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5"/>
          <p:cNvSpPr>
            <a:spLocks noGrp="1"/>
          </p:cNvSpPr>
          <p:nvPr>
            <p:ph idx="4294967295"/>
          </p:nvPr>
        </p:nvSpPr>
        <p:spPr>
          <a:xfrm>
            <a:off x="674370" y="1275715"/>
            <a:ext cx="10843895" cy="5095240"/>
          </a:xfrm>
        </p:spPr>
        <p:txBody>
          <a:bodyPr anchor="t">
            <a:normAutofit/>
          </a:bodyPr>
          <a:p>
            <a:pPr marL="0" indent="720090" algn="l" fontAlgn="base">
              <a:lnSpc>
                <a:spcPct val="150000"/>
              </a:lnSpc>
              <a:spcAft>
                <a:spcPts val="0"/>
              </a:spcAft>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违约后果</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508000" algn="l" fontAlgn="base">
              <a:lnSpc>
                <a:spcPts val="3500"/>
              </a:lnSpc>
              <a:spcBef>
                <a:spcPts val="500"/>
              </a:spcBef>
              <a:buClrTx/>
              <a:buSzTx/>
              <a:buFont typeface="Wingdings" panose="05000000000000000000" charset="0"/>
              <a:buNone/>
            </a:pP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①国家助学贷款的借款学生如未按照与经办银行约定的还款计划偿还贷款，经办银行将</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根据实际逾期金额和逾期天数计收罚息</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，罚息利息以中国人民银行公布的贷款基准利率计算，并在此基</a:t>
            </a:r>
            <a:r>
              <a:rPr lang="zh-CN" altLang="en-US" sz="2000" b="1" dirty="0">
                <a:solidFill>
                  <a:srgbClr val="012D86"/>
                </a:solidFill>
                <a:latin typeface="微软雅黑" panose="020B0503020204020204" charset="-122"/>
                <a:ea typeface="微软雅黑" panose="020B0503020204020204" charset="-122"/>
                <a:cs typeface="微软雅黑" panose="020B0503020204020204" charset="-122"/>
                <a:sym typeface="+mn-ea"/>
              </a:rPr>
              <a:t>础上加收50%的违约金。</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（具体以经办银行为准）</a:t>
            </a:r>
            <a:endPar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marL="0" indent="508000" algn="l" fontAlgn="base">
              <a:lnSpc>
                <a:spcPts val="3500"/>
              </a:lnSpc>
              <a:spcBef>
                <a:spcPts val="500"/>
              </a:spcBef>
              <a:buClrTx/>
              <a:buSzTx/>
              <a:buFont typeface="Wingdings" panose="05000000000000000000" charset="0"/>
              <a:buNone/>
            </a:pP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②经办银行将违约信息载入</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中国人民银行个人征信系统</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，供全国各金融机构依法查询。对恶意违约的借款人将</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采取限制措施</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不予提供个人及配偶信贷</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（房贷、车贷等）。</a:t>
            </a:r>
            <a:endPar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508000" algn="l" fontAlgn="base">
              <a:lnSpc>
                <a:spcPts val="3500"/>
              </a:lnSpc>
              <a:spcBef>
                <a:spcPts val="500"/>
              </a:spcBef>
              <a:buClrTx/>
              <a:buSzTx/>
              <a:buFont typeface="Wingdings" panose="05000000000000000000" charset="0"/>
              <a:buNone/>
            </a:pP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③对于连续逾期的借款人，银行有权按合同规定在</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新闻媒体和网络上公布违约人信息</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，包括但不限于</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姓名、公民身份证号码、毕业学校及具体违约行为</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endPar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508000" algn="l" fontAlgn="base">
              <a:lnSpc>
                <a:spcPts val="3500"/>
              </a:lnSpc>
              <a:spcBef>
                <a:spcPts val="500"/>
              </a:spcBef>
              <a:buClrTx/>
              <a:buSzTx/>
              <a:buFont typeface="Wingdings" panose="05000000000000000000" charset="0"/>
              <a:buNone/>
            </a:pP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④严重违约的贷款人还将</a:t>
            </a:r>
            <a:r>
              <a:rPr lang="zh-CN" altLang="en-US" sz="2000" b="1" dirty="0">
                <a:solidFill>
                  <a:srgbClr val="FF0000"/>
                </a:solidFill>
                <a:latin typeface="微软雅黑" panose="020B0503020204020204" charset="-122"/>
                <a:ea typeface="微软雅黑" panose="020B0503020204020204" charset="-122"/>
                <a:cs typeface="微软雅黑" panose="020B0503020204020204" charset="-122"/>
                <a:sym typeface="+mn-ea"/>
              </a:rPr>
              <a:t>承担相关法律责任</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endPar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3"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一、诚信还款的重要性</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p:nvPr/>
        </p:nvSpPr>
        <p:spPr>
          <a:xfrm>
            <a:off x="4185285" y="2399665"/>
            <a:ext cx="5896610" cy="645160"/>
          </a:xfrm>
          <a:prstGeom prst="rect">
            <a:avLst/>
          </a:prstGeom>
          <a:noFill/>
        </p:spPr>
        <p:txBody>
          <a:bodyPr wrap="square" rtlCol="0">
            <a:spAutoFit/>
          </a:bodyPr>
          <a:lstStyle/>
          <a:p>
            <a:r>
              <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rPr>
              <a:t>二、国家助学贷款政策介绍</a:t>
            </a:r>
            <a:endPar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endParaRPr>
          </a:p>
        </p:txBody>
      </p:sp>
      <p:sp>
        <p:nvSpPr>
          <p:cNvPr id="2" name="Text Box 13"/>
          <p:cNvSpPr txBox="1">
            <a:spLocks noChangeArrowheads="1"/>
          </p:cNvSpPr>
          <p:nvPr/>
        </p:nvSpPr>
        <p:spPr bwMode="auto">
          <a:xfrm>
            <a:off x="4142721" y="3255365"/>
            <a:ext cx="2952115" cy="129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1.</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国家助学贷款</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是什么？</a:t>
            </a:r>
            <a:endPar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2.</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贷款期限怎么</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算？</a:t>
            </a:r>
            <a:endPar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3.</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贴息政策</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是什么？</a:t>
            </a:r>
            <a:endPar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iṩliḍé"/>
          <p:cNvSpPr txBox="1"/>
          <p:nvPr/>
        </p:nvSpPr>
        <p:spPr>
          <a:xfrm>
            <a:off x="737870" y="101600"/>
            <a:ext cx="784225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二、国家助学贷款政策介绍</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国家助贷款是什么？</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38" name="椭圆 37"/>
          <p:cNvSpPr/>
          <p:nvPr/>
        </p:nvSpPr>
        <p:spPr>
          <a:xfrm>
            <a:off x="405130" y="1480820"/>
            <a:ext cx="4345305" cy="3952240"/>
          </a:xfrm>
          <a:prstGeom prst="ellipse">
            <a:avLst/>
          </a:prstGeom>
          <a:solidFill>
            <a:srgbClr val="01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r>
              <a:rPr lang="zh-CN" altLang="en-US" b="1">
                <a:sym typeface="+mn-ea"/>
              </a:rPr>
              <a:t>国家助学贷款是由政府主导，金融机构向高校家庭经济困难学生提供的信用贷款，</a:t>
            </a:r>
            <a:r>
              <a:rPr lang="zh-CN" altLang="en-US" b="1">
                <a:sym typeface="+mn-ea"/>
              </a:rPr>
              <a:t>优先弥补在校学习期间学费、住宿费，超出部分可弥补日常生活费，毕业后分期偿还。</a:t>
            </a:r>
            <a:endParaRPr lang="zh-CN" altLang="en-US"/>
          </a:p>
          <a:p>
            <a:pPr algn="just"/>
            <a:endParaRPr lang="zh-CN" altLang="en-US" b="1">
              <a:sym typeface="+mn-ea"/>
            </a:endParaRPr>
          </a:p>
          <a:p>
            <a:pPr algn="just"/>
            <a:r>
              <a:rPr lang="zh-CN" altLang="en-US" b="1">
                <a:sym typeface="+mn-ea"/>
              </a:rPr>
              <a:t>这是加大对普通高校家庭经济困难学生资助力度所采取的一项重大措施。</a:t>
            </a:r>
            <a:endParaRPr lang="zh-CN" altLang="en-US"/>
          </a:p>
        </p:txBody>
      </p:sp>
      <p:sp>
        <p:nvSpPr>
          <p:cNvPr id="39" name="空心弧 38"/>
          <p:cNvSpPr/>
          <p:nvPr/>
        </p:nvSpPr>
        <p:spPr>
          <a:xfrm rot="5400000">
            <a:off x="2147570" y="1532981"/>
            <a:ext cx="3907790" cy="3704590"/>
          </a:xfrm>
          <a:prstGeom prst="blockArc">
            <a:avLst>
              <a:gd name="adj1" fmla="val 12531061"/>
              <a:gd name="adj2" fmla="val 19894513"/>
              <a:gd name="adj3" fmla="val 6252"/>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nvGrpSpPr>
          <p:cNvPr id="68" name="组合 67"/>
          <p:cNvGrpSpPr/>
          <p:nvPr>
            <p:custDataLst>
              <p:tags r:id="rId1"/>
            </p:custDataLst>
          </p:nvPr>
        </p:nvGrpSpPr>
        <p:grpSpPr>
          <a:xfrm>
            <a:off x="4750256" y="4489267"/>
            <a:ext cx="4292600" cy="872062"/>
            <a:chOff x="1132038" y="1771735"/>
            <a:chExt cx="4292600" cy="872062"/>
          </a:xfrm>
        </p:grpSpPr>
        <p:grpSp>
          <p:nvGrpSpPr>
            <p:cNvPr id="69" name="Group 332"/>
            <p:cNvGrpSpPr>
              <a:grpSpLocks noChangeAspect="1"/>
            </p:cNvGrpSpPr>
            <p:nvPr/>
          </p:nvGrpSpPr>
          <p:grpSpPr>
            <a:xfrm>
              <a:off x="1132038" y="1937677"/>
              <a:ext cx="706120" cy="706120"/>
              <a:chOff x="4520637" y="2670048"/>
              <a:chExt cx="377220" cy="377220"/>
            </a:xfrm>
          </p:grpSpPr>
          <p:sp>
            <p:nvSpPr>
              <p:cNvPr id="70" name="Oval 59"/>
              <p:cNvSpPr/>
              <p:nvPr>
                <p:custDataLst>
                  <p:tags r:id="rId2"/>
                </p:custDataLst>
              </p:nvPr>
            </p:nvSpPr>
            <p:spPr>
              <a:xfrm>
                <a:off x="4520637" y="2670048"/>
                <a:ext cx="377220" cy="377220"/>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US" sz="1400" dirty="0">
                  <a:solidFill>
                    <a:prstClr val="white"/>
                  </a:solidFill>
                  <a:latin typeface="微软雅黑" panose="020B0503020204020204" charset="-122"/>
                  <a:ea typeface="微软雅黑" panose="020B0503020204020204" charset="-122"/>
                  <a:cs typeface="+mn-ea"/>
                  <a:sym typeface="微软雅黑" panose="020B0503020204020204" charset="-122"/>
                </a:endParaRPr>
              </a:p>
            </p:txBody>
          </p:sp>
          <p:sp>
            <p:nvSpPr>
              <p:cNvPr id="71" name="Freeform 26"/>
              <p:cNvSpPr/>
              <p:nvPr>
                <p:custDataLst>
                  <p:tags r:id="rId3"/>
                </p:custDataLst>
              </p:nvPr>
            </p:nvSpPr>
            <p:spPr bwMode="auto">
              <a:xfrm>
                <a:off x="4636992" y="2781653"/>
                <a:ext cx="148920" cy="15434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pPr>
                  <a:lnSpc>
                    <a:spcPct val="130000"/>
                  </a:lnSpc>
                </a:pPr>
                <a:endParaRPr lang="en-US" sz="1400" dirty="0">
                  <a:solidFill>
                    <a:prstClr val="black"/>
                  </a:solidFill>
                  <a:latin typeface="微软雅黑" panose="020B0503020204020204" charset="-122"/>
                  <a:ea typeface="微软雅黑" panose="020B0503020204020204" charset="-122"/>
                  <a:cs typeface="+mn-ea"/>
                  <a:sym typeface="微软雅黑" panose="020B0503020204020204" charset="-122"/>
                </a:endParaRPr>
              </a:p>
            </p:txBody>
          </p:sp>
        </p:grpSp>
        <p:sp>
          <p:nvSpPr>
            <p:cNvPr id="73" name="TextBox 32"/>
            <p:cNvSpPr txBox="1"/>
            <p:nvPr>
              <p:custDataLst>
                <p:tags r:id="rId4"/>
              </p:custDataLst>
            </p:nvPr>
          </p:nvSpPr>
          <p:spPr>
            <a:xfrm>
              <a:off x="2335363" y="1771735"/>
              <a:ext cx="3089275" cy="581660"/>
            </a:xfrm>
            <a:prstGeom prst="rect">
              <a:avLst/>
            </a:prstGeom>
            <a:noFill/>
          </p:spPr>
          <p:txBody>
            <a:bodyPr wrap="square" lIns="182843" tIns="91422" rIns="182843" bIns="91422" rtlCol="0">
              <a:spAutoFit/>
            </a:bodyPr>
            <a:p>
              <a:pPr>
                <a:lnSpc>
                  <a:spcPct val="130000"/>
                </a:lnSpc>
              </a:pPr>
              <a:r>
                <a:rPr lang="zh-CN" altLang="en-US" sz="2000" b="1" dirty="0">
                  <a:solidFill>
                    <a:srgbClr val="C00000"/>
                  </a:solidFill>
                  <a:latin typeface="微软雅黑" panose="020B0503020204020204" charset="-122"/>
                  <a:ea typeface="微软雅黑" panose="020B0503020204020204" charset="-122"/>
                  <a:cs typeface="+mn-ea"/>
                  <a:sym typeface="微软雅黑" panose="020B0503020204020204" charset="-122"/>
                </a:rPr>
                <a:t>校园地国家助学贷款</a:t>
              </a:r>
              <a:endParaRPr lang="zh-CN" altLang="en-US" sz="2000" b="1" dirty="0">
                <a:solidFill>
                  <a:srgbClr val="C00000"/>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74" name="组合 73"/>
          <p:cNvGrpSpPr/>
          <p:nvPr>
            <p:custDataLst>
              <p:tags r:id="rId5"/>
            </p:custDataLst>
          </p:nvPr>
        </p:nvGrpSpPr>
        <p:grpSpPr>
          <a:xfrm>
            <a:off x="4834076" y="1304107"/>
            <a:ext cx="6531610" cy="2830195"/>
            <a:chOff x="1132038" y="1761575"/>
            <a:chExt cx="6531610" cy="2830195"/>
          </a:xfrm>
        </p:grpSpPr>
        <p:grpSp>
          <p:nvGrpSpPr>
            <p:cNvPr id="75" name="Group 332"/>
            <p:cNvGrpSpPr>
              <a:grpSpLocks noChangeAspect="1"/>
            </p:cNvGrpSpPr>
            <p:nvPr/>
          </p:nvGrpSpPr>
          <p:grpSpPr>
            <a:xfrm>
              <a:off x="1132038" y="1937677"/>
              <a:ext cx="706120" cy="706120"/>
              <a:chOff x="4520637" y="2670048"/>
              <a:chExt cx="377220" cy="377220"/>
            </a:xfrm>
          </p:grpSpPr>
          <p:sp>
            <p:nvSpPr>
              <p:cNvPr id="76" name="Oval 59"/>
              <p:cNvSpPr/>
              <p:nvPr>
                <p:custDataLst>
                  <p:tags r:id="rId6"/>
                </p:custDataLst>
              </p:nvPr>
            </p:nvSpPr>
            <p:spPr>
              <a:xfrm>
                <a:off x="4520637" y="2670048"/>
                <a:ext cx="377220" cy="377220"/>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US" sz="1400" dirty="0">
                  <a:solidFill>
                    <a:prstClr val="white"/>
                  </a:solidFill>
                  <a:latin typeface="微软雅黑" panose="020B0503020204020204" charset="-122"/>
                  <a:ea typeface="微软雅黑" panose="020B0503020204020204" charset="-122"/>
                  <a:cs typeface="+mn-ea"/>
                  <a:sym typeface="微软雅黑" panose="020B0503020204020204" charset="-122"/>
                </a:endParaRPr>
              </a:p>
            </p:txBody>
          </p:sp>
          <p:sp>
            <p:nvSpPr>
              <p:cNvPr id="77" name="Freeform 26"/>
              <p:cNvSpPr/>
              <p:nvPr>
                <p:custDataLst>
                  <p:tags r:id="rId7"/>
                </p:custDataLst>
              </p:nvPr>
            </p:nvSpPr>
            <p:spPr bwMode="auto">
              <a:xfrm>
                <a:off x="4636992" y="2781653"/>
                <a:ext cx="148920" cy="15434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pPr>
                  <a:lnSpc>
                    <a:spcPct val="130000"/>
                  </a:lnSpc>
                </a:pPr>
                <a:endParaRPr lang="en-US" sz="1400" dirty="0">
                  <a:solidFill>
                    <a:prstClr val="black"/>
                  </a:solidFill>
                  <a:latin typeface="微软雅黑" panose="020B0503020204020204" charset="-122"/>
                  <a:ea typeface="微软雅黑" panose="020B0503020204020204" charset="-122"/>
                  <a:cs typeface="+mn-ea"/>
                  <a:sym typeface="微软雅黑" panose="020B0503020204020204" charset="-122"/>
                </a:endParaRPr>
              </a:p>
            </p:txBody>
          </p:sp>
        </p:grpSp>
        <p:sp>
          <p:nvSpPr>
            <p:cNvPr id="78" name="TextBox 31"/>
            <p:cNvSpPr txBox="1"/>
            <p:nvPr>
              <p:custDataLst>
                <p:tags r:id="rId8"/>
              </p:custDataLst>
            </p:nvPr>
          </p:nvSpPr>
          <p:spPr>
            <a:xfrm>
              <a:off x="2222968" y="2260685"/>
              <a:ext cx="5440680" cy="2331085"/>
            </a:xfrm>
            <a:prstGeom prst="rect">
              <a:avLst/>
            </a:prstGeom>
            <a:noFill/>
          </p:spPr>
          <p:txBody>
            <a:bodyPr wrap="square" rtlCol="0">
              <a:spAutoFit/>
            </a:bodyPr>
            <a:p>
              <a:pPr marL="285750" indent="-285750">
                <a:lnSpc>
                  <a:spcPct val="130000"/>
                </a:lnSpc>
                <a:buFont typeface="Wingdings" panose="05000000000000000000" charset="0"/>
                <a:buChar char="l"/>
              </a:pP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申请方式：学生向户籍所在县（市、区、旗）的学生资助管理部门咨询；</a:t>
              </a:r>
              <a:endPar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endParaRPr>
            </a:p>
            <a:p>
              <a:pPr marL="285750" indent="-285750">
                <a:lnSpc>
                  <a:spcPct val="130000"/>
                </a:lnSpc>
                <a:buFont typeface="Wingdings" panose="05000000000000000000" charset="0"/>
                <a:buChar char="l"/>
              </a:pP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经办银行：</a:t>
              </a:r>
              <a:r>
                <a:rPr lang="zh-CN" altLang="en-US" sz="1600" b="1" dirty="0">
                  <a:solidFill>
                    <a:srgbClr val="C00000"/>
                  </a:solidFill>
                  <a:latin typeface="微软雅黑" panose="020B0503020204020204" charset="-122"/>
                  <a:ea typeface="微软雅黑" panose="020B0503020204020204" charset="-122"/>
                  <a:cs typeface="+mn-ea"/>
                  <a:sym typeface="微软雅黑" panose="020B0503020204020204" charset="-122"/>
                </a:rPr>
                <a:t>国家开发银行</a:t>
              </a: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（代算机构有：平安银行、招商银行、支付宝等）、中国邮政储蓄银行、各地农村信用社或其他银行；</a:t>
              </a:r>
              <a:endPar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endParaRPr>
            </a:p>
            <a:p>
              <a:pPr marL="285750" indent="-285750">
                <a:lnSpc>
                  <a:spcPct val="130000"/>
                </a:lnSpc>
                <a:buFont typeface="Wingdings" panose="05000000000000000000" charset="0"/>
                <a:buChar char="l"/>
              </a:pP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查询贷款信息方式：</a:t>
              </a:r>
              <a:r>
                <a:rPr lang="en-US" altLang="zh-CN" sz="1600" b="1" dirty="0">
                  <a:solidFill>
                    <a:srgbClr val="012D86"/>
                  </a:solidFill>
                  <a:latin typeface="微软雅黑" panose="020B0503020204020204" charset="-122"/>
                  <a:ea typeface="微软雅黑" panose="020B0503020204020204" charset="-122"/>
                  <a:cs typeface="+mn-ea"/>
                  <a:sym typeface="微软雅黑" panose="020B0503020204020204" charset="-122"/>
                </a:rPr>
                <a:t> </a:t>
              </a: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经办银行系统，如国开行学生在线系统为</a:t>
              </a:r>
              <a:r>
                <a:rPr lang="en-US" altLang="zh-CN" sz="1600" b="1" dirty="0">
                  <a:solidFill>
                    <a:srgbClr val="012D86"/>
                  </a:solidFill>
                  <a:latin typeface="微软雅黑" panose="020B0503020204020204" charset="-122"/>
                  <a:ea typeface="微软雅黑" panose="020B0503020204020204" charset="-122"/>
                  <a:cs typeface="+mn-ea"/>
                  <a:sym typeface="微软雅黑" panose="020B0503020204020204" charset="-122"/>
                </a:rPr>
                <a:t>https://sls.cdb.com.cn</a:t>
              </a:r>
              <a:endParaRPr lang="en-US" altLang="zh-CN" sz="1600" b="1" dirty="0">
                <a:solidFill>
                  <a:srgbClr val="012D86"/>
                </a:solidFill>
                <a:latin typeface="微软雅黑" panose="020B0503020204020204" charset="-122"/>
                <a:ea typeface="微软雅黑" panose="020B0503020204020204" charset="-122"/>
                <a:cs typeface="+mn-ea"/>
                <a:sym typeface="微软雅黑" panose="020B0503020204020204" charset="-122"/>
              </a:endParaRPr>
            </a:p>
          </p:txBody>
        </p:sp>
        <p:sp>
          <p:nvSpPr>
            <p:cNvPr id="79" name="TextBox 32"/>
            <p:cNvSpPr txBox="1"/>
            <p:nvPr>
              <p:custDataLst>
                <p:tags r:id="rId9"/>
              </p:custDataLst>
            </p:nvPr>
          </p:nvSpPr>
          <p:spPr>
            <a:xfrm>
              <a:off x="2141053" y="1761575"/>
              <a:ext cx="3341370" cy="581660"/>
            </a:xfrm>
            <a:prstGeom prst="rect">
              <a:avLst/>
            </a:prstGeom>
            <a:noFill/>
          </p:spPr>
          <p:txBody>
            <a:bodyPr wrap="square" lIns="182843" tIns="91422" rIns="182843" bIns="91422" rtlCol="0">
              <a:spAutoFit/>
            </a:bodyPr>
            <a:p>
              <a:pPr>
                <a:lnSpc>
                  <a:spcPct val="130000"/>
                </a:lnSpc>
              </a:pPr>
              <a:r>
                <a:rPr lang="zh-CN" altLang="en-US" sz="2000" b="1" dirty="0">
                  <a:solidFill>
                    <a:srgbClr val="C00000"/>
                  </a:solidFill>
                  <a:latin typeface="微软雅黑" panose="020B0503020204020204" charset="-122"/>
                  <a:ea typeface="微软雅黑" panose="020B0503020204020204" charset="-122"/>
                  <a:cs typeface="+mn-ea"/>
                  <a:sym typeface="微软雅黑" panose="020B0503020204020204" charset="-122"/>
                </a:rPr>
                <a:t>生源地信用助学贷款</a:t>
              </a:r>
              <a:endParaRPr lang="zh-CN" altLang="en-US" sz="2000" b="1" dirty="0">
                <a:solidFill>
                  <a:srgbClr val="C00000"/>
                </a:solidFill>
                <a:latin typeface="微软雅黑" panose="020B0503020204020204" charset="-122"/>
                <a:ea typeface="微软雅黑" panose="020B0503020204020204" charset="-122"/>
                <a:cs typeface="+mn-ea"/>
                <a:sym typeface="微软雅黑" panose="020B0503020204020204" charset="-122"/>
              </a:endParaRPr>
            </a:p>
          </p:txBody>
        </p:sp>
      </p:grpSp>
      <p:sp>
        <p:nvSpPr>
          <p:cNvPr id="80" name="TextBox 31"/>
          <p:cNvSpPr txBox="1"/>
          <p:nvPr>
            <p:custDataLst>
              <p:tags r:id="rId10"/>
            </p:custDataLst>
          </p:nvPr>
        </p:nvSpPr>
        <p:spPr>
          <a:xfrm>
            <a:off x="5980886" y="5030287"/>
            <a:ext cx="5440680" cy="1370965"/>
          </a:xfrm>
          <a:prstGeom prst="rect">
            <a:avLst/>
          </a:prstGeom>
          <a:noFill/>
        </p:spPr>
        <p:txBody>
          <a:bodyPr wrap="square" rtlCol="0">
            <a:spAutoFit/>
          </a:bodyPr>
          <a:p>
            <a:pPr marL="285750" indent="-285750">
              <a:lnSpc>
                <a:spcPct val="130000"/>
              </a:lnSpc>
              <a:buFont typeface="Wingdings" panose="05000000000000000000" charset="0"/>
              <a:buChar char="l"/>
            </a:pP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申请方式：向学校学生资助管理中心咨询；</a:t>
            </a:r>
            <a:endPar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endParaRPr>
          </a:p>
          <a:p>
            <a:pPr marL="285750" indent="-285750">
              <a:lnSpc>
                <a:spcPct val="130000"/>
              </a:lnSpc>
              <a:buFont typeface="Wingdings" panose="05000000000000000000" charset="0"/>
              <a:buChar char="l"/>
            </a:pP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经办银行：</a:t>
            </a:r>
            <a:r>
              <a:rPr lang="zh-CN" altLang="en-US" sz="1600" b="1" dirty="0">
                <a:solidFill>
                  <a:srgbClr val="C00000"/>
                </a:solidFill>
                <a:latin typeface="微软雅黑" panose="020B0503020204020204" charset="-122"/>
                <a:ea typeface="微软雅黑" panose="020B0503020204020204" charset="-122"/>
                <a:cs typeface="+mn-ea"/>
                <a:sym typeface="微软雅黑" panose="020B0503020204020204" charset="-122"/>
              </a:rPr>
              <a:t>中国银行</a:t>
            </a:r>
            <a:endPar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endParaRPr>
          </a:p>
          <a:p>
            <a:pPr marL="285750" indent="-285750">
              <a:lnSpc>
                <a:spcPct val="130000"/>
              </a:lnSpc>
              <a:buFont typeface="Wingdings" panose="05000000000000000000" charset="0"/>
              <a:buChar char="l"/>
            </a:pP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查询贷款信息方式：中国银行手机</a:t>
            </a:r>
            <a:r>
              <a:rPr lang="en-US" altLang="zh-CN" sz="1600" b="1" dirty="0">
                <a:solidFill>
                  <a:srgbClr val="012D86"/>
                </a:solidFill>
                <a:latin typeface="微软雅黑" panose="020B0503020204020204" charset="-122"/>
                <a:ea typeface="微软雅黑" panose="020B0503020204020204" charset="-122"/>
                <a:cs typeface="+mn-ea"/>
                <a:sym typeface="微软雅黑" panose="020B0503020204020204" charset="-122"/>
              </a:rPr>
              <a:t>app</a:t>
            </a: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或纸质合同（</a:t>
            </a:r>
            <a:r>
              <a:rPr lang="en-US" altLang="zh-CN" sz="1600" b="1" dirty="0">
                <a:solidFill>
                  <a:srgbClr val="012D86"/>
                </a:solidFill>
                <a:latin typeface="微软雅黑" panose="020B0503020204020204" charset="-122"/>
                <a:ea typeface="微软雅黑" panose="020B0503020204020204" charset="-122"/>
                <a:cs typeface="+mn-ea"/>
                <a:sym typeface="微软雅黑" panose="020B0503020204020204" charset="-122"/>
              </a:rPr>
              <a:t>2021</a:t>
            </a:r>
            <a:r>
              <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rPr>
              <a:t>年及以前）</a:t>
            </a:r>
            <a:endParaRPr lang="zh-CN" altLang="en-US" sz="1600" b="1" dirty="0">
              <a:solidFill>
                <a:srgbClr val="012D86"/>
              </a:solidFill>
              <a:latin typeface="微软雅黑" panose="020B0503020204020204" charset="-122"/>
              <a:ea typeface="微软雅黑" panose="020B0503020204020204" charset="-122"/>
              <a:cs typeface="+mn-ea"/>
              <a:sym typeface="微软雅黑" panose="020B0503020204020204" charset="-122"/>
            </a:endParaRPr>
          </a:p>
        </p:txBody>
      </p:sp>
      <p:sp>
        <p:nvSpPr>
          <p:cNvPr id="81" name="ïsḻïďè"/>
          <p:cNvSpPr/>
          <p:nvPr>
            <p:custDataLst>
              <p:tags r:id="rId11"/>
            </p:custDataLst>
          </p:nvPr>
        </p:nvSpPr>
        <p:spPr bwMode="auto">
          <a:xfrm>
            <a:off x="2354580" y="1584325"/>
            <a:ext cx="446405" cy="497205"/>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accent3">
              <a:lumMod val="20000"/>
              <a:lumOff val="80000"/>
            </a:schemeClr>
          </a:solidFill>
          <a:ln w="9525">
            <a:noFill/>
            <a:rou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p>
        </p:txBody>
      </p:sp>
      <p:sp>
        <p:nvSpPr>
          <p:cNvPr id="2" name="文本框 1"/>
          <p:cNvSpPr txBox="1"/>
          <p:nvPr/>
        </p:nvSpPr>
        <p:spPr>
          <a:xfrm>
            <a:off x="462280" y="5588635"/>
            <a:ext cx="4505960" cy="1587500"/>
          </a:xfrm>
          <a:prstGeom prst="rect">
            <a:avLst/>
          </a:prstGeom>
          <a:noFill/>
        </p:spPr>
        <p:txBody>
          <a:bodyPr wrap="square" rtlCol="0">
            <a:noAutofit/>
          </a:bodyPr>
          <a:p>
            <a:pPr algn="ctr"/>
            <a:r>
              <a:rPr lang="zh-CN" altLang="zh-CN" b="1" dirty="0">
                <a:effectLst/>
                <a:latin typeface="微软雅黑" panose="020B0503020204020204" charset="-122"/>
                <a:ea typeface="微软雅黑" panose="020B0503020204020204" charset="-122"/>
                <a:sym typeface="+mn-ea"/>
              </a:rPr>
              <a:t>按照学生申办地点及工作流程不同，国家助学贷款可分为校园地国家助学贷款和生源地信用助学贷款。</a:t>
            </a:r>
            <a:endParaRPr lang="zh-CN" altLang="zh-CN" b="1" dirty="0">
              <a:effectLst/>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bldLst>
      <p:bldP spid="38" grpId="0" bldLvl="0" animBg="1"/>
      <p:bldP spid="3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iṩliḍé"/>
          <p:cNvSpPr txBox="1"/>
          <p:nvPr/>
        </p:nvSpPr>
        <p:spPr>
          <a:xfrm>
            <a:off x="737870" y="101600"/>
            <a:ext cx="784225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二、国家助学贷款政策介绍</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国家助贷款是什么？</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3" name="文本框 2"/>
          <p:cNvSpPr txBox="1"/>
          <p:nvPr/>
        </p:nvSpPr>
        <p:spPr>
          <a:xfrm>
            <a:off x="737870" y="1334770"/>
            <a:ext cx="11049635" cy="832485"/>
          </a:xfrm>
          <a:prstGeom prst="rect">
            <a:avLst/>
          </a:prstGeom>
          <a:noFill/>
        </p:spPr>
        <p:txBody>
          <a:bodyPr wrap="square" rtlCol="0" anchor="t">
            <a:spAutoFit/>
          </a:bodyPr>
          <a:p>
            <a:pPr algn="ctr" fontAlgn="auto">
              <a:lnSpc>
                <a:spcPct val="120000"/>
              </a:lnSpc>
              <a:spcBef>
                <a:spcPts val="600"/>
              </a:spcBef>
              <a:buClrTx/>
              <a:buSzTx/>
              <a:buFontTx/>
            </a:pPr>
            <a:r>
              <a:rPr lang="zh-CN" altLang="en-US" b="1" dirty="0">
                <a:solidFill>
                  <a:srgbClr val="004799">
                    <a:lumMod val="50000"/>
                  </a:srgbClr>
                </a:solidFill>
                <a:latin typeface="微软雅黑" panose="020B0503020204020204" charset="-122"/>
                <a:ea typeface="微软雅黑" panose="020B0503020204020204" charset="-122"/>
                <a:cs typeface="+mn-ea"/>
                <a:sym typeface="微软雅黑" panose="020B0503020204020204" charset="-122"/>
              </a:rPr>
              <a:t>生源地信用助学贷款的经办机构除了国家开发银行，还有其他金融机构，</a:t>
            </a:r>
            <a:endParaRPr lang="zh-CN" altLang="en-US" b="1" dirty="0">
              <a:solidFill>
                <a:srgbClr val="004799">
                  <a:lumMod val="50000"/>
                </a:srgbClr>
              </a:solidFill>
              <a:latin typeface="微软雅黑" panose="020B0503020204020204" charset="-122"/>
              <a:ea typeface="微软雅黑" panose="020B0503020204020204" charset="-122"/>
              <a:cs typeface="+mn-ea"/>
              <a:sym typeface="微软雅黑" panose="020B0503020204020204" charset="-122"/>
            </a:endParaRPr>
          </a:p>
          <a:p>
            <a:pPr algn="ctr" fontAlgn="auto">
              <a:lnSpc>
                <a:spcPct val="120000"/>
              </a:lnSpc>
              <a:spcBef>
                <a:spcPts val="600"/>
              </a:spcBef>
              <a:buClrTx/>
              <a:buSzTx/>
              <a:buFontTx/>
            </a:pPr>
            <a:r>
              <a:rPr lang="zh-CN" altLang="en-US" b="1" dirty="0">
                <a:solidFill>
                  <a:srgbClr val="004799">
                    <a:lumMod val="50000"/>
                  </a:srgbClr>
                </a:solidFill>
                <a:latin typeface="微软雅黑" panose="020B0503020204020204" charset="-122"/>
                <a:ea typeface="微软雅黑" panose="020B0503020204020204" charset="-122"/>
                <a:cs typeface="+mn-ea"/>
                <a:sym typeface="微软雅黑" panose="020B0503020204020204" charset="-122"/>
              </a:rPr>
              <a:t>相关同学可以直接联系当地的资助中心或个人的经办银行咨询助学贷款的</a:t>
            </a:r>
            <a:r>
              <a:rPr lang="zh-CN" altLang="en-US" b="1" dirty="0">
                <a:solidFill>
                  <a:srgbClr val="004799">
                    <a:lumMod val="50000"/>
                  </a:srgbClr>
                </a:solidFill>
                <a:latin typeface="微软雅黑" panose="020B0503020204020204" charset="-122"/>
                <a:ea typeface="微软雅黑" panose="020B0503020204020204" charset="-122"/>
                <a:cs typeface="+mn-ea"/>
                <a:sym typeface="微软雅黑" panose="020B0503020204020204" charset="-122"/>
              </a:rPr>
              <a:t>事宜。</a:t>
            </a:r>
            <a:endParaRPr lang="zh-CN" altLang="en-US" b="1" dirty="0">
              <a:solidFill>
                <a:srgbClr val="004799">
                  <a:lumMod val="50000"/>
                </a:srgbClr>
              </a:solidFill>
              <a:latin typeface="微软雅黑" panose="020B0503020204020204" charset="-122"/>
              <a:ea typeface="微软雅黑" panose="020B0503020204020204" charset="-122"/>
              <a:cs typeface="+mn-ea"/>
              <a:sym typeface="微软雅黑" panose="020B0503020204020204" charset="-122"/>
            </a:endParaRPr>
          </a:p>
        </p:txBody>
      </p:sp>
      <p:graphicFrame>
        <p:nvGraphicFramePr>
          <p:cNvPr id="4" name="表格 3"/>
          <p:cNvGraphicFramePr/>
          <p:nvPr/>
        </p:nvGraphicFramePr>
        <p:xfrm>
          <a:off x="592455" y="2482850"/>
          <a:ext cx="5370830" cy="3429000"/>
        </p:xfrm>
        <a:graphic>
          <a:graphicData uri="http://schemas.openxmlformats.org/drawingml/2006/table">
            <a:tbl>
              <a:tblPr firstRow="1" bandRow="1">
                <a:tableStyleId>{5C22544A-7EE6-4342-B048-85BDC9FD1C3A}</a:tableStyleId>
              </a:tblPr>
              <a:tblGrid>
                <a:gridCol w="1489710"/>
                <a:gridCol w="3881120"/>
              </a:tblGrid>
              <a:tr h="381000">
                <a:tc>
                  <a:txBody>
                    <a:bodyPr/>
                    <a:p>
                      <a:pPr algn="ctr">
                        <a:buNone/>
                      </a:pPr>
                      <a:r>
                        <a:rPr lang="zh-CN" altLang="en-US" b="1">
                          <a:latin typeface="微软雅黑" panose="020B0503020204020204" charset="-122"/>
                          <a:ea typeface="微软雅黑" panose="020B0503020204020204" charset="-122"/>
                        </a:rPr>
                        <a:t>省份</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承办银行</a:t>
                      </a:r>
                      <a:endParaRPr lang="zh-CN" altLang="en-US" b="1">
                        <a:latin typeface="微软雅黑" panose="020B0503020204020204" charset="-122"/>
                        <a:ea typeface="微软雅黑" panose="020B0503020204020204" charset="-122"/>
                      </a:endParaRPr>
                    </a:p>
                  </a:txBody>
                  <a:tcPr anchor="ctr" anchorCtr="0"/>
                </a:tc>
              </a:tr>
              <a:tr h="381000">
                <a:tc>
                  <a:txBody>
                    <a:bodyPr/>
                    <a:p>
                      <a:pPr algn="ctr">
                        <a:buNone/>
                      </a:pPr>
                      <a:r>
                        <a:rPr lang="zh-CN" altLang="en-US" b="1">
                          <a:latin typeface="微软雅黑" panose="020B0503020204020204" charset="-122"/>
                          <a:ea typeface="微软雅黑" panose="020B0503020204020204" charset="-122"/>
                        </a:rPr>
                        <a:t>北京</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北京银行</a:t>
                      </a:r>
                      <a:endParaRPr lang="zh-CN" altLang="en-US" b="1">
                        <a:latin typeface="微软雅黑" panose="020B0503020204020204" charset="-122"/>
                        <a:ea typeface="微软雅黑" panose="020B0503020204020204" charset="-122"/>
                      </a:endParaRPr>
                    </a:p>
                  </a:txBody>
                  <a:tcPr anchor="ctr" anchorCtr="0"/>
                </a:tc>
              </a:tr>
              <a:tr h="381000">
                <a:tc>
                  <a:txBody>
                    <a:bodyPr/>
                    <a:p>
                      <a:pPr algn="ctr">
                        <a:buNone/>
                      </a:pPr>
                      <a:r>
                        <a:rPr lang="zh-CN" altLang="en-US" b="1">
                          <a:latin typeface="微软雅黑" panose="020B0503020204020204" charset="-122"/>
                          <a:ea typeface="微软雅黑" panose="020B0503020204020204" charset="-122"/>
                        </a:rPr>
                        <a:t>河北</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河北省农信社</a:t>
                      </a:r>
                      <a:endParaRPr lang="zh-CN" altLang="en-US" b="1">
                        <a:latin typeface="微软雅黑" panose="020B0503020204020204" charset="-122"/>
                        <a:ea typeface="微软雅黑" panose="020B0503020204020204" charset="-122"/>
                      </a:endParaRPr>
                    </a:p>
                  </a:txBody>
                  <a:tcPr anchor="ctr" anchorCtr="0"/>
                </a:tc>
              </a:tr>
              <a:tr h="381000">
                <a:tc>
                  <a:txBody>
                    <a:bodyPr/>
                    <a:p>
                      <a:pPr algn="ctr">
                        <a:buNone/>
                      </a:pPr>
                      <a:r>
                        <a:rPr lang="zh-CN" altLang="en-US" b="1">
                          <a:latin typeface="微软雅黑" panose="020B0503020204020204" charset="-122"/>
                          <a:ea typeface="微软雅黑" panose="020B0503020204020204" charset="-122"/>
                        </a:rPr>
                        <a:t>黑龙江</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哈尔滨银行（仅续贷）</a:t>
                      </a:r>
                      <a:endParaRPr lang="zh-CN" altLang="en-US" b="1">
                        <a:latin typeface="微软雅黑" panose="020B0503020204020204" charset="-122"/>
                        <a:ea typeface="微软雅黑" panose="020B0503020204020204" charset="-122"/>
                      </a:endParaRPr>
                    </a:p>
                  </a:txBody>
                  <a:tcPr anchor="ctr" anchorCtr="0"/>
                </a:tc>
              </a:tr>
              <a:tr h="381000">
                <a:tc>
                  <a:txBody>
                    <a:bodyPr/>
                    <a:p>
                      <a:pPr algn="ctr">
                        <a:buNone/>
                      </a:pPr>
                      <a:r>
                        <a:rPr lang="zh-CN" altLang="en-US" b="1">
                          <a:latin typeface="微软雅黑" panose="020B0503020204020204" charset="-122"/>
                          <a:ea typeface="微软雅黑" panose="020B0503020204020204" charset="-122"/>
                        </a:rPr>
                        <a:t>上海</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工商银行、中国银行</a:t>
                      </a:r>
                      <a:endParaRPr lang="zh-CN" altLang="en-US" b="1">
                        <a:latin typeface="微软雅黑" panose="020B0503020204020204" charset="-122"/>
                        <a:ea typeface="微软雅黑" panose="020B0503020204020204" charset="-122"/>
                      </a:endParaRPr>
                    </a:p>
                  </a:txBody>
                  <a:tcPr anchor="ctr" anchorCtr="0"/>
                </a:tc>
              </a:tr>
              <a:tr h="381000">
                <a:tc>
                  <a:txBody>
                    <a:bodyPr/>
                    <a:p>
                      <a:pPr algn="ctr">
                        <a:buNone/>
                      </a:pPr>
                      <a:r>
                        <a:rPr lang="zh-CN" altLang="en-US" b="1">
                          <a:latin typeface="微软雅黑" panose="020B0503020204020204" charset="-122"/>
                          <a:ea typeface="微软雅黑" panose="020B0503020204020204" charset="-122"/>
                        </a:rPr>
                        <a:t>浙江</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浙江省农信社</a:t>
                      </a:r>
                      <a:endParaRPr lang="zh-CN" altLang="en-US" b="1">
                        <a:latin typeface="微软雅黑" panose="020B0503020204020204" charset="-122"/>
                        <a:ea typeface="微软雅黑" panose="020B0503020204020204" charset="-122"/>
                      </a:endParaRPr>
                    </a:p>
                  </a:txBody>
                  <a:tcPr anchor="ctr" anchorCtr="0"/>
                </a:tc>
              </a:tr>
              <a:tr h="381000">
                <a:tc>
                  <a:txBody>
                    <a:bodyPr/>
                    <a:p>
                      <a:pPr algn="ctr">
                        <a:buNone/>
                      </a:pPr>
                      <a:r>
                        <a:rPr lang="zh-CN" altLang="en-US" b="1">
                          <a:latin typeface="微软雅黑" panose="020B0503020204020204" charset="-122"/>
                          <a:ea typeface="微软雅黑" panose="020B0503020204020204" charset="-122"/>
                        </a:rPr>
                        <a:t>宁波</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sz="1800" b="1">
                          <a:latin typeface="微软雅黑" panose="020B0503020204020204" charset="-122"/>
                          <a:ea typeface="微软雅黑" panose="020B0503020204020204" charset="-122"/>
                          <a:sym typeface="+mn-ea"/>
                        </a:rPr>
                        <a:t>浙江省农信社</a:t>
                      </a:r>
                      <a:endParaRPr lang="zh-CN" altLang="en-US" sz="1800" b="1">
                        <a:latin typeface="微软雅黑" panose="020B0503020204020204" charset="-122"/>
                        <a:ea typeface="微软雅黑" panose="020B0503020204020204" charset="-122"/>
                        <a:sym typeface="+mn-ea"/>
                      </a:endParaRPr>
                    </a:p>
                  </a:txBody>
                  <a:tcPr anchor="ctr" anchorCtr="0"/>
                </a:tc>
              </a:tr>
              <a:tr h="381000">
                <a:tc>
                  <a:txBody>
                    <a:bodyPr/>
                    <a:p>
                      <a:pPr algn="ctr">
                        <a:buNone/>
                      </a:pPr>
                      <a:r>
                        <a:rPr lang="zh-CN" altLang="en-US" b="1">
                          <a:latin typeface="微软雅黑" panose="020B0503020204020204" charset="-122"/>
                          <a:ea typeface="微软雅黑" panose="020B0503020204020204" charset="-122"/>
                        </a:rPr>
                        <a:t>安徽</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安徽省农信社</a:t>
                      </a:r>
                      <a:endParaRPr lang="zh-CN" altLang="en-US" b="1">
                        <a:latin typeface="微软雅黑" panose="020B0503020204020204" charset="-122"/>
                        <a:ea typeface="微软雅黑" panose="020B0503020204020204" charset="-122"/>
                      </a:endParaRPr>
                    </a:p>
                  </a:txBody>
                  <a:tcPr anchor="ctr" anchorCtr="0"/>
                </a:tc>
              </a:tr>
              <a:tr h="381000">
                <a:tc>
                  <a:txBody>
                    <a:bodyPr/>
                    <a:p>
                      <a:pPr algn="ctr">
                        <a:buNone/>
                      </a:pPr>
                      <a:r>
                        <a:rPr lang="zh-CN" altLang="en-US" b="1">
                          <a:latin typeface="微软雅黑" panose="020B0503020204020204" charset="-122"/>
                          <a:ea typeface="微软雅黑" panose="020B0503020204020204" charset="-122"/>
                        </a:rPr>
                        <a:t>江西</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江西省农商行</a:t>
                      </a:r>
                      <a:endParaRPr lang="zh-CN" altLang="en-US" b="1">
                        <a:latin typeface="微软雅黑" panose="020B0503020204020204" charset="-122"/>
                        <a:ea typeface="微软雅黑" panose="020B0503020204020204" charset="-122"/>
                      </a:endParaRPr>
                    </a:p>
                  </a:txBody>
                  <a:tcPr anchor="ctr" anchorCtr="0"/>
                </a:tc>
              </a:tr>
            </a:tbl>
          </a:graphicData>
        </a:graphic>
      </p:graphicFrame>
      <p:graphicFrame>
        <p:nvGraphicFramePr>
          <p:cNvPr id="6" name="表格 5"/>
          <p:cNvGraphicFramePr/>
          <p:nvPr>
            <p:custDataLst>
              <p:tags r:id="rId1"/>
            </p:custDataLst>
          </p:nvPr>
        </p:nvGraphicFramePr>
        <p:xfrm>
          <a:off x="6296660" y="2482850"/>
          <a:ext cx="5370830" cy="3373120"/>
        </p:xfrm>
        <a:graphic>
          <a:graphicData uri="http://schemas.openxmlformats.org/drawingml/2006/table">
            <a:tbl>
              <a:tblPr firstRow="1" bandRow="1">
                <a:tableStyleId>{5C22544A-7EE6-4342-B048-85BDC9FD1C3A}</a:tableStyleId>
              </a:tblPr>
              <a:tblGrid>
                <a:gridCol w="1489710"/>
                <a:gridCol w="3881120"/>
              </a:tblGrid>
              <a:tr h="421640">
                <a:tc>
                  <a:txBody>
                    <a:bodyPr/>
                    <a:p>
                      <a:pPr algn="ctr">
                        <a:buNone/>
                      </a:pPr>
                      <a:r>
                        <a:rPr lang="zh-CN" altLang="en-US" b="1">
                          <a:latin typeface="微软雅黑" panose="020B0503020204020204" charset="-122"/>
                          <a:ea typeface="微软雅黑" panose="020B0503020204020204" charset="-122"/>
                        </a:rPr>
                        <a:t>省份</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承办银行</a:t>
                      </a:r>
                      <a:endParaRPr lang="zh-CN" altLang="en-US" b="1">
                        <a:latin typeface="微软雅黑" panose="020B0503020204020204" charset="-122"/>
                        <a:ea typeface="微软雅黑" panose="020B0503020204020204" charset="-122"/>
                      </a:endParaRPr>
                    </a:p>
                  </a:txBody>
                  <a:tcPr anchor="ctr" anchorCtr="0"/>
                </a:tc>
              </a:tr>
              <a:tr h="421640">
                <a:tc>
                  <a:txBody>
                    <a:bodyPr/>
                    <a:p>
                      <a:pPr algn="ctr">
                        <a:buNone/>
                      </a:pPr>
                      <a:r>
                        <a:rPr lang="zh-CN" altLang="en-US" b="1">
                          <a:latin typeface="微软雅黑" panose="020B0503020204020204" charset="-122"/>
                          <a:ea typeface="微软雅黑" panose="020B0503020204020204" charset="-122"/>
                        </a:rPr>
                        <a:t>福建</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福建省农信社、邮政储蓄</a:t>
                      </a:r>
                      <a:r>
                        <a:rPr lang="zh-CN" altLang="en-US" b="1">
                          <a:latin typeface="微软雅黑" panose="020B0503020204020204" charset="-122"/>
                          <a:ea typeface="微软雅黑" panose="020B0503020204020204" charset="-122"/>
                        </a:rPr>
                        <a:t>银行</a:t>
                      </a:r>
                      <a:endParaRPr lang="zh-CN" altLang="en-US" b="1">
                        <a:latin typeface="微软雅黑" panose="020B0503020204020204" charset="-122"/>
                        <a:ea typeface="微软雅黑" panose="020B0503020204020204" charset="-122"/>
                      </a:endParaRPr>
                    </a:p>
                  </a:txBody>
                  <a:tcPr anchor="ctr" anchorCtr="0"/>
                </a:tc>
              </a:tr>
              <a:tr h="421640">
                <a:tc>
                  <a:txBody>
                    <a:bodyPr/>
                    <a:p>
                      <a:pPr algn="ctr">
                        <a:buNone/>
                      </a:pPr>
                      <a:r>
                        <a:rPr lang="zh-CN" altLang="en-US" b="1">
                          <a:latin typeface="微软雅黑" panose="020B0503020204020204" charset="-122"/>
                          <a:ea typeface="微软雅黑" panose="020B0503020204020204" charset="-122"/>
                        </a:rPr>
                        <a:t>厦门</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厦门农商行（仅</a:t>
                      </a:r>
                      <a:r>
                        <a:rPr lang="zh-CN" altLang="en-US" b="1">
                          <a:latin typeface="微软雅黑" panose="020B0503020204020204" charset="-122"/>
                          <a:ea typeface="微软雅黑" panose="020B0503020204020204" charset="-122"/>
                        </a:rPr>
                        <a:t>续贷）</a:t>
                      </a:r>
                      <a:endParaRPr lang="zh-CN" altLang="en-US" b="1">
                        <a:latin typeface="微软雅黑" panose="020B0503020204020204" charset="-122"/>
                        <a:ea typeface="微软雅黑" panose="020B0503020204020204" charset="-122"/>
                      </a:endParaRPr>
                    </a:p>
                  </a:txBody>
                  <a:tcPr anchor="ctr" anchorCtr="0"/>
                </a:tc>
              </a:tr>
              <a:tr h="421640">
                <a:tc>
                  <a:txBody>
                    <a:bodyPr/>
                    <a:p>
                      <a:pPr algn="ctr">
                        <a:buNone/>
                      </a:pPr>
                      <a:r>
                        <a:rPr lang="zh-CN" altLang="en-US" b="1">
                          <a:latin typeface="微软雅黑" panose="020B0503020204020204" charset="-122"/>
                          <a:ea typeface="微软雅黑" panose="020B0503020204020204" charset="-122"/>
                        </a:rPr>
                        <a:t>大连</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sz="1800" b="1">
                          <a:latin typeface="微软雅黑" panose="020B0503020204020204" charset="-122"/>
                          <a:ea typeface="微软雅黑" panose="020B0503020204020204" charset="-122"/>
                          <a:sym typeface="+mn-ea"/>
                        </a:rPr>
                        <a:t>邮政储蓄银行</a:t>
                      </a:r>
                      <a:endParaRPr lang="zh-CN" altLang="en-US" b="1">
                        <a:latin typeface="微软雅黑" panose="020B0503020204020204" charset="-122"/>
                        <a:ea typeface="微软雅黑" panose="020B0503020204020204" charset="-122"/>
                      </a:endParaRPr>
                    </a:p>
                  </a:txBody>
                  <a:tcPr anchor="ctr" anchorCtr="0"/>
                </a:tc>
              </a:tr>
              <a:tr h="421640">
                <a:tc>
                  <a:txBody>
                    <a:bodyPr/>
                    <a:p>
                      <a:pPr algn="ctr">
                        <a:buNone/>
                      </a:pPr>
                      <a:r>
                        <a:rPr lang="zh-CN" altLang="en-US" b="1">
                          <a:latin typeface="微软雅黑" panose="020B0503020204020204" charset="-122"/>
                          <a:ea typeface="微软雅黑" panose="020B0503020204020204" charset="-122"/>
                        </a:rPr>
                        <a:t>山西</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sz="1800" b="1">
                          <a:latin typeface="微软雅黑" panose="020B0503020204020204" charset="-122"/>
                          <a:ea typeface="微软雅黑" panose="020B0503020204020204" charset="-122"/>
                          <a:sym typeface="+mn-ea"/>
                        </a:rPr>
                        <a:t>邮政储蓄银行</a:t>
                      </a:r>
                      <a:endParaRPr lang="zh-CN" altLang="en-US" b="1">
                        <a:latin typeface="微软雅黑" panose="020B0503020204020204" charset="-122"/>
                        <a:ea typeface="微软雅黑" panose="020B0503020204020204" charset="-122"/>
                      </a:endParaRPr>
                    </a:p>
                  </a:txBody>
                  <a:tcPr anchor="ctr" anchorCtr="0"/>
                </a:tc>
              </a:tr>
              <a:tr h="421640">
                <a:tc>
                  <a:txBody>
                    <a:bodyPr/>
                    <a:p>
                      <a:pPr algn="ctr">
                        <a:buNone/>
                      </a:pPr>
                      <a:r>
                        <a:rPr lang="zh-CN" altLang="en-US" b="1">
                          <a:latin typeface="微软雅黑" panose="020B0503020204020204" charset="-122"/>
                          <a:ea typeface="微软雅黑" panose="020B0503020204020204" charset="-122"/>
                        </a:rPr>
                        <a:t>四川</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四川省农信社、中国</a:t>
                      </a:r>
                      <a:r>
                        <a:rPr lang="zh-CN" altLang="en-US" b="1">
                          <a:latin typeface="微软雅黑" panose="020B0503020204020204" charset="-122"/>
                          <a:ea typeface="微软雅黑" panose="020B0503020204020204" charset="-122"/>
                        </a:rPr>
                        <a:t>银行</a:t>
                      </a:r>
                      <a:endParaRPr lang="zh-CN" altLang="en-US" b="1">
                        <a:latin typeface="微软雅黑" panose="020B0503020204020204" charset="-122"/>
                        <a:ea typeface="微软雅黑" panose="020B0503020204020204" charset="-122"/>
                      </a:endParaRPr>
                    </a:p>
                  </a:txBody>
                  <a:tcPr anchor="ctr" anchorCtr="0"/>
                </a:tc>
              </a:tr>
              <a:tr h="421640">
                <a:tc>
                  <a:txBody>
                    <a:bodyPr/>
                    <a:p>
                      <a:pPr algn="ctr">
                        <a:buNone/>
                      </a:pPr>
                      <a:r>
                        <a:rPr lang="zh-CN" altLang="en-US" b="1">
                          <a:latin typeface="微软雅黑" panose="020B0503020204020204" charset="-122"/>
                          <a:ea typeface="微软雅黑" panose="020B0503020204020204" charset="-122"/>
                        </a:rPr>
                        <a:t>新疆</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sz="1800" b="1">
                          <a:latin typeface="微软雅黑" panose="020B0503020204020204" charset="-122"/>
                          <a:ea typeface="微软雅黑" panose="020B0503020204020204" charset="-122"/>
                          <a:sym typeface="+mn-ea"/>
                        </a:rPr>
                        <a:t>新疆农信社、中国</a:t>
                      </a:r>
                      <a:r>
                        <a:rPr lang="zh-CN" altLang="en-US" sz="1800" b="1">
                          <a:latin typeface="微软雅黑" panose="020B0503020204020204" charset="-122"/>
                          <a:ea typeface="微软雅黑" panose="020B0503020204020204" charset="-122"/>
                          <a:sym typeface="+mn-ea"/>
                        </a:rPr>
                        <a:t>银行</a:t>
                      </a:r>
                      <a:endParaRPr lang="zh-CN" altLang="en-US" sz="1800" b="1">
                        <a:latin typeface="微软雅黑" panose="020B0503020204020204" charset="-122"/>
                        <a:ea typeface="微软雅黑" panose="020B0503020204020204" charset="-122"/>
                        <a:sym typeface="+mn-ea"/>
                      </a:endParaRPr>
                    </a:p>
                  </a:txBody>
                  <a:tcPr anchor="ctr" anchorCtr="0"/>
                </a:tc>
              </a:tr>
              <a:tr h="421640">
                <a:tc>
                  <a:txBody>
                    <a:bodyPr/>
                    <a:p>
                      <a:pPr algn="ctr">
                        <a:buNone/>
                      </a:pPr>
                      <a:r>
                        <a:rPr lang="zh-CN" altLang="en-US" b="1">
                          <a:latin typeface="微软雅黑" panose="020B0503020204020204" charset="-122"/>
                          <a:ea typeface="微软雅黑" panose="020B0503020204020204" charset="-122"/>
                        </a:rPr>
                        <a:t>内蒙</a:t>
                      </a:r>
                      <a:endParaRPr lang="zh-CN" altLang="en-US" b="1">
                        <a:latin typeface="微软雅黑" panose="020B0503020204020204" charset="-122"/>
                        <a:ea typeface="微软雅黑" panose="020B0503020204020204" charset="-122"/>
                      </a:endParaRPr>
                    </a:p>
                  </a:txBody>
                  <a:tcPr anchor="ctr" anchorCtr="0"/>
                </a:tc>
                <a:tc>
                  <a:txBody>
                    <a:bodyPr/>
                    <a:p>
                      <a:pPr algn="ctr">
                        <a:buNone/>
                      </a:pPr>
                      <a:r>
                        <a:rPr lang="zh-CN" altLang="en-US" b="1">
                          <a:latin typeface="微软雅黑" panose="020B0503020204020204" charset="-122"/>
                          <a:ea typeface="微软雅黑" panose="020B0503020204020204" charset="-122"/>
                        </a:rPr>
                        <a:t>邮政储蓄</a:t>
                      </a:r>
                      <a:r>
                        <a:rPr lang="zh-CN" altLang="en-US" b="1">
                          <a:latin typeface="微软雅黑" panose="020B0503020204020204" charset="-122"/>
                          <a:ea typeface="微软雅黑" panose="020B0503020204020204" charset="-122"/>
                        </a:rPr>
                        <a:t>银行</a:t>
                      </a:r>
                      <a:endParaRPr lang="zh-CN" altLang="en-US" b="1">
                        <a:latin typeface="微软雅黑" panose="020B0503020204020204" charset="-122"/>
                        <a:ea typeface="微软雅黑" panose="020B0503020204020204" charset="-122"/>
                      </a:endParaRPr>
                    </a:p>
                  </a:txBody>
                  <a:tcPr anchor="ctr" anchorCtr="0"/>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custDataLst>
              <p:tags r:id="rId1"/>
            </p:custDataLst>
          </p:nvPr>
        </p:nvSpPr>
        <p:spPr>
          <a:xfrm>
            <a:off x="8405245" y="1434075"/>
            <a:ext cx="2850846" cy="629889"/>
          </a:xfrm>
          <a:prstGeom prst="rect">
            <a:avLst/>
          </a:prstGeom>
          <a:noFill/>
        </p:spPr>
        <p:txBody>
          <a:bodyPr wrap="square" lIns="0" tIns="0" rIns="0" bIns="0" rtlCol="0" anchor="b" anchorCtr="0">
            <a:noAutofit/>
          </a:bodyPr>
          <a:lstStyle/>
          <a:p>
            <a:pPr>
              <a:spcBef>
                <a:spcPct val="0"/>
              </a:spcBef>
              <a:spcAft>
                <a:spcPct val="0"/>
              </a:spcAft>
            </a:pPr>
            <a:r>
              <a:rPr lang="zh-CN" altLang="en-US" b="1" dirty="0">
                <a:solidFill>
                  <a:schemeClr val="accent1"/>
                </a:solidFill>
                <a:latin typeface="+mn-ea"/>
                <a:cs typeface="+mn-ea"/>
              </a:rPr>
              <a:t>申请金额</a:t>
            </a:r>
            <a:endParaRPr lang="zh-CN" altLang="en-US" b="1" dirty="0">
              <a:solidFill>
                <a:schemeClr val="accent1"/>
              </a:solidFill>
              <a:latin typeface="+mn-ea"/>
              <a:cs typeface="+mn-ea"/>
            </a:endParaRPr>
          </a:p>
        </p:txBody>
      </p:sp>
      <p:sp>
        <p:nvSpPr>
          <p:cNvPr id="41" name="矩形 40"/>
          <p:cNvSpPr/>
          <p:nvPr>
            <p:custDataLst>
              <p:tags r:id="rId2"/>
            </p:custDataLst>
          </p:nvPr>
        </p:nvSpPr>
        <p:spPr>
          <a:xfrm>
            <a:off x="8405495" y="2070100"/>
            <a:ext cx="2851150" cy="1252855"/>
          </a:xfrm>
          <a:prstGeom prst="rect">
            <a:avLst/>
          </a:prstGeom>
          <a:noFill/>
        </p:spPr>
        <p:txBody>
          <a:bodyPr wrap="square" lIns="0" tIns="0" rIns="0" bIns="0" rtlCol="0" anchor="t" anchorCtr="0">
            <a:noAutofit/>
          </a:bodyPr>
          <a:lstStyle/>
          <a:p>
            <a:pPr algn="l">
              <a:lnSpc>
                <a:spcPct val="130000"/>
              </a:lnSpc>
              <a:buClrTx/>
              <a:buSzTx/>
              <a:buNone/>
            </a:pP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全日制本专科生每人每学年最高不超过</a:t>
            </a:r>
            <a:r>
              <a:rPr lang="en-US" altLang="zh-CN" sz="1600" b="1" dirty="0">
                <a:solidFill>
                  <a:srgbClr val="012D86"/>
                </a:solidFill>
                <a:latin typeface="微软雅黑" panose="020B0503020204020204" charset="-122"/>
                <a:ea typeface="微软雅黑" panose="020B0503020204020204" charset="-122"/>
                <a:cs typeface="微软雅黑" panose="020B0503020204020204" charset="-122"/>
                <a:sym typeface="+mn-ea"/>
              </a:rPr>
              <a:t>20000</a:t>
            </a: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元</a:t>
            </a:r>
            <a:endPar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endParaRPr>
          </a:p>
          <a:p>
            <a:pPr algn="l">
              <a:lnSpc>
                <a:spcPct val="130000"/>
              </a:lnSpc>
              <a:buClrTx/>
              <a:buSzTx/>
              <a:buNone/>
            </a:pP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全日制研究生每人每学年最高不超过</a:t>
            </a:r>
            <a:r>
              <a:rPr lang="en-US" altLang="zh-CN" sz="1600" b="1" dirty="0">
                <a:solidFill>
                  <a:srgbClr val="012D86"/>
                </a:solidFill>
                <a:latin typeface="微软雅黑" panose="020B0503020204020204" charset="-122"/>
                <a:ea typeface="微软雅黑" panose="020B0503020204020204" charset="-122"/>
                <a:cs typeface="微软雅黑" panose="020B0503020204020204" charset="-122"/>
                <a:sym typeface="+mn-ea"/>
              </a:rPr>
              <a:t>25000</a:t>
            </a: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元</a:t>
            </a:r>
            <a:endPar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sp>
        <p:nvSpPr>
          <p:cNvPr id="42" name="矩形 41"/>
          <p:cNvSpPr/>
          <p:nvPr>
            <p:custDataLst>
              <p:tags r:id="rId3"/>
            </p:custDataLst>
          </p:nvPr>
        </p:nvSpPr>
        <p:spPr>
          <a:xfrm>
            <a:off x="8405245" y="3217504"/>
            <a:ext cx="2850846" cy="629889"/>
          </a:xfrm>
          <a:prstGeom prst="rect">
            <a:avLst/>
          </a:prstGeom>
          <a:noFill/>
        </p:spPr>
        <p:txBody>
          <a:bodyPr wrap="square" lIns="0" tIns="0" rIns="0" bIns="0" rtlCol="0" anchor="b" anchorCtr="0">
            <a:noAutofit/>
          </a:bodyPr>
          <a:lstStyle/>
          <a:p>
            <a:pPr>
              <a:spcBef>
                <a:spcPct val="0"/>
              </a:spcBef>
              <a:spcAft>
                <a:spcPct val="0"/>
              </a:spcAft>
            </a:pPr>
            <a:r>
              <a:rPr lang="zh-CN" altLang="en-US" b="1">
                <a:solidFill>
                  <a:schemeClr val="accent1"/>
                </a:solidFill>
                <a:latin typeface="+mn-ea"/>
                <a:cs typeface="+mn-ea"/>
              </a:rPr>
              <a:t>贷款利率</a:t>
            </a:r>
            <a:endParaRPr lang="zh-CN" altLang="en-US" b="1">
              <a:solidFill>
                <a:schemeClr val="accent1"/>
              </a:solidFill>
              <a:latin typeface="+mn-ea"/>
              <a:cs typeface="+mn-ea"/>
            </a:endParaRPr>
          </a:p>
        </p:txBody>
      </p:sp>
      <p:sp>
        <p:nvSpPr>
          <p:cNvPr id="43" name="矩形 42"/>
          <p:cNvSpPr/>
          <p:nvPr>
            <p:custDataLst>
              <p:tags r:id="rId4"/>
            </p:custDataLst>
          </p:nvPr>
        </p:nvSpPr>
        <p:spPr>
          <a:xfrm>
            <a:off x="8386445" y="3853815"/>
            <a:ext cx="2869565" cy="2544445"/>
          </a:xfrm>
          <a:prstGeom prst="rect">
            <a:avLst/>
          </a:prstGeom>
          <a:noFill/>
        </p:spPr>
        <p:txBody>
          <a:bodyPr wrap="square" lIns="0" tIns="0" rIns="0" bIns="0" rtlCol="0" anchor="t" anchorCtr="0">
            <a:noAutofit/>
          </a:bodyPr>
          <a:lstStyle/>
          <a:p>
            <a:pPr algn="l">
              <a:lnSpc>
                <a:spcPct val="130000"/>
              </a:lnSpc>
              <a:buClrTx/>
              <a:buSzTx/>
              <a:buNone/>
            </a:pPr>
            <a:r>
              <a:rPr lang="zh-CN" altLang="en-US" sz="1600" b="1" dirty="0">
                <a:solidFill>
                  <a:srgbClr val="012D86"/>
                </a:solidFill>
                <a:latin typeface="微软雅黑" panose="020B0503020204020204" charset="-122"/>
                <a:ea typeface="微软雅黑" panose="020B0503020204020204" charset="-122"/>
                <a:cs typeface="+mn-ea"/>
              </a:rPr>
              <a:t>国家助学贷款利率按照同期同档次贷款市场报价利率（LPR）减</a:t>
            </a:r>
            <a:r>
              <a:rPr lang="en-US" altLang="zh-CN" sz="1600" b="1" dirty="0">
                <a:solidFill>
                  <a:srgbClr val="012D86"/>
                </a:solidFill>
                <a:latin typeface="微软雅黑" panose="020B0503020204020204" charset="-122"/>
                <a:ea typeface="微软雅黑" panose="020B0503020204020204" charset="-122"/>
                <a:cs typeface="+mn-ea"/>
              </a:rPr>
              <a:t>7</a:t>
            </a:r>
            <a:r>
              <a:rPr lang="zh-CN" altLang="en-US" sz="1600" b="1" dirty="0">
                <a:solidFill>
                  <a:srgbClr val="012D86"/>
                </a:solidFill>
                <a:latin typeface="微软雅黑" panose="020B0503020204020204" charset="-122"/>
                <a:ea typeface="微软雅黑" panose="020B0503020204020204" charset="-122"/>
                <a:cs typeface="+mn-ea"/>
              </a:rPr>
              <a:t>0个基点（即</a:t>
            </a:r>
            <a:r>
              <a:rPr lang="zh-CN" altLang="en-US" sz="1600" b="1" dirty="0">
                <a:solidFill>
                  <a:srgbClr val="C00000"/>
                </a:solidFill>
                <a:latin typeface="微软雅黑" panose="020B0503020204020204" charset="-122"/>
                <a:ea typeface="微软雅黑" panose="020B0503020204020204" charset="-122"/>
                <a:cs typeface="+mn-ea"/>
              </a:rPr>
              <a:t>减0.</a:t>
            </a:r>
            <a:r>
              <a:rPr lang="en-US" altLang="zh-CN" sz="1600" b="1" dirty="0">
                <a:solidFill>
                  <a:srgbClr val="C00000"/>
                </a:solidFill>
                <a:latin typeface="微软雅黑" panose="020B0503020204020204" charset="-122"/>
                <a:ea typeface="微软雅黑" panose="020B0503020204020204" charset="-122"/>
                <a:cs typeface="+mn-ea"/>
              </a:rPr>
              <a:t>7</a:t>
            </a:r>
            <a:r>
              <a:rPr lang="zh-CN" altLang="en-US" sz="1600" b="1" dirty="0">
                <a:solidFill>
                  <a:srgbClr val="C00000"/>
                </a:solidFill>
                <a:latin typeface="微软雅黑" panose="020B0503020204020204" charset="-122"/>
                <a:ea typeface="微软雅黑" panose="020B0503020204020204" charset="-122"/>
                <a:cs typeface="+mn-ea"/>
              </a:rPr>
              <a:t>%</a:t>
            </a:r>
            <a:r>
              <a:rPr lang="zh-CN" altLang="en-US" sz="1600" b="1" dirty="0">
                <a:solidFill>
                  <a:srgbClr val="012D86"/>
                </a:solidFill>
                <a:latin typeface="微软雅黑" panose="020B0503020204020204" charset="-122"/>
                <a:ea typeface="微软雅黑" panose="020B0503020204020204" charset="-122"/>
                <a:cs typeface="+mn-ea"/>
              </a:rPr>
              <a:t>）执行</a:t>
            </a:r>
            <a:endParaRPr lang="zh-CN" altLang="en-US" sz="1600" b="1" dirty="0">
              <a:solidFill>
                <a:srgbClr val="012D86"/>
              </a:solidFill>
              <a:latin typeface="微软雅黑" panose="020B0503020204020204" charset="-122"/>
              <a:ea typeface="微软雅黑" panose="020B0503020204020204" charset="-122"/>
              <a:cs typeface="+mn-ea"/>
            </a:endParaRPr>
          </a:p>
          <a:p>
            <a:pPr algn="l">
              <a:lnSpc>
                <a:spcPct val="130000"/>
              </a:lnSpc>
              <a:buClrTx/>
              <a:buSzTx/>
              <a:buNone/>
            </a:pPr>
            <a:endParaRPr lang="zh-CN" altLang="en-US" sz="1600" b="1" dirty="0">
              <a:solidFill>
                <a:srgbClr val="012D86"/>
              </a:solidFill>
              <a:latin typeface="微软雅黑" panose="020B0503020204020204" charset="-122"/>
              <a:ea typeface="微软雅黑" panose="020B0503020204020204" charset="-122"/>
              <a:cs typeface="+mn-ea"/>
            </a:endParaRPr>
          </a:p>
          <a:p>
            <a:pPr algn="l">
              <a:lnSpc>
                <a:spcPct val="130000"/>
              </a:lnSpc>
              <a:buClrTx/>
              <a:buSzTx/>
              <a:buNone/>
            </a:pP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贷</a:t>
            </a:r>
            <a:r>
              <a:rPr lang="zh-CN" altLang="en-US" sz="1600" b="1" dirty="0">
                <a:solidFill>
                  <a:srgbClr val="C00000"/>
                </a:solidFill>
                <a:latin typeface="微软雅黑" panose="020B0503020204020204" charset="-122"/>
                <a:ea typeface="微软雅黑" panose="020B0503020204020204" charset="-122"/>
                <a:cs typeface="+mn-ea"/>
                <a:sym typeface="+mn-ea"/>
              </a:rPr>
              <a:t>款学生在校学习期间的国家助学贷款利息全部由财政补贴；</a:t>
            </a:r>
            <a:endParaRPr sz="16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algn="l">
              <a:lnSpc>
                <a:spcPct val="130000"/>
              </a:lnSpc>
              <a:buClrTx/>
              <a:buSzTx/>
              <a:buNone/>
            </a:pP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毕业后的利息由贷款学生本人全额支付</a:t>
            </a:r>
            <a:endParaRPr lang="zh-CN" altLang="en-US" sz="1600" b="1" strike="noStrike" noProof="1" dirty="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44" name="椭圆 43"/>
          <p:cNvSpPr/>
          <p:nvPr>
            <p:custDataLst>
              <p:tags r:id="rId5"/>
            </p:custDataLst>
          </p:nvPr>
        </p:nvSpPr>
        <p:spPr>
          <a:xfrm>
            <a:off x="7969603" y="1827599"/>
            <a:ext cx="216878" cy="21687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custDataLst>
              <p:tags r:id="rId6"/>
            </p:custDataLst>
          </p:nvPr>
        </p:nvSpPr>
        <p:spPr>
          <a:xfrm>
            <a:off x="8040639" y="1898634"/>
            <a:ext cx="74807" cy="748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custDataLst>
              <p:tags r:id="rId7"/>
            </p:custDataLst>
          </p:nvPr>
        </p:nvCxnSpPr>
        <p:spPr>
          <a:xfrm>
            <a:off x="8186481" y="1936352"/>
            <a:ext cx="218764" cy="0"/>
          </a:xfrm>
          <a:prstGeom prst="line">
            <a:avLst/>
          </a:prstGeom>
          <a:ln>
            <a:solidFill>
              <a:schemeClr val="accent1">
                <a:alpha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7" name="椭圆 46"/>
          <p:cNvSpPr/>
          <p:nvPr>
            <p:custDataLst>
              <p:tags r:id="rId8"/>
            </p:custDataLst>
          </p:nvPr>
        </p:nvSpPr>
        <p:spPr>
          <a:xfrm>
            <a:off x="7969603" y="3609141"/>
            <a:ext cx="216878" cy="21687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custDataLst>
              <p:tags r:id="rId9"/>
            </p:custDataLst>
          </p:nvPr>
        </p:nvSpPr>
        <p:spPr>
          <a:xfrm>
            <a:off x="8040639" y="3680177"/>
            <a:ext cx="74807" cy="748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custDataLst>
              <p:tags r:id="rId10"/>
            </p:custDataLst>
          </p:nvPr>
        </p:nvCxnSpPr>
        <p:spPr>
          <a:xfrm>
            <a:off x="8186481" y="3717895"/>
            <a:ext cx="218764" cy="0"/>
          </a:xfrm>
          <a:prstGeom prst="line">
            <a:avLst/>
          </a:prstGeom>
          <a:ln>
            <a:solidFill>
              <a:schemeClr val="accent1">
                <a:alpha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0" name="矩形 49"/>
          <p:cNvSpPr/>
          <p:nvPr>
            <p:custDataLst>
              <p:tags r:id="rId11"/>
            </p:custDataLst>
          </p:nvPr>
        </p:nvSpPr>
        <p:spPr>
          <a:xfrm>
            <a:off x="859148" y="1434075"/>
            <a:ext cx="2850846" cy="629889"/>
          </a:xfrm>
          <a:prstGeom prst="rect">
            <a:avLst/>
          </a:prstGeom>
          <a:noFill/>
        </p:spPr>
        <p:txBody>
          <a:bodyPr wrap="square" lIns="0" tIns="0" rIns="0" bIns="0" rtlCol="0" anchor="b" anchorCtr="0">
            <a:noAutofit/>
          </a:bodyPr>
          <a:lstStyle/>
          <a:p>
            <a:pPr algn="r">
              <a:spcBef>
                <a:spcPct val="0"/>
              </a:spcBef>
              <a:spcAft>
                <a:spcPct val="0"/>
              </a:spcAft>
            </a:pPr>
            <a:r>
              <a:rPr lang="zh-CN" altLang="en-US" b="1">
                <a:solidFill>
                  <a:schemeClr val="accent1"/>
                </a:solidFill>
                <a:latin typeface="+mn-ea"/>
                <a:cs typeface="+mn-ea"/>
              </a:rPr>
              <a:t>贷款用途</a:t>
            </a:r>
            <a:endParaRPr lang="zh-CN" altLang="en-US" b="1">
              <a:solidFill>
                <a:schemeClr val="accent1"/>
              </a:solidFill>
              <a:latin typeface="+mn-ea"/>
              <a:cs typeface="+mn-ea"/>
            </a:endParaRPr>
          </a:p>
        </p:txBody>
      </p:sp>
      <p:sp>
        <p:nvSpPr>
          <p:cNvPr id="51" name="矩形 50"/>
          <p:cNvSpPr/>
          <p:nvPr>
            <p:custDataLst>
              <p:tags r:id="rId12"/>
            </p:custDataLst>
          </p:nvPr>
        </p:nvSpPr>
        <p:spPr>
          <a:xfrm>
            <a:off x="859155" y="2070100"/>
            <a:ext cx="2851150" cy="1019810"/>
          </a:xfrm>
          <a:prstGeom prst="rect">
            <a:avLst/>
          </a:prstGeom>
          <a:noFill/>
        </p:spPr>
        <p:txBody>
          <a:bodyPr wrap="square" lIns="0" tIns="0" rIns="0" bIns="0" rtlCol="0" anchor="t" anchorCtr="0">
            <a:noAutofit/>
          </a:bodyPr>
          <a:lstStyle/>
          <a:p>
            <a:pPr algn="just">
              <a:lnSpc>
                <a:spcPct val="130000"/>
              </a:lnSpc>
              <a:buClrTx/>
              <a:buSzTx/>
              <a:buFontTx/>
            </a:pP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普通高等学校全日制本专科生(含预科生、</a:t>
            </a: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第二学士学位学生</a:t>
            </a: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)和研究生</a:t>
            </a:r>
            <a:endPar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sp>
        <p:nvSpPr>
          <p:cNvPr id="52" name="矩形 51"/>
          <p:cNvSpPr/>
          <p:nvPr>
            <p:custDataLst>
              <p:tags r:id="rId13"/>
            </p:custDataLst>
          </p:nvPr>
        </p:nvSpPr>
        <p:spPr>
          <a:xfrm>
            <a:off x="859148" y="3217504"/>
            <a:ext cx="2850846" cy="629889"/>
          </a:xfrm>
          <a:prstGeom prst="rect">
            <a:avLst/>
          </a:prstGeom>
          <a:noFill/>
        </p:spPr>
        <p:txBody>
          <a:bodyPr wrap="square" lIns="0" tIns="0" rIns="0" bIns="0" rtlCol="0" anchor="b" anchorCtr="0">
            <a:noAutofit/>
          </a:bodyPr>
          <a:lstStyle/>
          <a:p>
            <a:pPr algn="r">
              <a:spcBef>
                <a:spcPct val="0"/>
              </a:spcBef>
              <a:spcAft>
                <a:spcPct val="0"/>
              </a:spcAft>
            </a:pPr>
            <a:r>
              <a:rPr lang="zh-CN" altLang="en-US" b="1" dirty="0">
                <a:solidFill>
                  <a:schemeClr val="accent1"/>
                </a:solidFill>
                <a:latin typeface="+mn-ea"/>
                <a:cs typeface="+mn-ea"/>
              </a:rPr>
              <a:t>申请条件</a:t>
            </a:r>
            <a:endParaRPr lang="zh-CN" altLang="en-US" b="1" dirty="0">
              <a:solidFill>
                <a:schemeClr val="accent1"/>
              </a:solidFill>
              <a:latin typeface="+mn-ea"/>
              <a:cs typeface="+mn-ea"/>
            </a:endParaRPr>
          </a:p>
        </p:txBody>
      </p:sp>
      <p:sp>
        <p:nvSpPr>
          <p:cNvPr id="53" name="矩形 52"/>
          <p:cNvSpPr/>
          <p:nvPr>
            <p:custDataLst>
              <p:tags r:id="rId14"/>
            </p:custDataLst>
          </p:nvPr>
        </p:nvSpPr>
        <p:spPr>
          <a:xfrm>
            <a:off x="260985" y="3853815"/>
            <a:ext cx="3687445" cy="2860675"/>
          </a:xfrm>
          <a:prstGeom prst="rect">
            <a:avLst/>
          </a:prstGeom>
          <a:noFill/>
        </p:spPr>
        <p:txBody>
          <a:bodyPr wrap="square" lIns="0" tIns="0" rIns="0" bIns="0" rtlCol="0" anchor="t" anchorCtr="0">
            <a:noAutofit/>
          </a:bodyPr>
          <a:lstStyle/>
          <a:p>
            <a:pPr indent="0" algn="just" fontAlgn="base">
              <a:lnSpc>
                <a:spcPct val="130000"/>
              </a:lnSpc>
              <a:spcBef>
                <a:spcPts val="0"/>
              </a:spcBef>
              <a:buClrTx/>
              <a:buSzTx/>
              <a:buFont typeface="Wingdings" panose="05000000000000000000" charset="0"/>
              <a:buNone/>
            </a:pP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普通高等学校全日制本专科生(含预科生、第二学士学位学生)和研究生具备特殊条件可以申请：</a:t>
            </a: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家庭经济困难；具有中华人民共和国国籍，年满16周岁的需持有中华人民共和国居民身份证；具有完全民事行为能力(未成年人申请国家助学贷款须由其法定监护人书面同意);诚实守信，遵纪守法，无违法违纪行为，学习努力，能够正常完成学业</a:t>
            </a:r>
            <a:endPar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sp>
        <p:nvSpPr>
          <p:cNvPr id="54" name="椭圆 53"/>
          <p:cNvSpPr/>
          <p:nvPr>
            <p:custDataLst>
              <p:tags r:id="rId15"/>
            </p:custDataLst>
          </p:nvPr>
        </p:nvSpPr>
        <p:spPr>
          <a:xfrm>
            <a:off x="3918700" y="1821312"/>
            <a:ext cx="216878" cy="21687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custDataLst>
              <p:tags r:id="rId16"/>
            </p:custDataLst>
          </p:nvPr>
        </p:nvSpPr>
        <p:spPr>
          <a:xfrm>
            <a:off x="3989735" y="1892348"/>
            <a:ext cx="74807" cy="748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p:custDataLst>
              <p:tags r:id="rId17"/>
            </p:custDataLst>
          </p:nvPr>
        </p:nvCxnSpPr>
        <p:spPr>
          <a:xfrm>
            <a:off x="3699936" y="1930066"/>
            <a:ext cx="218764" cy="0"/>
          </a:xfrm>
          <a:prstGeom prst="line">
            <a:avLst/>
          </a:prstGeom>
          <a:ln>
            <a:solidFill>
              <a:schemeClr val="accent1">
                <a:alpha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7" name="椭圆 56"/>
          <p:cNvSpPr/>
          <p:nvPr>
            <p:custDataLst>
              <p:tags r:id="rId18"/>
            </p:custDataLst>
          </p:nvPr>
        </p:nvSpPr>
        <p:spPr>
          <a:xfrm>
            <a:off x="3932530" y="3581481"/>
            <a:ext cx="216878" cy="21687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custDataLst>
              <p:tags r:id="rId19"/>
            </p:custDataLst>
          </p:nvPr>
        </p:nvSpPr>
        <p:spPr>
          <a:xfrm>
            <a:off x="4003565" y="3652517"/>
            <a:ext cx="74807" cy="748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p:custDataLst>
              <p:tags r:id="rId20"/>
            </p:custDataLst>
          </p:nvPr>
        </p:nvCxnSpPr>
        <p:spPr>
          <a:xfrm>
            <a:off x="3713766" y="3690235"/>
            <a:ext cx="218764" cy="0"/>
          </a:xfrm>
          <a:prstGeom prst="line">
            <a:avLst/>
          </a:prstGeom>
          <a:ln>
            <a:solidFill>
              <a:schemeClr val="accent1">
                <a:alpha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0" name="任意多边形: 形状 20"/>
          <p:cNvSpPr/>
          <p:nvPr>
            <p:custDataLst>
              <p:tags r:id="rId21"/>
            </p:custDataLst>
          </p:nvPr>
        </p:nvSpPr>
        <p:spPr>
          <a:xfrm rot="18323620">
            <a:off x="4311595" y="2824609"/>
            <a:ext cx="1956302" cy="1699821"/>
          </a:xfrm>
          <a:custGeom>
            <a:avLst/>
            <a:gdLst>
              <a:gd name="connsiteX0" fmla="*/ 399162 w 2099855"/>
              <a:gd name="connsiteY0" fmla="*/ 367537 h 1824061"/>
              <a:gd name="connsiteX1" fmla="*/ 1748017 w 2099855"/>
              <a:gd name="connsiteY1" fmla="*/ 0 h 1824061"/>
              <a:gd name="connsiteX2" fmla="*/ 1926741 w 2099855"/>
              <a:gd name="connsiteY2" fmla="*/ 5214 h 1824061"/>
              <a:gd name="connsiteX3" fmla="*/ 2099855 w 2099855"/>
              <a:gd name="connsiteY3" fmla="*/ 20479 h 1824061"/>
              <a:gd name="connsiteX4" fmla="*/ 2037937 w 2099855"/>
              <a:gd name="connsiteY4" fmla="*/ 22939 h 1824061"/>
              <a:gd name="connsiteX5" fmla="*/ 1347109 w 2099855"/>
              <a:gd name="connsiteY5" fmla="*/ 265482 h 1824061"/>
              <a:gd name="connsiteX6" fmla="*/ 706400 w 2099855"/>
              <a:gd name="connsiteY6" fmla="*/ 1781741 h 1824061"/>
              <a:gd name="connsiteX7" fmla="*/ 716523 w 2099855"/>
              <a:gd name="connsiteY7" fmla="*/ 1824061 h 1824061"/>
              <a:gd name="connsiteX8" fmla="*/ 636116 w 2099855"/>
              <a:gd name="connsiteY8" fmla="*/ 1789320 h 1824061"/>
              <a:gd name="connsiteX9" fmla="*/ 0 w 2099855"/>
              <a:gd name="connsiteY9" fmla="*/ 1009975 h 1824061"/>
              <a:gd name="connsiteX10" fmla="*/ 399162 w 2099855"/>
              <a:gd name="connsiteY10" fmla="*/ 367537 h 182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9855" h="1824061">
                <a:moveTo>
                  <a:pt x="399162" y="367537"/>
                </a:moveTo>
                <a:cubicBezTo>
                  <a:pt x="719774" y="143073"/>
                  <a:pt x="1204978" y="0"/>
                  <a:pt x="1748017" y="0"/>
                </a:cubicBezTo>
                <a:cubicBezTo>
                  <a:pt x="1808355" y="-1"/>
                  <a:pt x="1867979" y="1766"/>
                  <a:pt x="1926741" y="5214"/>
                </a:cubicBezTo>
                <a:lnTo>
                  <a:pt x="2099855" y="20479"/>
                </a:lnTo>
                <a:lnTo>
                  <a:pt x="2037937" y="22939"/>
                </a:lnTo>
                <a:cubicBezTo>
                  <a:pt x="1798756" y="44044"/>
                  <a:pt x="1561276" y="123433"/>
                  <a:pt x="1347109" y="265482"/>
                </a:cubicBezTo>
                <a:cubicBezTo>
                  <a:pt x="833109" y="606400"/>
                  <a:pt x="599375" y="1211416"/>
                  <a:pt x="706400" y="1781741"/>
                </a:cubicBezTo>
                <a:lnTo>
                  <a:pt x="716523" y="1824061"/>
                </a:lnTo>
                <a:lnTo>
                  <a:pt x="636116" y="1789320"/>
                </a:lnTo>
                <a:cubicBezTo>
                  <a:pt x="247624" y="1604076"/>
                  <a:pt x="0" y="1323734"/>
                  <a:pt x="0" y="1009975"/>
                </a:cubicBezTo>
                <a:cubicBezTo>
                  <a:pt x="0" y="765940"/>
                  <a:pt x="149797" y="542120"/>
                  <a:pt x="399162" y="367537"/>
                </a:cubicBezTo>
                <a:close/>
              </a:path>
            </a:pathLst>
          </a:custGeom>
          <a:gradFill>
            <a:gsLst>
              <a:gs pos="0">
                <a:schemeClr val="accent1">
                  <a:lumMod val="60000"/>
                  <a:lumOff val="40000"/>
                </a:schemeClr>
              </a:gs>
              <a:gs pos="71000">
                <a:schemeClr val="accent1">
                  <a:alpha val="100000"/>
                </a:schemeClr>
              </a:gs>
            </a:gsLst>
            <a:lin ang="2700000" scaled="0"/>
          </a:gradFill>
          <a:ln>
            <a:noFill/>
          </a:ln>
          <a:effectLst>
            <a:outerShdw blurRad="50800" dist="38100" dir="8100000" algn="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61" name="任意多边形: 形状 22"/>
          <p:cNvSpPr/>
          <p:nvPr>
            <p:custDataLst>
              <p:tags r:id="rId22"/>
            </p:custDataLst>
          </p:nvPr>
        </p:nvSpPr>
        <p:spPr>
          <a:xfrm rot="12923620">
            <a:off x="5648695" y="3017599"/>
            <a:ext cx="1956931" cy="1699821"/>
          </a:xfrm>
          <a:custGeom>
            <a:avLst/>
            <a:gdLst>
              <a:gd name="connsiteX0" fmla="*/ 399162 w 2099855"/>
              <a:gd name="connsiteY0" fmla="*/ 367537 h 1824061"/>
              <a:gd name="connsiteX1" fmla="*/ 1748017 w 2099855"/>
              <a:gd name="connsiteY1" fmla="*/ 0 h 1824061"/>
              <a:gd name="connsiteX2" fmla="*/ 1926741 w 2099855"/>
              <a:gd name="connsiteY2" fmla="*/ 5214 h 1824061"/>
              <a:gd name="connsiteX3" fmla="*/ 2099855 w 2099855"/>
              <a:gd name="connsiteY3" fmla="*/ 20479 h 1824061"/>
              <a:gd name="connsiteX4" fmla="*/ 2037937 w 2099855"/>
              <a:gd name="connsiteY4" fmla="*/ 22939 h 1824061"/>
              <a:gd name="connsiteX5" fmla="*/ 1347109 w 2099855"/>
              <a:gd name="connsiteY5" fmla="*/ 265482 h 1824061"/>
              <a:gd name="connsiteX6" fmla="*/ 706400 w 2099855"/>
              <a:gd name="connsiteY6" fmla="*/ 1781741 h 1824061"/>
              <a:gd name="connsiteX7" fmla="*/ 716523 w 2099855"/>
              <a:gd name="connsiteY7" fmla="*/ 1824061 h 1824061"/>
              <a:gd name="connsiteX8" fmla="*/ 636116 w 2099855"/>
              <a:gd name="connsiteY8" fmla="*/ 1789320 h 1824061"/>
              <a:gd name="connsiteX9" fmla="*/ 0 w 2099855"/>
              <a:gd name="connsiteY9" fmla="*/ 1009975 h 1824061"/>
              <a:gd name="connsiteX10" fmla="*/ 399162 w 2099855"/>
              <a:gd name="connsiteY10" fmla="*/ 367537 h 182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9855" h="1824061">
                <a:moveTo>
                  <a:pt x="399162" y="367537"/>
                </a:moveTo>
                <a:cubicBezTo>
                  <a:pt x="719774" y="143073"/>
                  <a:pt x="1204978" y="0"/>
                  <a:pt x="1748017" y="0"/>
                </a:cubicBezTo>
                <a:cubicBezTo>
                  <a:pt x="1808355" y="-1"/>
                  <a:pt x="1867979" y="1766"/>
                  <a:pt x="1926741" y="5214"/>
                </a:cubicBezTo>
                <a:lnTo>
                  <a:pt x="2099855" y="20479"/>
                </a:lnTo>
                <a:lnTo>
                  <a:pt x="2037937" y="22939"/>
                </a:lnTo>
                <a:cubicBezTo>
                  <a:pt x="1798756" y="44044"/>
                  <a:pt x="1561276" y="123433"/>
                  <a:pt x="1347109" y="265482"/>
                </a:cubicBezTo>
                <a:cubicBezTo>
                  <a:pt x="833109" y="606400"/>
                  <a:pt x="599375" y="1211416"/>
                  <a:pt x="706400" y="1781741"/>
                </a:cubicBezTo>
                <a:lnTo>
                  <a:pt x="716523" y="1824061"/>
                </a:lnTo>
                <a:lnTo>
                  <a:pt x="636116" y="1789320"/>
                </a:lnTo>
                <a:cubicBezTo>
                  <a:pt x="247624" y="1604076"/>
                  <a:pt x="0" y="1323734"/>
                  <a:pt x="0" y="1009975"/>
                </a:cubicBezTo>
                <a:cubicBezTo>
                  <a:pt x="0" y="765940"/>
                  <a:pt x="149797" y="542120"/>
                  <a:pt x="399162" y="367537"/>
                </a:cubicBezTo>
                <a:close/>
              </a:path>
            </a:pathLst>
          </a:custGeom>
          <a:gradFill>
            <a:gsLst>
              <a:gs pos="0">
                <a:schemeClr val="accent1">
                  <a:lumMod val="60000"/>
                  <a:lumOff val="40000"/>
                </a:schemeClr>
              </a:gs>
              <a:gs pos="71000">
                <a:schemeClr val="accent1">
                  <a:alpha val="100000"/>
                </a:schemeClr>
              </a:gs>
            </a:gsLst>
            <a:lin ang="2700000" scaled="0"/>
          </a:gradFill>
          <a:ln>
            <a:noFill/>
          </a:ln>
          <a:effectLst>
            <a:outerShdw blurRad="50800" dist="38100" dir="8100000" algn="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62" name="任意多边形: 形状 23"/>
          <p:cNvSpPr/>
          <p:nvPr>
            <p:custDataLst>
              <p:tags r:id="rId23"/>
            </p:custDataLst>
          </p:nvPr>
        </p:nvSpPr>
        <p:spPr>
          <a:xfrm rot="7523620">
            <a:off x="5844199" y="1653468"/>
            <a:ext cx="1956302" cy="1699821"/>
          </a:xfrm>
          <a:custGeom>
            <a:avLst/>
            <a:gdLst>
              <a:gd name="connsiteX0" fmla="*/ 399162 w 2099855"/>
              <a:gd name="connsiteY0" fmla="*/ 367537 h 1824061"/>
              <a:gd name="connsiteX1" fmla="*/ 1748017 w 2099855"/>
              <a:gd name="connsiteY1" fmla="*/ 0 h 1824061"/>
              <a:gd name="connsiteX2" fmla="*/ 1926741 w 2099855"/>
              <a:gd name="connsiteY2" fmla="*/ 5214 h 1824061"/>
              <a:gd name="connsiteX3" fmla="*/ 2099855 w 2099855"/>
              <a:gd name="connsiteY3" fmla="*/ 20479 h 1824061"/>
              <a:gd name="connsiteX4" fmla="*/ 2037937 w 2099855"/>
              <a:gd name="connsiteY4" fmla="*/ 22939 h 1824061"/>
              <a:gd name="connsiteX5" fmla="*/ 1347109 w 2099855"/>
              <a:gd name="connsiteY5" fmla="*/ 265482 h 1824061"/>
              <a:gd name="connsiteX6" fmla="*/ 706400 w 2099855"/>
              <a:gd name="connsiteY6" fmla="*/ 1781741 h 1824061"/>
              <a:gd name="connsiteX7" fmla="*/ 716523 w 2099855"/>
              <a:gd name="connsiteY7" fmla="*/ 1824061 h 1824061"/>
              <a:gd name="connsiteX8" fmla="*/ 636116 w 2099855"/>
              <a:gd name="connsiteY8" fmla="*/ 1789320 h 1824061"/>
              <a:gd name="connsiteX9" fmla="*/ 0 w 2099855"/>
              <a:gd name="connsiteY9" fmla="*/ 1009975 h 1824061"/>
              <a:gd name="connsiteX10" fmla="*/ 399162 w 2099855"/>
              <a:gd name="connsiteY10" fmla="*/ 367537 h 182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9855" h="1824061">
                <a:moveTo>
                  <a:pt x="399162" y="367537"/>
                </a:moveTo>
                <a:cubicBezTo>
                  <a:pt x="719774" y="143073"/>
                  <a:pt x="1204978" y="0"/>
                  <a:pt x="1748017" y="0"/>
                </a:cubicBezTo>
                <a:cubicBezTo>
                  <a:pt x="1808355" y="-1"/>
                  <a:pt x="1867979" y="1766"/>
                  <a:pt x="1926741" y="5214"/>
                </a:cubicBezTo>
                <a:lnTo>
                  <a:pt x="2099855" y="20479"/>
                </a:lnTo>
                <a:lnTo>
                  <a:pt x="2037937" y="22939"/>
                </a:lnTo>
                <a:cubicBezTo>
                  <a:pt x="1798756" y="44044"/>
                  <a:pt x="1561276" y="123433"/>
                  <a:pt x="1347109" y="265482"/>
                </a:cubicBezTo>
                <a:cubicBezTo>
                  <a:pt x="833109" y="606400"/>
                  <a:pt x="599375" y="1211416"/>
                  <a:pt x="706400" y="1781741"/>
                </a:cubicBezTo>
                <a:lnTo>
                  <a:pt x="716523" y="1824061"/>
                </a:lnTo>
                <a:lnTo>
                  <a:pt x="636116" y="1789320"/>
                </a:lnTo>
                <a:cubicBezTo>
                  <a:pt x="247624" y="1604076"/>
                  <a:pt x="0" y="1323734"/>
                  <a:pt x="0" y="1009975"/>
                </a:cubicBezTo>
                <a:cubicBezTo>
                  <a:pt x="0" y="765940"/>
                  <a:pt x="149797" y="542120"/>
                  <a:pt x="399162" y="367537"/>
                </a:cubicBezTo>
                <a:close/>
              </a:path>
            </a:pathLst>
          </a:custGeom>
          <a:gradFill>
            <a:gsLst>
              <a:gs pos="0">
                <a:schemeClr val="accent1">
                  <a:lumMod val="60000"/>
                  <a:lumOff val="40000"/>
                </a:schemeClr>
              </a:gs>
              <a:gs pos="71000">
                <a:schemeClr val="accent1">
                  <a:alpha val="100000"/>
                </a:schemeClr>
              </a:gs>
            </a:gsLst>
            <a:lin ang="2700000" scaled="0"/>
          </a:gradFill>
          <a:ln>
            <a:noFill/>
          </a:ln>
          <a:effectLst>
            <a:outerShdw blurRad="50800" dist="38100" dir="8100000" algn="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63" name="任意多边形: 形状 24"/>
          <p:cNvSpPr/>
          <p:nvPr>
            <p:custDataLst>
              <p:tags r:id="rId24"/>
            </p:custDataLst>
          </p:nvPr>
        </p:nvSpPr>
        <p:spPr>
          <a:xfrm rot="2123620">
            <a:off x="4503956" y="1458592"/>
            <a:ext cx="1956931" cy="1699821"/>
          </a:xfrm>
          <a:custGeom>
            <a:avLst/>
            <a:gdLst>
              <a:gd name="connsiteX0" fmla="*/ 399162 w 2099855"/>
              <a:gd name="connsiteY0" fmla="*/ 367537 h 1824061"/>
              <a:gd name="connsiteX1" fmla="*/ 1748017 w 2099855"/>
              <a:gd name="connsiteY1" fmla="*/ 0 h 1824061"/>
              <a:gd name="connsiteX2" fmla="*/ 1926741 w 2099855"/>
              <a:gd name="connsiteY2" fmla="*/ 5214 h 1824061"/>
              <a:gd name="connsiteX3" fmla="*/ 2099855 w 2099855"/>
              <a:gd name="connsiteY3" fmla="*/ 20479 h 1824061"/>
              <a:gd name="connsiteX4" fmla="*/ 2037937 w 2099855"/>
              <a:gd name="connsiteY4" fmla="*/ 22939 h 1824061"/>
              <a:gd name="connsiteX5" fmla="*/ 1347109 w 2099855"/>
              <a:gd name="connsiteY5" fmla="*/ 265482 h 1824061"/>
              <a:gd name="connsiteX6" fmla="*/ 706400 w 2099855"/>
              <a:gd name="connsiteY6" fmla="*/ 1781741 h 1824061"/>
              <a:gd name="connsiteX7" fmla="*/ 716523 w 2099855"/>
              <a:gd name="connsiteY7" fmla="*/ 1824061 h 1824061"/>
              <a:gd name="connsiteX8" fmla="*/ 636116 w 2099855"/>
              <a:gd name="connsiteY8" fmla="*/ 1789320 h 1824061"/>
              <a:gd name="connsiteX9" fmla="*/ 0 w 2099855"/>
              <a:gd name="connsiteY9" fmla="*/ 1009975 h 1824061"/>
              <a:gd name="connsiteX10" fmla="*/ 399162 w 2099855"/>
              <a:gd name="connsiteY10" fmla="*/ 367537 h 1824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9855" h="1824061">
                <a:moveTo>
                  <a:pt x="399162" y="367537"/>
                </a:moveTo>
                <a:cubicBezTo>
                  <a:pt x="719774" y="143073"/>
                  <a:pt x="1204978" y="0"/>
                  <a:pt x="1748017" y="0"/>
                </a:cubicBezTo>
                <a:cubicBezTo>
                  <a:pt x="1808355" y="-1"/>
                  <a:pt x="1867979" y="1766"/>
                  <a:pt x="1926741" y="5214"/>
                </a:cubicBezTo>
                <a:lnTo>
                  <a:pt x="2099855" y="20479"/>
                </a:lnTo>
                <a:lnTo>
                  <a:pt x="2037937" y="22939"/>
                </a:lnTo>
                <a:cubicBezTo>
                  <a:pt x="1798756" y="44044"/>
                  <a:pt x="1561276" y="123433"/>
                  <a:pt x="1347109" y="265482"/>
                </a:cubicBezTo>
                <a:cubicBezTo>
                  <a:pt x="833109" y="606400"/>
                  <a:pt x="599375" y="1211416"/>
                  <a:pt x="706400" y="1781741"/>
                </a:cubicBezTo>
                <a:lnTo>
                  <a:pt x="716523" y="1824061"/>
                </a:lnTo>
                <a:lnTo>
                  <a:pt x="636116" y="1789320"/>
                </a:lnTo>
                <a:cubicBezTo>
                  <a:pt x="247624" y="1604076"/>
                  <a:pt x="0" y="1323734"/>
                  <a:pt x="0" y="1009975"/>
                </a:cubicBezTo>
                <a:cubicBezTo>
                  <a:pt x="0" y="765940"/>
                  <a:pt x="149797" y="542120"/>
                  <a:pt x="399162" y="367537"/>
                </a:cubicBezTo>
                <a:close/>
              </a:path>
            </a:pathLst>
          </a:custGeom>
          <a:gradFill>
            <a:gsLst>
              <a:gs pos="0">
                <a:schemeClr val="accent1">
                  <a:lumMod val="60000"/>
                  <a:lumOff val="40000"/>
                </a:schemeClr>
              </a:gs>
              <a:gs pos="71000">
                <a:schemeClr val="accent1">
                  <a:alpha val="100000"/>
                </a:schemeClr>
              </a:gs>
            </a:gsLst>
            <a:lin ang="2700000" scaled="0"/>
          </a:gradFill>
          <a:ln>
            <a:noFill/>
          </a:ln>
          <a:effectLst>
            <a:outerShdw blurRad="50800" dist="38100" dir="8100000" algn="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64" name="图片 76" descr="343439383331313b343532303032383bbfcdbba7b9dcc0ed"/>
          <p:cNvSpPr/>
          <p:nvPr>
            <p:custDataLst>
              <p:tags r:id="rId25"/>
            </p:custDataLst>
          </p:nvPr>
        </p:nvSpPr>
        <p:spPr>
          <a:xfrm>
            <a:off x="4746196" y="3902121"/>
            <a:ext cx="280369" cy="270439"/>
          </a:xfrm>
          <a:custGeom>
            <a:avLst/>
            <a:gdLst>
              <a:gd name="connsiteX0" fmla="*/ 214257 w 283209"/>
              <a:gd name="connsiteY0" fmla="*/ 213860 h 273179"/>
              <a:gd name="connsiteX1" fmla="*/ 154211 w 283209"/>
              <a:gd name="connsiteY1" fmla="*/ 168720 h 273179"/>
              <a:gd name="connsiteX2" fmla="*/ 150655 w 283209"/>
              <a:gd name="connsiteY2" fmla="*/ 159239 h 273179"/>
              <a:gd name="connsiteX3" fmla="*/ 150655 w 283209"/>
              <a:gd name="connsiteY3" fmla="*/ 159097 h 273179"/>
              <a:gd name="connsiteX4" fmla="*/ 151081 w 283209"/>
              <a:gd name="connsiteY4" fmla="*/ 158249 h 273179"/>
              <a:gd name="connsiteX5" fmla="*/ 173563 w 283209"/>
              <a:gd name="connsiteY5" fmla="*/ 97825 h 273179"/>
              <a:gd name="connsiteX6" fmla="*/ 150085 w 283209"/>
              <a:gd name="connsiteY6" fmla="*/ 33298 h 273179"/>
              <a:gd name="connsiteX7" fmla="*/ 148804 w 283209"/>
              <a:gd name="connsiteY7" fmla="*/ 25232 h 273179"/>
              <a:gd name="connsiteX8" fmla="*/ 187791 w 283209"/>
              <a:gd name="connsiteY8" fmla="*/ 186 h 273179"/>
              <a:gd name="connsiteX9" fmla="*/ 239015 w 283209"/>
              <a:gd name="connsiteY9" fmla="*/ 44053 h 273179"/>
              <a:gd name="connsiteX10" fmla="*/ 221941 w 283209"/>
              <a:gd name="connsiteY10" fmla="*/ 109146 h 273179"/>
              <a:gd name="connsiteX11" fmla="*/ 216249 w 283209"/>
              <a:gd name="connsiteY11" fmla="*/ 116221 h 273179"/>
              <a:gd name="connsiteX12" fmla="*/ 215679 w 283209"/>
              <a:gd name="connsiteY12" fmla="*/ 127117 h 273179"/>
              <a:gd name="connsiteX13" fmla="*/ 217814 w 283209"/>
              <a:gd name="connsiteY13" fmla="*/ 130655 h 273179"/>
              <a:gd name="connsiteX14" fmla="*/ 234889 w 283209"/>
              <a:gd name="connsiteY14" fmla="*/ 139004 h 273179"/>
              <a:gd name="connsiteX15" fmla="*/ 253386 w 283209"/>
              <a:gd name="connsiteY15" fmla="*/ 147494 h 273179"/>
              <a:gd name="connsiteX16" fmla="*/ 281844 w 283209"/>
              <a:gd name="connsiteY16" fmla="*/ 172966 h 273179"/>
              <a:gd name="connsiteX17" fmla="*/ 278998 w 283209"/>
              <a:gd name="connsiteY17" fmla="*/ 199851 h 273179"/>
              <a:gd name="connsiteX18" fmla="*/ 221229 w 283209"/>
              <a:gd name="connsiteY18" fmla="*/ 217681 h 273179"/>
              <a:gd name="connsiteX19" fmla="*/ 214257 w 283209"/>
              <a:gd name="connsiteY19" fmla="*/ 213860 h 273179"/>
              <a:gd name="connsiteX20" fmla="*/ 114 w 283209"/>
              <a:gd name="connsiteY20" fmla="*/ 242162 h 273179"/>
              <a:gd name="connsiteX21" fmla="*/ 114 w 283209"/>
              <a:gd name="connsiteY21" fmla="*/ 232256 h 273179"/>
              <a:gd name="connsiteX22" fmla="*/ 2960 w 283209"/>
              <a:gd name="connsiteY22" fmla="*/ 223766 h 273179"/>
              <a:gd name="connsiteX23" fmla="*/ 29568 w 283209"/>
              <a:gd name="connsiteY23" fmla="*/ 198578 h 273179"/>
              <a:gd name="connsiteX24" fmla="*/ 30421 w 283209"/>
              <a:gd name="connsiteY24" fmla="*/ 198012 h 273179"/>
              <a:gd name="connsiteX25" fmla="*/ 57029 w 283209"/>
              <a:gd name="connsiteY25" fmla="*/ 185560 h 273179"/>
              <a:gd name="connsiteX26" fmla="*/ 65566 w 283209"/>
              <a:gd name="connsiteY26" fmla="*/ 182021 h 273179"/>
              <a:gd name="connsiteX27" fmla="*/ 67985 w 283209"/>
              <a:gd name="connsiteY27" fmla="*/ 180182 h 273179"/>
              <a:gd name="connsiteX28" fmla="*/ 72538 w 283209"/>
              <a:gd name="connsiteY28" fmla="*/ 157258 h 273179"/>
              <a:gd name="connsiteX29" fmla="*/ 66989 w 283209"/>
              <a:gd name="connsiteY29" fmla="*/ 150324 h 273179"/>
              <a:gd name="connsiteX30" fmla="*/ 66705 w 283209"/>
              <a:gd name="connsiteY30" fmla="*/ 150042 h 273179"/>
              <a:gd name="connsiteX31" fmla="*/ 45504 w 283209"/>
              <a:gd name="connsiteY31" fmla="*/ 83675 h 273179"/>
              <a:gd name="connsiteX32" fmla="*/ 98150 w 283209"/>
              <a:gd name="connsiteY32" fmla="*/ 35563 h 273179"/>
              <a:gd name="connsiteX33" fmla="*/ 152220 w 283209"/>
              <a:gd name="connsiteY33" fmla="*/ 83392 h 273179"/>
              <a:gd name="connsiteX34" fmla="*/ 152362 w 283209"/>
              <a:gd name="connsiteY34" fmla="*/ 84099 h 273179"/>
              <a:gd name="connsiteX35" fmla="*/ 145248 w 283209"/>
              <a:gd name="connsiteY35" fmla="*/ 126268 h 273179"/>
              <a:gd name="connsiteX36" fmla="*/ 131303 w 283209"/>
              <a:gd name="connsiteY36" fmla="*/ 149900 h 273179"/>
              <a:gd name="connsiteX37" fmla="*/ 130734 w 283209"/>
              <a:gd name="connsiteY37" fmla="*/ 150749 h 273179"/>
              <a:gd name="connsiteX38" fmla="*/ 125612 w 283209"/>
              <a:gd name="connsiteY38" fmla="*/ 156692 h 273179"/>
              <a:gd name="connsiteX39" fmla="*/ 125043 w 283209"/>
              <a:gd name="connsiteY39" fmla="*/ 158107 h 273179"/>
              <a:gd name="connsiteX40" fmla="*/ 128173 w 283209"/>
              <a:gd name="connsiteY40" fmla="*/ 181455 h 273179"/>
              <a:gd name="connsiteX41" fmla="*/ 139272 w 283209"/>
              <a:gd name="connsiteY41" fmla="*/ 185560 h 273179"/>
              <a:gd name="connsiteX42" fmla="*/ 139982 w 283209"/>
              <a:gd name="connsiteY42" fmla="*/ 185842 h 273179"/>
              <a:gd name="connsiteX43" fmla="*/ 186368 w 283209"/>
              <a:gd name="connsiteY43" fmla="*/ 212446 h 273179"/>
              <a:gd name="connsiteX44" fmla="*/ 186795 w 283209"/>
              <a:gd name="connsiteY44" fmla="*/ 212729 h 273179"/>
              <a:gd name="connsiteX45" fmla="*/ 197325 w 283209"/>
              <a:gd name="connsiteY45" fmla="*/ 228153 h 273179"/>
              <a:gd name="connsiteX46" fmla="*/ 197894 w 283209"/>
              <a:gd name="connsiteY46" fmla="*/ 232964 h 273179"/>
              <a:gd name="connsiteX47" fmla="*/ 197894 w 283209"/>
              <a:gd name="connsiteY47" fmla="*/ 244002 h 273179"/>
              <a:gd name="connsiteX48" fmla="*/ 197609 w 283209"/>
              <a:gd name="connsiteY48" fmla="*/ 245983 h 273179"/>
              <a:gd name="connsiteX49" fmla="*/ 155207 w 283209"/>
              <a:gd name="connsiteY49" fmla="*/ 269049 h 273179"/>
              <a:gd name="connsiteX50" fmla="*/ 47069 w 283209"/>
              <a:gd name="connsiteY50" fmla="*/ 269049 h 273179"/>
              <a:gd name="connsiteX51" fmla="*/ 5806 w 283209"/>
              <a:gd name="connsiteY51" fmla="*/ 252067 h 273179"/>
              <a:gd name="connsiteX52" fmla="*/ 114 w 283209"/>
              <a:gd name="connsiteY52" fmla="*/ 242162 h 2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83209" h="273179">
                <a:moveTo>
                  <a:pt x="214257" y="213860"/>
                </a:moveTo>
                <a:cubicBezTo>
                  <a:pt x="202020" y="190796"/>
                  <a:pt x="179539" y="178768"/>
                  <a:pt x="154211" y="168720"/>
                </a:cubicBezTo>
                <a:cubicBezTo>
                  <a:pt x="150369" y="167164"/>
                  <a:pt x="148804" y="162777"/>
                  <a:pt x="150655" y="159239"/>
                </a:cubicBezTo>
                <a:lnTo>
                  <a:pt x="150655" y="159097"/>
                </a:lnTo>
                <a:lnTo>
                  <a:pt x="151081" y="158249"/>
                </a:lnTo>
                <a:cubicBezTo>
                  <a:pt x="162322" y="142683"/>
                  <a:pt x="172139" y="123013"/>
                  <a:pt x="173563" y="97825"/>
                </a:cubicBezTo>
                <a:cubicBezTo>
                  <a:pt x="176266" y="68958"/>
                  <a:pt x="165310" y="48581"/>
                  <a:pt x="150085" y="33298"/>
                </a:cubicBezTo>
                <a:cubicBezTo>
                  <a:pt x="147951" y="31176"/>
                  <a:pt x="147382" y="27921"/>
                  <a:pt x="148804" y="25232"/>
                </a:cubicBezTo>
                <a:cubicBezTo>
                  <a:pt x="156061" y="11931"/>
                  <a:pt x="167302" y="1459"/>
                  <a:pt x="187791" y="186"/>
                </a:cubicBezTo>
                <a:cubicBezTo>
                  <a:pt x="219095" y="-1229"/>
                  <a:pt x="236170" y="18582"/>
                  <a:pt x="239015" y="44053"/>
                </a:cubicBezTo>
                <a:cubicBezTo>
                  <a:pt x="243283" y="72354"/>
                  <a:pt x="233324" y="94995"/>
                  <a:pt x="221941" y="109146"/>
                </a:cubicBezTo>
                <a:cubicBezTo>
                  <a:pt x="220517" y="111976"/>
                  <a:pt x="217671" y="113391"/>
                  <a:pt x="216249" y="116221"/>
                </a:cubicBezTo>
                <a:cubicBezTo>
                  <a:pt x="215110" y="118485"/>
                  <a:pt x="214826" y="123721"/>
                  <a:pt x="215679" y="127117"/>
                </a:cubicBezTo>
                <a:cubicBezTo>
                  <a:pt x="215965" y="128533"/>
                  <a:pt x="216675" y="129665"/>
                  <a:pt x="217814" y="130655"/>
                </a:cubicBezTo>
                <a:cubicBezTo>
                  <a:pt x="221798" y="134051"/>
                  <a:pt x="229908" y="136457"/>
                  <a:pt x="234889" y="139004"/>
                </a:cubicBezTo>
                <a:cubicBezTo>
                  <a:pt x="242003" y="141834"/>
                  <a:pt x="247694" y="144664"/>
                  <a:pt x="253386" y="147494"/>
                </a:cubicBezTo>
                <a:cubicBezTo>
                  <a:pt x="264769" y="153155"/>
                  <a:pt x="277574" y="161644"/>
                  <a:pt x="281844" y="172966"/>
                </a:cubicBezTo>
                <a:cubicBezTo>
                  <a:pt x="284689" y="180041"/>
                  <a:pt x="283266" y="194191"/>
                  <a:pt x="278998" y="199851"/>
                </a:cubicBezTo>
                <a:cubicBezTo>
                  <a:pt x="269749" y="213012"/>
                  <a:pt x="243141" y="215134"/>
                  <a:pt x="221229" y="217681"/>
                </a:cubicBezTo>
                <a:cubicBezTo>
                  <a:pt x="218383" y="217823"/>
                  <a:pt x="215679" y="216407"/>
                  <a:pt x="214257" y="213860"/>
                </a:cubicBezTo>
                <a:moveTo>
                  <a:pt x="114" y="242162"/>
                </a:moveTo>
                <a:lnTo>
                  <a:pt x="114" y="232256"/>
                </a:lnTo>
                <a:cubicBezTo>
                  <a:pt x="114" y="229427"/>
                  <a:pt x="1537" y="226596"/>
                  <a:pt x="2960" y="223766"/>
                </a:cubicBezTo>
                <a:cubicBezTo>
                  <a:pt x="8509" y="212587"/>
                  <a:pt x="19750" y="205512"/>
                  <a:pt x="29568" y="198578"/>
                </a:cubicBezTo>
                <a:cubicBezTo>
                  <a:pt x="29852" y="198437"/>
                  <a:pt x="30137" y="198153"/>
                  <a:pt x="30421" y="198012"/>
                </a:cubicBezTo>
                <a:cubicBezTo>
                  <a:pt x="38816" y="193909"/>
                  <a:pt x="47211" y="189663"/>
                  <a:pt x="57029" y="185560"/>
                </a:cubicBezTo>
                <a:cubicBezTo>
                  <a:pt x="59448" y="184428"/>
                  <a:pt x="62863" y="183154"/>
                  <a:pt x="65566" y="182021"/>
                </a:cubicBezTo>
                <a:cubicBezTo>
                  <a:pt x="66562" y="181597"/>
                  <a:pt x="67416" y="181031"/>
                  <a:pt x="67985" y="180182"/>
                </a:cubicBezTo>
                <a:cubicBezTo>
                  <a:pt x="72111" y="175229"/>
                  <a:pt x="76522" y="165041"/>
                  <a:pt x="72538" y="157258"/>
                </a:cubicBezTo>
                <a:cubicBezTo>
                  <a:pt x="71116" y="154428"/>
                  <a:pt x="69693" y="153013"/>
                  <a:pt x="66989" y="150324"/>
                </a:cubicBezTo>
                <a:lnTo>
                  <a:pt x="66705" y="150042"/>
                </a:lnTo>
                <a:cubicBezTo>
                  <a:pt x="53899" y="135891"/>
                  <a:pt x="42658" y="111835"/>
                  <a:pt x="45504" y="83675"/>
                </a:cubicBezTo>
                <a:cubicBezTo>
                  <a:pt x="48349" y="55373"/>
                  <a:pt x="66847" y="35563"/>
                  <a:pt x="98150" y="35563"/>
                </a:cubicBezTo>
                <a:cubicBezTo>
                  <a:pt x="129311" y="35563"/>
                  <a:pt x="147809" y="55232"/>
                  <a:pt x="152220" y="83392"/>
                </a:cubicBezTo>
                <a:cubicBezTo>
                  <a:pt x="152220" y="83675"/>
                  <a:pt x="152220" y="83816"/>
                  <a:pt x="152362" y="84099"/>
                </a:cubicBezTo>
                <a:cubicBezTo>
                  <a:pt x="153642" y="100939"/>
                  <a:pt x="149516" y="116363"/>
                  <a:pt x="145248" y="126268"/>
                </a:cubicBezTo>
                <a:cubicBezTo>
                  <a:pt x="141121" y="136032"/>
                  <a:pt x="136852" y="142966"/>
                  <a:pt x="131303" y="149900"/>
                </a:cubicBezTo>
                <a:cubicBezTo>
                  <a:pt x="131019" y="150182"/>
                  <a:pt x="130876" y="150466"/>
                  <a:pt x="130734" y="150749"/>
                </a:cubicBezTo>
                <a:cubicBezTo>
                  <a:pt x="129311" y="153013"/>
                  <a:pt x="127034" y="154428"/>
                  <a:pt x="125612" y="156692"/>
                </a:cubicBezTo>
                <a:cubicBezTo>
                  <a:pt x="125327" y="157117"/>
                  <a:pt x="125184" y="157541"/>
                  <a:pt x="125043" y="158107"/>
                </a:cubicBezTo>
                <a:cubicBezTo>
                  <a:pt x="122623" y="166456"/>
                  <a:pt x="125327" y="177352"/>
                  <a:pt x="128173" y="181455"/>
                </a:cubicBezTo>
                <a:cubicBezTo>
                  <a:pt x="129595" y="184144"/>
                  <a:pt x="135002" y="184286"/>
                  <a:pt x="139272" y="185560"/>
                </a:cubicBezTo>
                <a:cubicBezTo>
                  <a:pt x="139556" y="185701"/>
                  <a:pt x="139698" y="185701"/>
                  <a:pt x="139982" y="185842"/>
                </a:cubicBezTo>
                <a:cubicBezTo>
                  <a:pt x="156915" y="192917"/>
                  <a:pt x="173705" y="201266"/>
                  <a:pt x="186368" y="212446"/>
                </a:cubicBezTo>
                <a:cubicBezTo>
                  <a:pt x="186511" y="212587"/>
                  <a:pt x="186652" y="212729"/>
                  <a:pt x="186795" y="212729"/>
                </a:cubicBezTo>
                <a:cubicBezTo>
                  <a:pt x="190494" y="216407"/>
                  <a:pt x="195333" y="221361"/>
                  <a:pt x="197325" y="228153"/>
                </a:cubicBezTo>
                <a:cubicBezTo>
                  <a:pt x="197751" y="229709"/>
                  <a:pt x="197894" y="231408"/>
                  <a:pt x="197894" y="232964"/>
                </a:cubicBezTo>
                <a:lnTo>
                  <a:pt x="197894" y="244002"/>
                </a:lnTo>
                <a:cubicBezTo>
                  <a:pt x="197894" y="244709"/>
                  <a:pt x="197751" y="245417"/>
                  <a:pt x="197609" y="245983"/>
                </a:cubicBezTo>
                <a:cubicBezTo>
                  <a:pt x="192771" y="260700"/>
                  <a:pt x="173278" y="264945"/>
                  <a:pt x="155207" y="269049"/>
                </a:cubicBezTo>
                <a:cubicBezTo>
                  <a:pt x="123904" y="274709"/>
                  <a:pt x="79795" y="274709"/>
                  <a:pt x="47069" y="269049"/>
                </a:cubicBezTo>
                <a:cubicBezTo>
                  <a:pt x="31417" y="266218"/>
                  <a:pt x="14343" y="261973"/>
                  <a:pt x="5806" y="252067"/>
                </a:cubicBezTo>
                <a:cubicBezTo>
                  <a:pt x="2960" y="250653"/>
                  <a:pt x="1537" y="247822"/>
                  <a:pt x="114" y="242162"/>
                </a:cubicBezTo>
              </a:path>
            </a:pathLst>
          </a:custGeom>
          <a:gradFill>
            <a:gsLst>
              <a:gs pos="0">
                <a:srgbClr val="FFFFFF"/>
              </a:gs>
              <a:gs pos="99999">
                <a:srgbClr val="FFFFFF">
                  <a:alpha val="60000"/>
                </a:srgbClr>
              </a:gs>
            </a:gsLst>
            <a:lin ang="5400000" scaled="1"/>
          </a:gradFill>
          <a:ln w="9874" cap="flat">
            <a:noFill/>
            <a:prstDash val="solid"/>
            <a:miter/>
          </a:ln>
        </p:spPr>
        <p:txBody>
          <a:bodyPr rtlCol="0" anchor="ctr"/>
          <a:lstStyle/>
          <a:p>
            <a:endParaRPr lang="zh-CN" altLang="en-US"/>
          </a:p>
        </p:txBody>
      </p:sp>
      <p:sp>
        <p:nvSpPr>
          <p:cNvPr id="65" name="图形 50" descr="343439383331313b343532303033313bd3a6d3c3c9ccb3c7"/>
          <p:cNvSpPr/>
          <p:nvPr>
            <p:custDataLst>
              <p:tags r:id="rId26"/>
            </p:custDataLst>
          </p:nvPr>
        </p:nvSpPr>
        <p:spPr>
          <a:xfrm>
            <a:off x="6983280" y="4051698"/>
            <a:ext cx="258671" cy="280370"/>
          </a:xfrm>
          <a:custGeom>
            <a:avLst/>
            <a:gdLst>
              <a:gd name="connsiteX0" fmla="*/ 212414 w 261291"/>
              <a:gd name="connsiteY0" fmla="*/ 283324 h 283210"/>
              <a:gd name="connsiteX1" fmla="*/ 49107 w 261291"/>
              <a:gd name="connsiteY1" fmla="*/ 283324 h 283210"/>
              <a:gd name="connsiteX2" fmla="*/ 115 w 261291"/>
              <a:gd name="connsiteY2" fmla="*/ 236122 h 283210"/>
              <a:gd name="connsiteX3" fmla="*/ 115 w 261291"/>
              <a:gd name="connsiteY3" fmla="*/ 47316 h 283210"/>
              <a:gd name="connsiteX4" fmla="*/ 49107 w 261291"/>
              <a:gd name="connsiteY4" fmla="*/ 114 h 283210"/>
              <a:gd name="connsiteX5" fmla="*/ 212414 w 261291"/>
              <a:gd name="connsiteY5" fmla="*/ 114 h 283210"/>
              <a:gd name="connsiteX6" fmla="*/ 261407 w 261291"/>
              <a:gd name="connsiteY6" fmla="*/ 47316 h 283210"/>
              <a:gd name="connsiteX7" fmla="*/ 261407 w 261291"/>
              <a:gd name="connsiteY7" fmla="*/ 236122 h 283210"/>
              <a:gd name="connsiteX8" fmla="*/ 212414 w 261291"/>
              <a:gd name="connsiteY8" fmla="*/ 283324 h 283210"/>
              <a:gd name="connsiteX9" fmla="*/ 130761 w 261291"/>
              <a:gd name="connsiteY9" fmla="*/ 130481 h 283210"/>
              <a:gd name="connsiteX10" fmla="*/ 196083 w 261291"/>
              <a:gd name="connsiteY10" fmla="*/ 65297 h 283210"/>
              <a:gd name="connsiteX11" fmla="*/ 179753 w 261291"/>
              <a:gd name="connsiteY11" fmla="*/ 49001 h 283210"/>
              <a:gd name="connsiteX12" fmla="*/ 163422 w 261291"/>
              <a:gd name="connsiteY12" fmla="*/ 65297 h 283210"/>
              <a:gd name="connsiteX13" fmla="*/ 130761 w 261291"/>
              <a:gd name="connsiteY13" fmla="*/ 97889 h 283210"/>
              <a:gd name="connsiteX14" fmla="*/ 98099 w 261291"/>
              <a:gd name="connsiteY14" fmla="*/ 65297 h 283210"/>
              <a:gd name="connsiteX15" fmla="*/ 81768 w 261291"/>
              <a:gd name="connsiteY15" fmla="*/ 49001 h 283210"/>
              <a:gd name="connsiteX16" fmla="*/ 65438 w 261291"/>
              <a:gd name="connsiteY16" fmla="*/ 65297 h 283210"/>
              <a:gd name="connsiteX17" fmla="*/ 130761 w 261291"/>
              <a:gd name="connsiteY17" fmla="*/ 130481 h 283210"/>
              <a:gd name="connsiteX18" fmla="*/ 163422 w 261291"/>
              <a:gd name="connsiteY18" fmla="*/ 228256 h 283210"/>
              <a:gd name="connsiteX19" fmla="*/ 179753 w 261291"/>
              <a:gd name="connsiteY19" fmla="*/ 211959 h 283210"/>
              <a:gd name="connsiteX20" fmla="*/ 163422 w 261291"/>
              <a:gd name="connsiteY20" fmla="*/ 195663 h 283210"/>
              <a:gd name="connsiteX21" fmla="*/ 98099 w 261291"/>
              <a:gd name="connsiteY21" fmla="*/ 195663 h 283210"/>
              <a:gd name="connsiteX22" fmla="*/ 81768 w 261291"/>
              <a:gd name="connsiteY22" fmla="*/ 211959 h 283210"/>
              <a:gd name="connsiteX23" fmla="*/ 98099 w 261291"/>
              <a:gd name="connsiteY23" fmla="*/ 228256 h 283210"/>
              <a:gd name="connsiteX24" fmla="*/ 163422 w 261291"/>
              <a:gd name="connsiteY24" fmla="*/ 228256 h 28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61291" h="283210">
                <a:moveTo>
                  <a:pt x="212414" y="283324"/>
                </a:moveTo>
                <a:lnTo>
                  <a:pt x="49107" y="283324"/>
                </a:lnTo>
                <a:cubicBezTo>
                  <a:pt x="21345" y="283324"/>
                  <a:pt x="115" y="262870"/>
                  <a:pt x="115" y="236122"/>
                </a:cubicBezTo>
                <a:lnTo>
                  <a:pt x="115" y="47316"/>
                </a:lnTo>
                <a:cubicBezTo>
                  <a:pt x="115" y="20568"/>
                  <a:pt x="21345" y="114"/>
                  <a:pt x="49107" y="114"/>
                </a:cubicBezTo>
                <a:lnTo>
                  <a:pt x="212414" y="114"/>
                </a:lnTo>
                <a:cubicBezTo>
                  <a:pt x="240177" y="114"/>
                  <a:pt x="261407" y="20568"/>
                  <a:pt x="261407" y="47316"/>
                </a:cubicBezTo>
                <a:lnTo>
                  <a:pt x="261407" y="236122"/>
                </a:lnTo>
                <a:cubicBezTo>
                  <a:pt x="261407" y="262870"/>
                  <a:pt x="240177" y="283324"/>
                  <a:pt x="212414" y="283324"/>
                </a:cubicBezTo>
                <a:moveTo>
                  <a:pt x="130761" y="130481"/>
                </a:moveTo>
                <a:cubicBezTo>
                  <a:pt x="166688" y="130481"/>
                  <a:pt x="196083" y="101148"/>
                  <a:pt x="196083" y="65297"/>
                </a:cubicBezTo>
                <a:cubicBezTo>
                  <a:pt x="196083" y="55520"/>
                  <a:pt x="189551" y="49001"/>
                  <a:pt x="179753" y="49001"/>
                </a:cubicBezTo>
                <a:cubicBezTo>
                  <a:pt x="169954" y="49001"/>
                  <a:pt x="163422" y="55520"/>
                  <a:pt x="163422" y="65297"/>
                </a:cubicBezTo>
                <a:cubicBezTo>
                  <a:pt x="163422" y="83223"/>
                  <a:pt x="148724" y="97889"/>
                  <a:pt x="130761" y="97889"/>
                </a:cubicBezTo>
                <a:cubicBezTo>
                  <a:pt x="112797" y="97889"/>
                  <a:pt x="98099" y="83223"/>
                  <a:pt x="98099" y="65297"/>
                </a:cubicBezTo>
                <a:cubicBezTo>
                  <a:pt x="98099" y="55520"/>
                  <a:pt x="91567" y="49001"/>
                  <a:pt x="81768" y="49001"/>
                </a:cubicBezTo>
                <a:cubicBezTo>
                  <a:pt x="71970" y="49001"/>
                  <a:pt x="65438" y="55520"/>
                  <a:pt x="65438" y="65297"/>
                </a:cubicBezTo>
                <a:cubicBezTo>
                  <a:pt x="65438" y="101148"/>
                  <a:pt x="94833" y="130481"/>
                  <a:pt x="130761" y="130481"/>
                </a:cubicBezTo>
                <a:moveTo>
                  <a:pt x="163422" y="228256"/>
                </a:moveTo>
                <a:cubicBezTo>
                  <a:pt x="173221" y="228256"/>
                  <a:pt x="179753" y="221737"/>
                  <a:pt x="179753" y="211959"/>
                </a:cubicBezTo>
                <a:cubicBezTo>
                  <a:pt x="179753" y="202182"/>
                  <a:pt x="173221" y="195663"/>
                  <a:pt x="163422" y="195663"/>
                </a:cubicBezTo>
                <a:lnTo>
                  <a:pt x="98099" y="195663"/>
                </a:lnTo>
                <a:cubicBezTo>
                  <a:pt x="88301" y="195663"/>
                  <a:pt x="81768" y="202182"/>
                  <a:pt x="81768" y="211959"/>
                </a:cubicBezTo>
                <a:cubicBezTo>
                  <a:pt x="81768" y="221737"/>
                  <a:pt x="88301" y="228256"/>
                  <a:pt x="98099" y="228256"/>
                </a:cubicBezTo>
                <a:lnTo>
                  <a:pt x="163422" y="228256"/>
                </a:lnTo>
              </a:path>
            </a:pathLst>
          </a:custGeom>
          <a:gradFill>
            <a:gsLst>
              <a:gs pos="0">
                <a:srgbClr val="FFFFFF"/>
              </a:gs>
              <a:gs pos="99999">
                <a:srgbClr val="FFFFFF">
                  <a:alpha val="60000"/>
                </a:srgbClr>
              </a:gs>
            </a:gsLst>
            <a:lin ang="5400000" scaled="1"/>
          </a:gradFill>
          <a:ln w="9865" cap="flat">
            <a:noFill/>
            <a:prstDash val="solid"/>
            <a:miter/>
          </a:ln>
        </p:spPr>
        <p:txBody>
          <a:bodyPr rtlCol="0" anchor="ctr"/>
          <a:lstStyle/>
          <a:p>
            <a:endParaRPr lang="zh-CN" altLang="en-US"/>
          </a:p>
        </p:txBody>
      </p:sp>
      <p:sp>
        <p:nvSpPr>
          <p:cNvPr id="66" name="任意多边形: 形状 19"/>
          <p:cNvSpPr/>
          <p:nvPr>
            <p:custDataLst>
              <p:tags r:id="rId27"/>
            </p:custDataLst>
          </p:nvPr>
        </p:nvSpPr>
        <p:spPr>
          <a:xfrm>
            <a:off x="6972593" y="1861545"/>
            <a:ext cx="280428" cy="279900"/>
          </a:xfrm>
          <a:custGeom>
            <a:avLst/>
            <a:gdLst>
              <a:gd name="connsiteX0" fmla="*/ 163507 w 283269"/>
              <a:gd name="connsiteY0" fmla="*/ 160395 h 282735"/>
              <a:gd name="connsiteX1" fmla="*/ 247406 w 283269"/>
              <a:gd name="connsiteY1" fmla="*/ 160395 h 282735"/>
              <a:gd name="connsiteX2" fmla="*/ 267091 w 283269"/>
              <a:gd name="connsiteY2" fmla="*/ 179932 h 282735"/>
              <a:gd name="connsiteX3" fmla="*/ 267091 w 283269"/>
              <a:gd name="connsiteY3" fmla="*/ 263198 h 282735"/>
              <a:gd name="connsiteX4" fmla="*/ 247406 w 283269"/>
              <a:gd name="connsiteY4" fmla="*/ 282735 h 282735"/>
              <a:gd name="connsiteX5" fmla="*/ 163507 w 283269"/>
              <a:gd name="connsiteY5" fmla="*/ 282735 h 282735"/>
              <a:gd name="connsiteX6" fmla="*/ 143822 w 283269"/>
              <a:gd name="connsiteY6" fmla="*/ 263198 h 282735"/>
              <a:gd name="connsiteX7" fmla="*/ 143822 w 283269"/>
              <a:gd name="connsiteY7" fmla="*/ 179932 h 282735"/>
              <a:gd name="connsiteX8" fmla="*/ 163507 w 283269"/>
              <a:gd name="connsiteY8" fmla="*/ 160395 h 282735"/>
              <a:gd name="connsiteX9" fmla="*/ 19685 w 283269"/>
              <a:gd name="connsiteY9" fmla="*/ 160395 h 282735"/>
              <a:gd name="connsiteX10" fmla="*/ 103584 w 283269"/>
              <a:gd name="connsiteY10" fmla="*/ 160395 h 282735"/>
              <a:gd name="connsiteX11" fmla="*/ 123269 w 283269"/>
              <a:gd name="connsiteY11" fmla="*/ 179932 h 282735"/>
              <a:gd name="connsiteX12" fmla="*/ 123269 w 283269"/>
              <a:gd name="connsiteY12" fmla="*/ 263198 h 282735"/>
              <a:gd name="connsiteX13" fmla="*/ 103584 w 283269"/>
              <a:gd name="connsiteY13" fmla="*/ 282735 h 282735"/>
              <a:gd name="connsiteX14" fmla="*/ 19685 w 283269"/>
              <a:gd name="connsiteY14" fmla="*/ 282735 h 282735"/>
              <a:gd name="connsiteX15" fmla="*/ 0 w 283269"/>
              <a:gd name="connsiteY15" fmla="*/ 263198 h 282735"/>
              <a:gd name="connsiteX16" fmla="*/ 0 w 283269"/>
              <a:gd name="connsiteY16" fmla="*/ 179932 h 282735"/>
              <a:gd name="connsiteX17" fmla="*/ 19685 w 283269"/>
              <a:gd name="connsiteY17" fmla="*/ 160395 h 282735"/>
              <a:gd name="connsiteX18" fmla="*/ 207898 w 283269"/>
              <a:gd name="connsiteY18" fmla="*/ 47157 h 282735"/>
              <a:gd name="connsiteX19" fmla="*/ 180063 w 283269"/>
              <a:gd name="connsiteY19" fmla="*/ 74783 h 282735"/>
              <a:gd name="connsiteX20" fmla="*/ 207898 w 283269"/>
              <a:gd name="connsiteY20" fmla="*/ 102408 h 282735"/>
              <a:gd name="connsiteX21" fmla="*/ 235733 w 283269"/>
              <a:gd name="connsiteY21" fmla="*/ 74783 h 282735"/>
              <a:gd name="connsiteX22" fmla="*/ 19685 w 283269"/>
              <a:gd name="connsiteY22" fmla="*/ 17658 h 282735"/>
              <a:gd name="connsiteX23" fmla="*/ 103584 w 283269"/>
              <a:gd name="connsiteY23" fmla="*/ 17658 h 282735"/>
              <a:gd name="connsiteX24" fmla="*/ 123269 w 283269"/>
              <a:gd name="connsiteY24" fmla="*/ 37195 h 282735"/>
              <a:gd name="connsiteX25" fmla="*/ 123269 w 283269"/>
              <a:gd name="connsiteY25" fmla="*/ 120462 h 282735"/>
              <a:gd name="connsiteX26" fmla="*/ 103584 w 283269"/>
              <a:gd name="connsiteY26" fmla="*/ 139999 h 282735"/>
              <a:gd name="connsiteX27" fmla="*/ 19685 w 283269"/>
              <a:gd name="connsiteY27" fmla="*/ 139999 h 282735"/>
              <a:gd name="connsiteX28" fmla="*/ 0 w 283269"/>
              <a:gd name="connsiteY28" fmla="*/ 120462 h 282735"/>
              <a:gd name="connsiteX29" fmla="*/ 0 w 283269"/>
              <a:gd name="connsiteY29" fmla="*/ 37195 h 282735"/>
              <a:gd name="connsiteX30" fmla="*/ 19685 w 283269"/>
              <a:gd name="connsiteY30" fmla="*/ 17658 h 282735"/>
              <a:gd name="connsiteX31" fmla="*/ 207879 w 283269"/>
              <a:gd name="connsiteY31" fmla="*/ 0 h 282735"/>
              <a:gd name="connsiteX32" fmla="*/ 221796 w 283269"/>
              <a:gd name="connsiteY32" fmla="*/ 5720 h 282735"/>
              <a:gd name="connsiteX33" fmla="*/ 221815 w 283269"/>
              <a:gd name="connsiteY33" fmla="*/ 5720 h 282735"/>
              <a:gd name="connsiteX34" fmla="*/ 277506 w 283269"/>
              <a:gd name="connsiteY34" fmla="*/ 60970 h 282735"/>
              <a:gd name="connsiteX35" fmla="*/ 277506 w 283269"/>
              <a:gd name="connsiteY35" fmla="*/ 88595 h 282735"/>
              <a:gd name="connsiteX36" fmla="*/ 221815 w 283269"/>
              <a:gd name="connsiteY36" fmla="*/ 143865 h 282735"/>
              <a:gd name="connsiteX37" fmla="*/ 193980 w 283269"/>
              <a:gd name="connsiteY37" fmla="*/ 143865 h 282735"/>
              <a:gd name="connsiteX38" fmla="*/ 138309 w 283269"/>
              <a:gd name="connsiteY38" fmla="*/ 88595 h 282735"/>
              <a:gd name="connsiteX39" fmla="*/ 138309 w 283269"/>
              <a:gd name="connsiteY39" fmla="*/ 60970 h 282735"/>
              <a:gd name="connsiteX40" fmla="*/ 193961 w 283269"/>
              <a:gd name="connsiteY40" fmla="*/ 5720 h 282735"/>
              <a:gd name="connsiteX41" fmla="*/ 207879 w 283269"/>
              <a:gd name="connsiteY41" fmla="*/ 0 h 2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83269" h="282735">
                <a:moveTo>
                  <a:pt x="163507" y="160395"/>
                </a:moveTo>
                <a:lnTo>
                  <a:pt x="247406" y="160395"/>
                </a:lnTo>
                <a:cubicBezTo>
                  <a:pt x="258278" y="160395"/>
                  <a:pt x="267091" y="169142"/>
                  <a:pt x="267091" y="179932"/>
                </a:cubicBezTo>
                <a:lnTo>
                  <a:pt x="267091" y="263198"/>
                </a:lnTo>
                <a:cubicBezTo>
                  <a:pt x="267091" y="273989"/>
                  <a:pt x="258278" y="282735"/>
                  <a:pt x="247406" y="282735"/>
                </a:cubicBezTo>
                <a:lnTo>
                  <a:pt x="163507" y="282735"/>
                </a:lnTo>
                <a:cubicBezTo>
                  <a:pt x="152635" y="282735"/>
                  <a:pt x="143822" y="273989"/>
                  <a:pt x="143822" y="263198"/>
                </a:cubicBezTo>
                <a:lnTo>
                  <a:pt x="143822" y="179932"/>
                </a:lnTo>
                <a:cubicBezTo>
                  <a:pt x="143822" y="169142"/>
                  <a:pt x="152635" y="160395"/>
                  <a:pt x="163507" y="160395"/>
                </a:cubicBezTo>
                <a:close/>
                <a:moveTo>
                  <a:pt x="19685" y="160395"/>
                </a:moveTo>
                <a:lnTo>
                  <a:pt x="103584" y="160395"/>
                </a:lnTo>
                <a:cubicBezTo>
                  <a:pt x="114456" y="160395"/>
                  <a:pt x="123269" y="169142"/>
                  <a:pt x="123269" y="179932"/>
                </a:cubicBezTo>
                <a:lnTo>
                  <a:pt x="123269" y="263198"/>
                </a:lnTo>
                <a:cubicBezTo>
                  <a:pt x="123269" y="273989"/>
                  <a:pt x="114456" y="282735"/>
                  <a:pt x="103584" y="282735"/>
                </a:cubicBezTo>
                <a:lnTo>
                  <a:pt x="19685" y="282735"/>
                </a:lnTo>
                <a:cubicBezTo>
                  <a:pt x="8813" y="282735"/>
                  <a:pt x="0" y="273989"/>
                  <a:pt x="0" y="263198"/>
                </a:cubicBezTo>
                <a:lnTo>
                  <a:pt x="0" y="179932"/>
                </a:lnTo>
                <a:cubicBezTo>
                  <a:pt x="0" y="169142"/>
                  <a:pt x="8813" y="160395"/>
                  <a:pt x="19685" y="160395"/>
                </a:cubicBezTo>
                <a:close/>
                <a:moveTo>
                  <a:pt x="207898" y="47157"/>
                </a:moveTo>
                <a:lnTo>
                  <a:pt x="180063" y="74783"/>
                </a:lnTo>
                <a:lnTo>
                  <a:pt x="207898" y="102408"/>
                </a:lnTo>
                <a:lnTo>
                  <a:pt x="235733" y="74783"/>
                </a:lnTo>
                <a:close/>
                <a:moveTo>
                  <a:pt x="19685" y="17658"/>
                </a:moveTo>
                <a:lnTo>
                  <a:pt x="103584" y="17658"/>
                </a:lnTo>
                <a:cubicBezTo>
                  <a:pt x="114456" y="17658"/>
                  <a:pt x="123269" y="26405"/>
                  <a:pt x="123269" y="37195"/>
                </a:cubicBezTo>
                <a:lnTo>
                  <a:pt x="123269" y="120462"/>
                </a:lnTo>
                <a:cubicBezTo>
                  <a:pt x="123269" y="131251"/>
                  <a:pt x="114456" y="139999"/>
                  <a:pt x="103584" y="139999"/>
                </a:cubicBezTo>
                <a:lnTo>
                  <a:pt x="19685" y="139999"/>
                </a:lnTo>
                <a:cubicBezTo>
                  <a:pt x="8813" y="139999"/>
                  <a:pt x="0" y="131251"/>
                  <a:pt x="0" y="120462"/>
                </a:cubicBezTo>
                <a:lnTo>
                  <a:pt x="0" y="37195"/>
                </a:lnTo>
                <a:cubicBezTo>
                  <a:pt x="0" y="26405"/>
                  <a:pt x="8813" y="17658"/>
                  <a:pt x="19685" y="17658"/>
                </a:cubicBezTo>
                <a:close/>
                <a:moveTo>
                  <a:pt x="207879" y="0"/>
                </a:moveTo>
                <a:cubicBezTo>
                  <a:pt x="212916" y="0"/>
                  <a:pt x="217953" y="1907"/>
                  <a:pt x="221796" y="5720"/>
                </a:cubicBezTo>
                <a:lnTo>
                  <a:pt x="221815" y="5720"/>
                </a:lnTo>
                <a:lnTo>
                  <a:pt x="277506" y="60970"/>
                </a:lnTo>
                <a:cubicBezTo>
                  <a:pt x="285190" y="68599"/>
                  <a:pt x="285190" y="80966"/>
                  <a:pt x="277506" y="88595"/>
                </a:cubicBezTo>
                <a:lnTo>
                  <a:pt x="221815" y="143865"/>
                </a:lnTo>
                <a:cubicBezTo>
                  <a:pt x="214128" y="151492"/>
                  <a:pt x="201667" y="151492"/>
                  <a:pt x="193980" y="143865"/>
                </a:cubicBezTo>
                <a:lnTo>
                  <a:pt x="138309" y="88595"/>
                </a:lnTo>
                <a:cubicBezTo>
                  <a:pt x="130625" y="80966"/>
                  <a:pt x="130625" y="68599"/>
                  <a:pt x="138309" y="60970"/>
                </a:cubicBezTo>
                <a:lnTo>
                  <a:pt x="193961" y="5720"/>
                </a:lnTo>
                <a:cubicBezTo>
                  <a:pt x="197805" y="1907"/>
                  <a:pt x="202842" y="0"/>
                  <a:pt x="207879" y="0"/>
                </a:cubicBezTo>
                <a:close/>
              </a:path>
            </a:pathLst>
          </a:custGeom>
          <a:gradFill>
            <a:gsLst>
              <a:gs pos="0">
                <a:srgbClr val="FFFFFF"/>
              </a:gs>
              <a:gs pos="99999">
                <a:srgbClr val="FFFFFF">
                  <a:alpha val="60000"/>
                </a:srgbClr>
              </a:gs>
            </a:gsLst>
            <a:lin ang="5400000" scaled="1"/>
          </a:gradFill>
          <a:ln w="9868" cap="flat">
            <a:noFill/>
            <a:prstDash val="solid"/>
            <a:miter/>
          </a:ln>
        </p:spPr>
        <p:txBody>
          <a:bodyPr rtlCol="0" anchor="ctr"/>
          <a:lstStyle/>
          <a:p>
            <a:endParaRPr lang="zh-CN" altLang="en-US"/>
          </a:p>
        </p:txBody>
      </p:sp>
      <p:sp>
        <p:nvSpPr>
          <p:cNvPr id="4" name="图片 3" descr="343439383331313b343532303034303bcffacadbb9dcc0ed"/>
          <p:cNvSpPr/>
          <p:nvPr>
            <p:custDataLst>
              <p:tags r:id="rId28"/>
            </p:custDataLst>
          </p:nvPr>
        </p:nvSpPr>
        <p:spPr>
          <a:xfrm>
            <a:off x="4777783" y="1967971"/>
            <a:ext cx="291480" cy="291480"/>
          </a:xfrm>
          <a:custGeom>
            <a:avLst/>
            <a:gdLst>
              <a:gd name="connsiteX0" fmla="*/ 31592 w 283209"/>
              <a:gd name="connsiteY0" fmla="*/ 115 h 283209"/>
              <a:gd name="connsiteX1" fmla="*/ 251848 w 283209"/>
              <a:gd name="connsiteY1" fmla="*/ 115 h 283209"/>
              <a:gd name="connsiteX2" fmla="*/ 283325 w 283209"/>
              <a:gd name="connsiteY2" fmla="*/ 31592 h 283209"/>
              <a:gd name="connsiteX3" fmla="*/ 283325 w 283209"/>
              <a:gd name="connsiteY3" fmla="*/ 188915 h 283209"/>
              <a:gd name="connsiteX4" fmla="*/ 251848 w 283209"/>
              <a:gd name="connsiteY4" fmla="*/ 220391 h 283209"/>
              <a:gd name="connsiteX5" fmla="*/ 31592 w 283209"/>
              <a:gd name="connsiteY5" fmla="*/ 220391 h 283209"/>
              <a:gd name="connsiteX6" fmla="*/ 115 w 283209"/>
              <a:gd name="connsiteY6" fmla="*/ 188915 h 283209"/>
              <a:gd name="connsiteX7" fmla="*/ 115 w 283209"/>
              <a:gd name="connsiteY7" fmla="*/ 31592 h 283209"/>
              <a:gd name="connsiteX8" fmla="*/ 31592 w 283209"/>
              <a:gd name="connsiteY8" fmla="*/ 115 h 283209"/>
              <a:gd name="connsiteX9" fmla="*/ 15853 w 283209"/>
              <a:gd name="connsiteY9" fmla="*/ 251848 h 283209"/>
              <a:gd name="connsiteX10" fmla="*/ 267586 w 283209"/>
              <a:gd name="connsiteY10" fmla="*/ 251848 h 283209"/>
              <a:gd name="connsiteX11" fmla="*/ 283325 w 283209"/>
              <a:gd name="connsiteY11" fmla="*/ 267586 h 283209"/>
              <a:gd name="connsiteX12" fmla="*/ 267586 w 283209"/>
              <a:gd name="connsiteY12" fmla="*/ 283325 h 283209"/>
              <a:gd name="connsiteX13" fmla="*/ 15853 w 283209"/>
              <a:gd name="connsiteY13" fmla="*/ 283325 h 283209"/>
              <a:gd name="connsiteX14" fmla="*/ 115 w 283209"/>
              <a:gd name="connsiteY14" fmla="*/ 267586 h 283209"/>
              <a:gd name="connsiteX15" fmla="*/ 15853 w 283209"/>
              <a:gd name="connsiteY15" fmla="*/ 251848 h 283209"/>
              <a:gd name="connsiteX16" fmla="*/ 141720 w 283209"/>
              <a:gd name="connsiteY16" fmla="*/ 110243 h 283209"/>
              <a:gd name="connsiteX17" fmla="*/ 125981 w 283209"/>
              <a:gd name="connsiteY17" fmla="*/ 125981 h 283209"/>
              <a:gd name="connsiteX18" fmla="*/ 125981 w 283209"/>
              <a:gd name="connsiteY18" fmla="*/ 141720 h 283209"/>
              <a:gd name="connsiteX19" fmla="*/ 141720 w 283209"/>
              <a:gd name="connsiteY19" fmla="*/ 157459 h 283209"/>
              <a:gd name="connsiteX20" fmla="*/ 157459 w 283209"/>
              <a:gd name="connsiteY20" fmla="*/ 141720 h 283209"/>
              <a:gd name="connsiteX21" fmla="*/ 157459 w 283209"/>
              <a:gd name="connsiteY21" fmla="*/ 125981 h 283209"/>
              <a:gd name="connsiteX22" fmla="*/ 141720 w 283209"/>
              <a:gd name="connsiteY22" fmla="*/ 110243 h 283209"/>
              <a:gd name="connsiteX23" fmla="*/ 204654 w 283209"/>
              <a:gd name="connsiteY23" fmla="*/ 94525 h 283209"/>
              <a:gd name="connsiteX24" fmla="*/ 188915 w 283209"/>
              <a:gd name="connsiteY24" fmla="*/ 110243 h 283209"/>
              <a:gd name="connsiteX25" fmla="*/ 188915 w 283209"/>
              <a:gd name="connsiteY25" fmla="*/ 141720 h 283209"/>
              <a:gd name="connsiteX26" fmla="*/ 204654 w 283209"/>
              <a:gd name="connsiteY26" fmla="*/ 157457 h 283209"/>
              <a:gd name="connsiteX27" fmla="*/ 220391 w 283209"/>
              <a:gd name="connsiteY27" fmla="*/ 141720 h 283209"/>
              <a:gd name="connsiteX28" fmla="*/ 220391 w 283209"/>
              <a:gd name="connsiteY28" fmla="*/ 110243 h 283209"/>
              <a:gd name="connsiteX29" fmla="*/ 204654 w 283209"/>
              <a:gd name="connsiteY29" fmla="*/ 94525 h 283209"/>
              <a:gd name="connsiteX30" fmla="*/ 78807 w 283209"/>
              <a:gd name="connsiteY30" fmla="*/ 63028 h 283209"/>
              <a:gd name="connsiteX31" fmla="*/ 78766 w 283209"/>
              <a:gd name="connsiteY31" fmla="*/ 63048 h 283209"/>
              <a:gd name="connsiteX32" fmla="*/ 63028 w 283209"/>
              <a:gd name="connsiteY32" fmla="*/ 78787 h 283209"/>
              <a:gd name="connsiteX33" fmla="*/ 63028 w 283209"/>
              <a:gd name="connsiteY33" fmla="*/ 141720 h 283209"/>
              <a:gd name="connsiteX34" fmla="*/ 78787 w 283209"/>
              <a:gd name="connsiteY34" fmla="*/ 157478 h 283209"/>
              <a:gd name="connsiteX35" fmla="*/ 94545 w 283209"/>
              <a:gd name="connsiteY35" fmla="*/ 141720 h 283209"/>
              <a:gd name="connsiteX36" fmla="*/ 94545 w 283209"/>
              <a:gd name="connsiteY36" fmla="*/ 78766 h 283209"/>
              <a:gd name="connsiteX37" fmla="*/ 78807 w 283209"/>
              <a:gd name="connsiteY37" fmla="*/ 63028 h 28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209" h="283209">
                <a:moveTo>
                  <a:pt x="31592" y="115"/>
                </a:moveTo>
                <a:lnTo>
                  <a:pt x="251848" y="115"/>
                </a:lnTo>
                <a:cubicBezTo>
                  <a:pt x="269245" y="115"/>
                  <a:pt x="283325" y="14195"/>
                  <a:pt x="283325" y="31592"/>
                </a:cubicBezTo>
                <a:lnTo>
                  <a:pt x="283325" y="188915"/>
                </a:lnTo>
                <a:cubicBezTo>
                  <a:pt x="283325" y="206312"/>
                  <a:pt x="269245" y="220391"/>
                  <a:pt x="251848" y="220391"/>
                </a:cubicBezTo>
                <a:lnTo>
                  <a:pt x="31592" y="220391"/>
                </a:lnTo>
                <a:cubicBezTo>
                  <a:pt x="14195" y="220391"/>
                  <a:pt x="115" y="206292"/>
                  <a:pt x="115" y="188915"/>
                </a:cubicBezTo>
                <a:lnTo>
                  <a:pt x="115" y="31592"/>
                </a:lnTo>
                <a:cubicBezTo>
                  <a:pt x="115" y="14195"/>
                  <a:pt x="14195" y="115"/>
                  <a:pt x="31592" y="115"/>
                </a:cubicBezTo>
                <a:moveTo>
                  <a:pt x="15853" y="251848"/>
                </a:moveTo>
                <a:lnTo>
                  <a:pt x="267586" y="251848"/>
                </a:lnTo>
                <a:cubicBezTo>
                  <a:pt x="276278" y="251848"/>
                  <a:pt x="283325" y="258895"/>
                  <a:pt x="283325" y="267586"/>
                </a:cubicBezTo>
                <a:cubicBezTo>
                  <a:pt x="283325" y="276278"/>
                  <a:pt x="276278" y="283325"/>
                  <a:pt x="267586" y="283325"/>
                </a:cubicBezTo>
                <a:lnTo>
                  <a:pt x="15853" y="283325"/>
                </a:lnTo>
                <a:cubicBezTo>
                  <a:pt x="7161" y="283325"/>
                  <a:pt x="115" y="276278"/>
                  <a:pt x="115" y="267586"/>
                </a:cubicBezTo>
                <a:cubicBezTo>
                  <a:pt x="115" y="258895"/>
                  <a:pt x="7161" y="251848"/>
                  <a:pt x="15853" y="251848"/>
                </a:cubicBezTo>
                <a:moveTo>
                  <a:pt x="141720" y="110243"/>
                </a:moveTo>
                <a:cubicBezTo>
                  <a:pt x="133021" y="110243"/>
                  <a:pt x="125981" y="117283"/>
                  <a:pt x="125981" y="125981"/>
                </a:cubicBezTo>
                <a:lnTo>
                  <a:pt x="125981" y="141720"/>
                </a:lnTo>
                <a:cubicBezTo>
                  <a:pt x="125981" y="150412"/>
                  <a:pt x="133028" y="157459"/>
                  <a:pt x="141720" y="157459"/>
                </a:cubicBezTo>
                <a:cubicBezTo>
                  <a:pt x="150412" y="157459"/>
                  <a:pt x="157459" y="150412"/>
                  <a:pt x="157459" y="141720"/>
                </a:cubicBezTo>
                <a:lnTo>
                  <a:pt x="157459" y="125981"/>
                </a:lnTo>
                <a:cubicBezTo>
                  <a:pt x="157459" y="117303"/>
                  <a:pt x="150419" y="110243"/>
                  <a:pt x="141720" y="110243"/>
                </a:cubicBezTo>
                <a:moveTo>
                  <a:pt x="204654" y="94525"/>
                </a:moveTo>
                <a:cubicBezTo>
                  <a:pt x="195975" y="94525"/>
                  <a:pt x="188915" y="101545"/>
                  <a:pt x="188915" y="110243"/>
                </a:cubicBezTo>
                <a:lnTo>
                  <a:pt x="188915" y="141720"/>
                </a:lnTo>
                <a:cubicBezTo>
                  <a:pt x="188916" y="150411"/>
                  <a:pt x="195962" y="157457"/>
                  <a:pt x="204654" y="157457"/>
                </a:cubicBezTo>
                <a:cubicBezTo>
                  <a:pt x="213345" y="157457"/>
                  <a:pt x="220390" y="150411"/>
                  <a:pt x="220391" y="141720"/>
                </a:cubicBezTo>
                <a:lnTo>
                  <a:pt x="220391" y="110243"/>
                </a:lnTo>
                <a:cubicBezTo>
                  <a:pt x="220391" y="101565"/>
                  <a:pt x="213351" y="94525"/>
                  <a:pt x="204654" y="94525"/>
                </a:cubicBezTo>
                <a:moveTo>
                  <a:pt x="78807" y="63028"/>
                </a:moveTo>
                <a:lnTo>
                  <a:pt x="78766" y="63048"/>
                </a:lnTo>
                <a:cubicBezTo>
                  <a:pt x="70068" y="63048"/>
                  <a:pt x="63028" y="70088"/>
                  <a:pt x="63028" y="78787"/>
                </a:cubicBezTo>
                <a:lnTo>
                  <a:pt x="63028" y="141720"/>
                </a:lnTo>
                <a:cubicBezTo>
                  <a:pt x="63028" y="150423"/>
                  <a:pt x="70083" y="157478"/>
                  <a:pt x="78787" y="157478"/>
                </a:cubicBezTo>
                <a:cubicBezTo>
                  <a:pt x="87490" y="157478"/>
                  <a:pt x="94545" y="150423"/>
                  <a:pt x="94545" y="141720"/>
                </a:cubicBezTo>
                <a:lnTo>
                  <a:pt x="94545" y="78766"/>
                </a:lnTo>
                <a:cubicBezTo>
                  <a:pt x="94545" y="70068"/>
                  <a:pt x="87506" y="63028"/>
                  <a:pt x="78807" y="63028"/>
                </a:cubicBezTo>
              </a:path>
            </a:pathLst>
          </a:custGeom>
          <a:gradFill>
            <a:gsLst>
              <a:gs pos="0">
                <a:srgbClr val="FFFFFF"/>
              </a:gs>
              <a:gs pos="99999">
                <a:srgbClr val="FFFFFF">
                  <a:alpha val="60000"/>
                </a:srgbClr>
              </a:gs>
            </a:gsLst>
            <a:lin ang="5400000" scaled="1"/>
          </a:gradFill>
          <a:ln w="10624" cap="flat">
            <a:noFill/>
            <a:prstDash val="solid"/>
            <a:miter/>
          </a:ln>
        </p:spPr>
        <p:txBody>
          <a:bodyPr rtlCol="0" anchor="ctr"/>
          <a:p>
            <a:endParaRPr lang="zh-CN" altLang="en-US"/>
          </a:p>
        </p:txBody>
      </p:sp>
      <p:sp>
        <p:nvSpPr>
          <p:cNvPr id="36" name="iṩliḍé"/>
          <p:cNvSpPr txBox="1"/>
          <p:nvPr/>
        </p:nvSpPr>
        <p:spPr>
          <a:xfrm>
            <a:off x="737870" y="101600"/>
            <a:ext cx="784225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二、国家助学贷款政策介绍</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国家助贷款是什么？</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iṩliḍé"/>
          <p:cNvSpPr txBox="1"/>
          <p:nvPr/>
        </p:nvSpPr>
        <p:spPr>
          <a:xfrm>
            <a:off x="737870" y="101600"/>
            <a:ext cx="7482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二、国家助学贷款政策介绍</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贷款期限怎么算？</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3" name="内容占位符 5"/>
          <p:cNvSpPr>
            <a:spLocks noGrp="1"/>
          </p:cNvSpPr>
          <p:nvPr>
            <p:ph idx="4294967295"/>
          </p:nvPr>
        </p:nvSpPr>
        <p:spPr>
          <a:xfrm>
            <a:off x="674370" y="879475"/>
            <a:ext cx="10989945" cy="3052445"/>
          </a:xfrm>
        </p:spPr>
        <p:txBody>
          <a:bodyPr anchor="t">
            <a:noAutofit/>
          </a:bodyPr>
          <a:p>
            <a:pPr marL="0" indent="720090" algn="just" fontAlgn="base">
              <a:lnSpc>
                <a:spcPct val="150000"/>
              </a:lnSpc>
              <a:spcAft>
                <a:spcPts val="0"/>
              </a:spcAft>
              <a:buClrTx/>
              <a:buSzTx/>
              <a:buFont typeface="Wingdings" panose="05000000000000000000" charset="0"/>
              <a:buChar char="u"/>
            </a:pPr>
            <a:r>
              <a:rPr lang="zh-CN" altLang="en-US" sz="1600" b="1" dirty="0">
                <a:solidFill>
                  <a:srgbClr val="C00000"/>
                </a:solidFill>
                <a:latin typeface="微软雅黑" panose="020B0503020204020204" charset="-122"/>
                <a:ea typeface="微软雅黑" panose="020B0503020204020204" charset="-122"/>
                <a:cs typeface="微软雅黑" panose="020B0503020204020204" charset="-122"/>
                <a:sym typeface="+mn-ea"/>
              </a:rPr>
              <a:t>什么是还本宽限期？</a:t>
            </a:r>
            <a:endParaRPr lang="en-US" sz="16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just" fontAlgn="base">
              <a:lnSpc>
                <a:spcPct val="150000"/>
              </a:lnSpc>
              <a:spcAft>
                <a:spcPts val="0"/>
              </a:spcAft>
              <a:buClrTx/>
              <a:buSzTx/>
              <a:buFont typeface="Wingdings" panose="05000000000000000000" charset="0"/>
              <a:buNone/>
            </a:pP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是指学生毕业后前3年或者前5年只需还贷款利息，3年或者5年后才开始还利息+本金。</a:t>
            </a:r>
            <a:endPar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just" fontAlgn="base">
              <a:lnSpc>
                <a:spcPct val="150000"/>
              </a:lnSpc>
              <a:spcAft>
                <a:spcPts val="0"/>
              </a:spcAft>
              <a:buClrTx/>
              <a:buSzTx/>
              <a:buFont typeface="Wingdings" panose="05000000000000000000" charset="0"/>
              <a:buNone/>
            </a:pPr>
            <a:r>
              <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rPr>
              <a:t>（具体可见个人与贷款经办银行签署的合同）</a:t>
            </a:r>
            <a:endPar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just" fontAlgn="base">
              <a:lnSpc>
                <a:spcPct val="150000"/>
              </a:lnSpc>
              <a:spcAft>
                <a:spcPts val="0"/>
              </a:spcAft>
              <a:buClrTx/>
              <a:buSzTx/>
              <a:buFont typeface="Wingdings" panose="05000000000000000000" charset="0"/>
              <a:buChar char="u"/>
            </a:pPr>
            <a:r>
              <a:rPr lang="zh-CN" altLang="en-US" sz="1600" b="1" dirty="0">
                <a:solidFill>
                  <a:srgbClr val="C00000"/>
                </a:solidFill>
                <a:latin typeface="微软雅黑" panose="020B0503020204020204" charset="-122"/>
                <a:ea typeface="微软雅黑" panose="020B0503020204020204" charset="-122"/>
                <a:cs typeface="微软雅黑" panose="020B0503020204020204" charset="-122"/>
                <a:sym typeface="+mn-ea"/>
              </a:rPr>
              <a:t>贷款年限（贷款期限）是什么？</a:t>
            </a:r>
            <a:endParaRPr lang="zh-CN" altLang="en-US" sz="16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just" fontAlgn="base">
              <a:lnSpc>
                <a:spcPct val="150000"/>
              </a:lnSpc>
              <a:spcAft>
                <a:spcPts val="0"/>
              </a:spcAft>
              <a:buClrTx/>
              <a:buSzTx/>
              <a:buFont typeface="Wingdings" panose="05000000000000000000" charset="0"/>
              <a:buNone/>
            </a:pP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是指学生当年办理贷款后、在校剩余学制</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+13/15</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a:t>
            </a:r>
            <a:endPar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just" fontAlgn="base">
              <a:lnSpc>
                <a:spcPct val="150000"/>
              </a:lnSpc>
              <a:spcAft>
                <a:spcPts val="0"/>
              </a:spcAft>
              <a:buClrTx/>
              <a:buSzTx/>
              <a:buFont typeface="Wingdings" panose="05000000000000000000" charset="0"/>
              <a:buNone/>
            </a:pP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eg1</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：一位学制为</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4</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年的</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2020</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级本科生于</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2020</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年办理合同，其贷款年限为：</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4+15=19</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228</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月）</a:t>
            </a:r>
            <a:endPar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just" fontAlgn="base">
              <a:lnSpc>
                <a:spcPct val="150000"/>
              </a:lnSpc>
              <a:spcAft>
                <a:spcPts val="0"/>
              </a:spcAft>
              <a:buClrTx/>
              <a:buSzTx/>
              <a:buFont typeface="Wingdings" panose="05000000000000000000" charset="0"/>
              <a:buNone/>
            </a:pP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eg2</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：一位学制为</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3</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年的</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2021</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级硕士研究生于</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2021</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年办理合同，其贷款年限为：</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3+15=18</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216</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月）</a:t>
            </a:r>
            <a:endPar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just" fontAlgn="base">
              <a:lnSpc>
                <a:spcPct val="150000"/>
              </a:lnSpc>
              <a:spcAft>
                <a:spcPts val="0"/>
              </a:spcAft>
              <a:buClrTx/>
              <a:buSzTx/>
              <a:buFont typeface="Wingdings" panose="05000000000000000000" charset="0"/>
              <a:buNone/>
            </a:pP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eg3：一位学制为</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5</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年的</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2018</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级本科生于</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2019</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年办理合同，其贷款年限为：（</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5-1</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+13=17</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a:t>
            </a:r>
            <a:r>
              <a:rPr lang="en-US" altLang="zh-CN"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204</a:t>
            </a: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月）</a:t>
            </a:r>
            <a:endPar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just" fontAlgn="base">
              <a:lnSpc>
                <a:spcPct val="150000"/>
              </a:lnSpc>
              <a:spcAft>
                <a:spcPts val="0"/>
              </a:spcAft>
              <a:buClrTx/>
              <a:buSzTx/>
              <a:buFont typeface="Wingdings" panose="05000000000000000000" charset="0"/>
              <a:buNone/>
            </a:pPr>
            <a:r>
              <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rPr>
              <a:t>（具体可见个人与贷款经办银行签署的合同）</a:t>
            </a:r>
            <a:endPar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pic>
        <p:nvPicPr>
          <p:cNvPr id="42" name="图片 41" descr="思维导图样式-经典"/>
          <p:cNvPicPr>
            <a:picLocks noChangeAspect="1"/>
          </p:cNvPicPr>
          <p:nvPr/>
        </p:nvPicPr>
        <p:blipFill>
          <a:blip r:embed="rId1"/>
          <a:srcRect t="7558" r="1815" b="8456"/>
          <a:stretch>
            <a:fillRect/>
          </a:stretch>
        </p:blipFill>
        <p:spPr>
          <a:xfrm>
            <a:off x="1365885" y="3911600"/>
            <a:ext cx="9311005" cy="276034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78338582-8f7b-4e32-83e1-e9fc1ce29c4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977900" y="1050629"/>
            <a:ext cx="10236200" cy="2537044"/>
            <a:chOff x="670718" y="1985563"/>
            <a:chExt cx="10850564" cy="2689323"/>
          </a:xfrm>
        </p:grpSpPr>
        <p:sp>
          <p:nvSpPr>
            <p:cNvPr id="4" name="ï$ľïḍè"/>
            <p:cNvSpPr/>
            <p:nvPr>
              <p:custDataLst>
                <p:tags r:id="rId2"/>
              </p:custDataLst>
            </p:nvPr>
          </p:nvSpPr>
          <p:spPr>
            <a:xfrm>
              <a:off x="670718" y="4365104"/>
              <a:ext cx="10850564" cy="133390"/>
            </a:xfrm>
            <a:prstGeom prst="roundRect">
              <a:avLst>
                <a:gd name="adj" fmla="val 50000"/>
              </a:avLst>
            </a:prstGeom>
            <a:solidFill>
              <a:srgbClr val="8E9EA9"/>
            </a:solidFill>
            <a:ln w="25400" cap="flat" cmpd="sng">
              <a:noFill/>
              <a:prstDash val="solid"/>
              <a:miter/>
              <a:headEnd type="none" w="med" len="med"/>
              <a:tailEnd type="none" w="med" len="me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grpSp>
          <p:nvGrpSpPr>
            <p:cNvPr id="6" name="ïş1îďè"/>
            <p:cNvGrpSpPr/>
            <p:nvPr/>
          </p:nvGrpSpPr>
          <p:grpSpPr>
            <a:xfrm>
              <a:off x="1681126" y="1985563"/>
              <a:ext cx="8817768" cy="2689323"/>
              <a:chOff x="1919536" y="1985563"/>
              <a:chExt cx="8817768" cy="2689323"/>
            </a:xfrm>
          </p:grpSpPr>
          <p:grpSp>
            <p:nvGrpSpPr>
              <p:cNvPr id="7" name="ïŝļidé"/>
              <p:cNvGrpSpPr/>
              <p:nvPr/>
            </p:nvGrpSpPr>
            <p:grpSpPr>
              <a:xfrm>
                <a:off x="1919536" y="1985563"/>
                <a:ext cx="1905000" cy="2079754"/>
                <a:chOff x="1556810" y="2889654"/>
                <a:chExt cx="1905000" cy="2079754"/>
              </a:xfrm>
            </p:grpSpPr>
            <p:grpSp>
              <p:nvGrpSpPr>
                <p:cNvPr id="8" name="îŝḷiḋé"/>
                <p:cNvGrpSpPr/>
                <p:nvPr/>
              </p:nvGrpSpPr>
              <p:grpSpPr>
                <a:xfrm>
                  <a:off x="1556810" y="2889654"/>
                  <a:ext cx="1905000" cy="1960650"/>
                  <a:chOff x="5869897" y="6133268"/>
                  <a:chExt cx="3809999" cy="3921300"/>
                </a:xfrm>
              </p:grpSpPr>
              <p:sp>
                <p:nvSpPr>
                  <p:cNvPr id="9" name="ïṡḷîde"/>
                  <p:cNvSpPr/>
                  <p:nvPr>
                    <p:custDataLst>
                      <p:tags r:id="rId3"/>
                    </p:custDataLst>
                  </p:nvPr>
                </p:nvSpPr>
                <p:spPr>
                  <a:xfrm>
                    <a:off x="5869897" y="6133268"/>
                    <a:ext cx="3809999" cy="3921300"/>
                  </a:xfrm>
                  <a:prstGeom prst="roundRect">
                    <a:avLst>
                      <a:gd name="adj" fmla="val 3932"/>
                    </a:avLst>
                  </a:prstGeom>
                  <a:solidFill>
                    <a:srgbClr val="E3EAEE"/>
                  </a:solidFill>
                  <a:ln w="12700" cap="flat">
                    <a:noFill/>
                    <a:miter lim="400000"/>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sp>
                <p:nvSpPr>
                  <p:cNvPr id="10" name="ísļîḋè"/>
                  <p:cNvSpPr/>
                  <p:nvPr>
                    <p:custDataLst>
                      <p:tags r:id="rId4"/>
                    </p:custDataLst>
                  </p:nvPr>
                </p:nvSpPr>
                <p:spPr bwMode="auto">
                  <a:xfrm>
                    <a:off x="7338853" y="6990175"/>
                    <a:ext cx="979368" cy="755980"/>
                  </a:xfrm>
                  <a:custGeom>
                    <a:avLst/>
                    <a:gdLst>
                      <a:gd name="connsiteX0" fmla="*/ 477544 w 608838"/>
                      <a:gd name="connsiteY0" fmla="*/ 339278 h 469966"/>
                      <a:gd name="connsiteX1" fmla="*/ 471773 w 608838"/>
                      <a:gd name="connsiteY1" fmla="*/ 342918 h 469966"/>
                      <a:gd name="connsiteX2" fmla="*/ 471317 w 608838"/>
                      <a:gd name="connsiteY2" fmla="*/ 366879 h 469966"/>
                      <a:gd name="connsiteX3" fmla="*/ 476633 w 608838"/>
                      <a:gd name="connsiteY3" fmla="*/ 372187 h 469966"/>
                      <a:gd name="connsiteX4" fmla="*/ 481797 w 608838"/>
                      <a:gd name="connsiteY4" fmla="*/ 369912 h 469966"/>
                      <a:gd name="connsiteX5" fmla="*/ 487873 w 608838"/>
                      <a:gd name="connsiteY5" fmla="*/ 355353 h 469966"/>
                      <a:gd name="connsiteX6" fmla="*/ 482709 w 608838"/>
                      <a:gd name="connsiteY6" fmla="*/ 342463 h 469966"/>
                      <a:gd name="connsiteX7" fmla="*/ 477544 w 608838"/>
                      <a:gd name="connsiteY7" fmla="*/ 339278 h 469966"/>
                      <a:gd name="connsiteX8" fmla="*/ 457951 w 608838"/>
                      <a:gd name="connsiteY8" fmla="*/ 276494 h 469966"/>
                      <a:gd name="connsiteX9" fmla="*/ 451875 w 608838"/>
                      <a:gd name="connsiteY9" fmla="*/ 279830 h 469966"/>
                      <a:gd name="connsiteX10" fmla="*/ 447774 w 608838"/>
                      <a:gd name="connsiteY10" fmla="*/ 291052 h 469966"/>
                      <a:gd name="connsiteX11" fmla="*/ 453394 w 608838"/>
                      <a:gd name="connsiteY11" fmla="*/ 303488 h 469966"/>
                      <a:gd name="connsiteX12" fmla="*/ 458102 w 608838"/>
                      <a:gd name="connsiteY12" fmla="*/ 306369 h 469966"/>
                      <a:gd name="connsiteX13" fmla="*/ 463419 w 608838"/>
                      <a:gd name="connsiteY13" fmla="*/ 302275 h 469966"/>
                      <a:gd name="connsiteX14" fmla="*/ 463874 w 608838"/>
                      <a:gd name="connsiteY14" fmla="*/ 281953 h 469966"/>
                      <a:gd name="connsiteX15" fmla="*/ 457951 w 608838"/>
                      <a:gd name="connsiteY15" fmla="*/ 276494 h 469966"/>
                      <a:gd name="connsiteX16" fmla="*/ 468583 w 608838"/>
                      <a:gd name="connsiteY16" fmla="*/ 242675 h 469966"/>
                      <a:gd name="connsiteX17" fmla="*/ 473747 w 608838"/>
                      <a:gd name="connsiteY17" fmla="*/ 248893 h 469966"/>
                      <a:gd name="connsiteX18" fmla="*/ 473747 w 608838"/>
                      <a:gd name="connsiteY18" fmla="*/ 249196 h 469966"/>
                      <a:gd name="connsiteX19" fmla="*/ 479671 w 608838"/>
                      <a:gd name="connsiteY19" fmla="*/ 256324 h 469966"/>
                      <a:gd name="connsiteX20" fmla="*/ 496986 w 608838"/>
                      <a:gd name="connsiteY20" fmla="*/ 263603 h 469966"/>
                      <a:gd name="connsiteX21" fmla="*/ 498961 w 608838"/>
                      <a:gd name="connsiteY21" fmla="*/ 265726 h 469966"/>
                      <a:gd name="connsiteX22" fmla="*/ 512327 w 608838"/>
                      <a:gd name="connsiteY22" fmla="*/ 289688 h 469966"/>
                      <a:gd name="connsiteX23" fmla="*/ 506404 w 608838"/>
                      <a:gd name="connsiteY23" fmla="*/ 295754 h 469966"/>
                      <a:gd name="connsiteX24" fmla="*/ 494252 w 608838"/>
                      <a:gd name="connsiteY24" fmla="*/ 295450 h 469966"/>
                      <a:gd name="connsiteX25" fmla="*/ 487417 w 608838"/>
                      <a:gd name="connsiteY25" fmla="*/ 289233 h 469966"/>
                      <a:gd name="connsiteX26" fmla="*/ 485595 w 608838"/>
                      <a:gd name="connsiteY26" fmla="*/ 283167 h 469966"/>
                      <a:gd name="connsiteX27" fmla="*/ 479063 w 608838"/>
                      <a:gd name="connsiteY27" fmla="*/ 277100 h 469966"/>
                      <a:gd name="connsiteX28" fmla="*/ 472836 w 608838"/>
                      <a:gd name="connsiteY28" fmla="*/ 281953 h 469966"/>
                      <a:gd name="connsiteX29" fmla="*/ 472532 w 608838"/>
                      <a:gd name="connsiteY29" fmla="*/ 305004 h 469966"/>
                      <a:gd name="connsiteX30" fmla="*/ 478152 w 608838"/>
                      <a:gd name="connsiteY30" fmla="*/ 313345 h 469966"/>
                      <a:gd name="connsiteX31" fmla="*/ 501695 w 608838"/>
                      <a:gd name="connsiteY31" fmla="*/ 325174 h 469966"/>
                      <a:gd name="connsiteX32" fmla="*/ 513694 w 608838"/>
                      <a:gd name="connsiteY32" fmla="*/ 352927 h 469966"/>
                      <a:gd name="connsiteX33" fmla="*/ 495923 w 608838"/>
                      <a:gd name="connsiteY33" fmla="*/ 386745 h 469966"/>
                      <a:gd name="connsiteX34" fmla="*/ 476937 w 608838"/>
                      <a:gd name="connsiteY34" fmla="*/ 393266 h 469966"/>
                      <a:gd name="connsiteX35" fmla="*/ 470557 w 608838"/>
                      <a:gd name="connsiteY35" fmla="*/ 399939 h 469966"/>
                      <a:gd name="connsiteX36" fmla="*/ 470557 w 608838"/>
                      <a:gd name="connsiteY36" fmla="*/ 406308 h 469966"/>
                      <a:gd name="connsiteX37" fmla="*/ 465849 w 608838"/>
                      <a:gd name="connsiteY37" fmla="*/ 412526 h 469966"/>
                      <a:gd name="connsiteX38" fmla="*/ 461444 w 608838"/>
                      <a:gd name="connsiteY38" fmla="*/ 406157 h 469966"/>
                      <a:gd name="connsiteX39" fmla="*/ 461596 w 608838"/>
                      <a:gd name="connsiteY39" fmla="*/ 400091 h 469966"/>
                      <a:gd name="connsiteX40" fmla="*/ 455520 w 608838"/>
                      <a:gd name="connsiteY40" fmla="*/ 392963 h 469966"/>
                      <a:gd name="connsiteX41" fmla="*/ 434407 w 608838"/>
                      <a:gd name="connsiteY41" fmla="*/ 385380 h 469966"/>
                      <a:gd name="connsiteX42" fmla="*/ 419522 w 608838"/>
                      <a:gd name="connsiteY42" fmla="*/ 354747 h 469966"/>
                      <a:gd name="connsiteX43" fmla="*/ 425598 w 608838"/>
                      <a:gd name="connsiteY43" fmla="*/ 348680 h 469966"/>
                      <a:gd name="connsiteX44" fmla="*/ 438508 w 608838"/>
                      <a:gd name="connsiteY44" fmla="*/ 348984 h 469966"/>
                      <a:gd name="connsiteX45" fmla="*/ 445344 w 608838"/>
                      <a:gd name="connsiteY45" fmla="*/ 355202 h 469966"/>
                      <a:gd name="connsiteX46" fmla="*/ 447926 w 608838"/>
                      <a:gd name="connsiteY46" fmla="*/ 364907 h 469966"/>
                      <a:gd name="connsiteX47" fmla="*/ 456128 w 608838"/>
                      <a:gd name="connsiteY47" fmla="*/ 371428 h 469966"/>
                      <a:gd name="connsiteX48" fmla="*/ 462203 w 608838"/>
                      <a:gd name="connsiteY48" fmla="*/ 367030 h 469966"/>
                      <a:gd name="connsiteX49" fmla="*/ 462811 w 608838"/>
                      <a:gd name="connsiteY49" fmla="*/ 339581 h 469966"/>
                      <a:gd name="connsiteX50" fmla="*/ 459166 w 608838"/>
                      <a:gd name="connsiteY50" fmla="*/ 332302 h 469966"/>
                      <a:gd name="connsiteX51" fmla="*/ 455368 w 608838"/>
                      <a:gd name="connsiteY51" fmla="*/ 331089 h 469966"/>
                      <a:gd name="connsiteX52" fmla="*/ 430610 w 608838"/>
                      <a:gd name="connsiteY52" fmla="*/ 316075 h 469966"/>
                      <a:gd name="connsiteX53" fmla="*/ 423623 w 608838"/>
                      <a:gd name="connsiteY53" fmla="*/ 293631 h 469966"/>
                      <a:gd name="connsiteX54" fmla="*/ 426813 w 608838"/>
                      <a:gd name="connsiteY54" fmla="*/ 278769 h 469966"/>
                      <a:gd name="connsiteX55" fmla="*/ 430154 w 608838"/>
                      <a:gd name="connsiteY55" fmla="*/ 273309 h 469966"/>
                      <a:gd name="connsiteX56" fmla="*/ 434863 w 608838"/>
                      <a:gd name="connsiteY56" fmla="*/ 266636 h 469966"/>
                      <a:gd name="connsiteX57" fmla="*/ 449597 w 608838"/>
                      <a:gd name="connsiteY57" fmla="*/ 257082 h 469966"/>
                      <a:gd name="connsiteX58" fmla="*/ 457647 w 608838"/>
                      <a:gd name="connsiteY58" fmla="*/ 255566 h 469966"/>
                      <a:gd name="connsiteX59" fmla="*/ 463267 w 608838"/>
                      <a:gd name="connsiteY59" fmla="*/ 248893 h 469966"/>
                      <a:gd name="connsiteX60" fmla="*/ 463267 w 608838"/>
                      <a:gd name="connsiteY60" fmla="*/ 248741 h 469966"/>
                      <a:gd name="connsiteX61" fmla="*/ 468583 w 608838"/>
                      <a:gd name="connsiteY61" fmla="*/ 242675 h 469966"/>
                      <a:gd name="connsiteX62" fmla="*/ 516374 w 608838"/>
                      <a:gd name="connsiteY62" fmla="*/ 212849 h 469966"/>
                      <a:gd name="connsiteX63" fmla="*/ 589556 w 608838"/>
                      <a:gd name="connsiteY63" fmla="*/ 327612 h 469966"/>
                      <a:gd name="connsiteX64" fmla="*/ 517285 w 608838"/>
                      <a:gd name="connsiteY64" fmla="*/ 213000 h 469966"/>
                      <a:gd name="connsiteX65" fmla="*/ 516374 w 608838"/>
                      <a:gd name="connsiteY65" fmla="*/ 212849 h 469966"/>
                      <a:gd name="connsiteX66" fmla="*/ 475380 w 608838"/>
                      <a:gd name="connsiteY66" fmla="*/ 210272 h 469966"/>
                      <a:gd name="connsiteX67" fmla="*/ 487374 w 608838"/>
                      <a:gd name="connsiteY67" fmla="*/ 218761 h 469966"/>
                      <a:gd name="connsiteX68" fmla="*/ 466725 w 608838"/>
                      <a:gd name="connsiteY68" fmla="*/ 218003 h 469966"/>
                      <a:gd name="connsiteX69" fmla="*/ 399464 w 608838"/>
                      <a:gd name="connsiteY69" fmla="*/ 241805 h 469966"/>
                      <a:gd name="connsiteX70" fmla="*/ 371528 w 608838"/>
                      <a:gd name="connsiteY70" fmla="*/ 273339 h 469966"/>
                      <a:gd name="connsiteX71" fmla="*/ 356193 w 608838"/>
                      <a:gd name="connsiteY71" fmla="*/ 328370 h 469966"/>
                      <a:gd name="connsiteX72" fmla="*/ 466725 w 608838"/>
                      <a:gd name="connsiteY72" fmla="*/ 437978 h 469966"/>
                      <a:gd name="connsiteX73" fmla="*/ 577258 w 608838"/>
                      <a:gd name="connsiteY73" fmla="*/ 327612 h 469966"/>
                      <a:gd name="connsiteX74" fmla="*/ 520473 w 608838"/>
                      <a:gd name="connsiteY74" fmla="*/ 231344 h 469966"/>
                      <a:gd name="connsiteX75" fmla="*/ 521081 w 608838"/>
                      <a:gd name="connsiteY75" fmla="*/ 226190 h 469966"/>
                      <a:gd name="connsiteX76" fmla="*/ 521081 w 608838"/>
                      <a:gd name="connsiteY76" fmla="*/ 226038 h 469966"/>
                      <a:gd name="connsiteX77" fmla="*/ 520473 w 608838"/>
                      <a:gd name="connsiteY77" fmla="*/ 230890 h 469966"/>
                      <a:gd name="connsiteX78" fmla="*/ 487374 w 608838"/>
                      <a:gd name="connsiteY78" fmla="*/ 218307 h 469966"/>
                      <a:gd name="connsiteX79" fmla="*/ 475380 w 608838"/>
                      <a:gd name="connsiteY79" fmla="*/ 210272 h 469966"/>
                      <a:gd name="connsiteX80" fmla="*/ 479327 w 608838"/>
                      <a:gd name="connsiteY80" fmla="*/ 201327 h 469966"/>
                      <a:gd name="connsiteX81" fmla="*/ 518803 w 608838"/>
                      <a:gd name="connsiteY81" fmla="*/ 212697 h 469966"/>
                      <a:gd name="connsiteX82" fmla="*/ 518651 w 608838"/>
                      <a:gd name="connsiteY82" fmla="*/ 212242 h 469966"/>
                      <a:gd name="connsiteX83" fmla="*/ 479327 w 608838"/>
                      <a:gd name="connsiteY83" fmla="*/ 201327 h 469966"/>
                      <a:gd name="connsiteX84" fmla="*/ 57391 w 608838"/>
                      <a:gd name="connsiteY84" fmla="*/ 157666 h 469966"/>
                      <a:gd name="connsiteX85" fmla="*/ 31580 w 608838"/>
                      <a:gd name="connsiteY85" fmla="*/ 166459 h 469966"/>
                      <a:gd name="connsiteX86" fmla="*/ 31580 w 608838"/>
                      <a:gd name="connsiteY86" fmla="*/ 226038 h 469966"/>
                      <a:gd name="connsiteX87" fmla="*/ 57391 w 608838"/>
                      <a:gd name="connsiteY87" fmla="*/ 241805 h 469966"/>
                      <a:gd name="connsiteX88" fmla="*/ 354978 w 608838"/>
                      <a:gd name="connsiteY88" fmla="*/ 241805 h 469966"/>
                      <a:gd name="connsiteX89" fmla="*/ 384433 w 608838"/>
                      <a:gd name="connsiteY89" fmla="*/ 210272 h 469966"/>
                      <a:gd name="connsiteX90" fmla="*/ 94742 w 608838"/>
                      <a:gd name="connsiteY90" fmla="*/ 210272 h 469966"/>
                      <a:gd name="connsiteX91" fmla="*/ 94742 w 608838"/>
                      <a:gd name="connsiteY91" fmla="*/ 178738 h 469966"/>
                      <a:gd name="connsiteX92" fmla="*/ 475380 w 608838"/>
                      <a:gd name="connsiteY92" fmla="*/ 178738 h 469966"/>
                      <a:gd name="connsiteX93" fmla="*/ 489500 w 608838"/>
                      <a:gd name="connsiteY93" fmla="*/ 168126 h 469966"/>
                      <a:gd name="connsiteX94" fmla="*/ 475380 w 608838"/>
                      <a:gd name="connsiteY94" fmla="*/ 157666 h 469966"/>
                      <a:gd name="connsiteX95" fmla="*/ 465511 w 608838"/>
                      <a:gd name="connsiteY95" fmla="*/ 157666 h 469966"/>
                      <a:gd name="connsiteX96" fmla="*/ 47371 w 608838"/>
                      <a:gd name="connsiteY96" fmla="*/ 0 h 469966"/>
                      <a:gd name="connsiteX97" fmla="*/ 465511 w 608838"/>
                      <a:gd name="connsiteY97" fmla="*/ 0 h 469966"/>
                      <a:gd name="connsiteX98" fmla="*/ 515766 w 608838"/>
                      <a:gd name="connsiteY98" fmla="*/ 47148 h 469966"/>
                      <a:gd name="connsiteX99" fmla="*/ 515766 w 608838"/>
                      <a:gd name="connsiteY99" fmla="*/ 106879 h 469966"/>
                      <a:gd name="connsiteX100" fmla="*/ 505442 w 608838"/>
                      <a:gd name="connsiteY100" fmla="*/ 137351 h 469966"/>
                      <a:gd name="connsiteX101" fmla="*/ 475380 w 608838"/>
                      <a:gd name="connsiteY101" fmla="*/ 126133 h 469966"/>
                      <a:gd name="connsiteX102" fmla="*/ 506505 w 608838"/>
                      <a:gd name="connsiteY102" fmla="*/ 138716 h 469966"/>
                      <a:gd name="connsiteX103" fmla="*/ 508023 w 608838"/>
                      <a:gd name="connsiteY103" fmla="*/ 137200 h 469966"/>
                      <a:gd name="connsiteX104" fmla="*/ 521081 w 608838"/>
                      <a:gd name="connsiteY104" fmla="*/ 166307 h 469966"/>
                      <a:gd name="connsiteX105" fmla="*/ 512123 w 608838"/>
                      <a:gd name="connsiteY105" fmla="*/ 192837 h 469966"/>
                      <a:gd name="connsiteX106" fmla="*/ 477657 w 608838"/>
                      <a:gd name="connsiteY106" fmla="*/ 185257 h 469966"/>
                      <a:gd name="connsiteX107" fmla="*/ 512123 w 608838"/>
                      <a:gd name="connsiteY107" fmla="*/ 193141 h 469966"/>
                      <a:gd name="connsiteX108" fmla="*/ 509997 w 608838"/>
                      <a:gd name="connsiteY108" fmla="*/ 196021 h 469966"/>
                      <a:gd name="connsiteX109" fmla="*/ 509997 w 608838"/>
                      <a:gd name="connsiteY109" fmla="*/ 196173 h 469966"/>
                      <a:gd name="connsiteX110" fmla="*/ 512123 w 608838"/>
                      <a:gd name="connsiteY110" fmla="*/ 193292 h 469966"/>
                      <a:gd name="connsiteX111" fmla="*/ 608838 w 608838"/>
                      <a:gd name="connsiteY111" fmla="*/ 327764 h 469966"/>
                      <a:gd name="connsiteX112" fmla="*/ 466725 w 608838"/>
                      <a:gd name="connsiteY112" fmla="*/ 469966 h 469966"/>
                      <a:gd name="connsiteX113" fmla="*/ 324612 w 608838"/>
                      <a:gd name="connsiteY113" fmla="*/ 328370 h 469966"/>
                      <a:gd name="connsiteX114" fmla="*/ 336151 w 608838"/>
                      <a:gd name="connsiteY114" fmla="*/ 273339 h 469966"/>
                      <a:gd name="connsiteX115" fmla="*/ 57391 w 608838"/>
                      <a:gd name="connsiteY115" fmla="*/ 273339 h 469966"/>
                      <a:gd name="connsiteX116" fmla="*/ 0 w 608838"/>
                      <a:gd name="connsiteY116" fmla="*/ 226038 h 469966"/>
                      <a:gd name="connsiteX117" fmla="*/ 0 w 608838"/>
                      <a:gd name="connsiteY117" fmla="*/ 166459 h 469966"/>
                      <a:gd name="connsiteX118" fmla="*/ 13816 w 608838"/>
                      <a:gd name="connsiteY118" fmla="*/ 141141 h 469966"/>
                      <a:gd name="connsiteX119" fmla="*/ 15790 w 608838"/>
                      <a:gd name="connsiteY119" fmla="*/ 142960 h 469966"/>
                      <a:gd name="connsiteX120" fmla="*/ 57391 w 608838"/>
                      <a:gd name="connsiteY120" fmla="*/ 126133 h 469966"/>
                      <a:gd name="connsiteX121" fmla="*/ 465511 w 608838"/>
                      <a:gd name="connsiteY121" fmla="*/ 126133 h 469966"/>
                      <a:gd name="connsiteX122" fmla="*/ 484186 w 608838"/>
                      <a:gd name="connsiteY122" fmla="*/ 106879 h 469966"/>
                      <a:gd name="connsiteX123" fmla="*/ 484186 w 608838"/>
                      <a:gd name="connsiteY123" fmla="*/ 47148 h 469966"/>
                      <a:gd name="connsiteX124" fmla="*/ 465511 w 608838"/>
                      <a:gd name="connsiteY124" fmla="*/ 31533 h 469966"/>
                      <a:gd name="connsiteX125" fmla="*/ 47371 w 608838"/>
                      <a:gd name="connsiteY125" fmla="*/ 31533 h 469966"/>
                      <a:gd name="connsiteX126" fmla="*/ 33402 w 608838"/>
                      <a:gd name="connsiteY126" fmla="*/ 47300 h 469966"/>
                      <a:gd name="connsiteX127" fmla="*/ 47371 w 608838"/>
                      <a:gd name="connsiteY127" fmla="*/ 63066 h 469966"/>
                      <a:gd name="connsiteX128" fmla="*/ 421025 w 608838"/>
                      <a:gd name="connsiteY128" fmla="*/ 63066 h 469966"/>
                      <a:gd name="connsiteX129" fmla="*/ 421025 w 608838"/>
                      <a:gd name="connsiteY129" fmla="*/ 94599 h 469966"/>
                      <a:gd name="connsiteX130" fmla="*/ 47371 w 608838"/>
                      <a:gd name="connsiteY130" fmla="*/ 94599 h 469966"/>
                      <a:gd name="connsiteX131" fmla="*/ 33402 w 608838"/>
                      <a:gd name="connsiteY131" fmla="*/ 110366 h 469966"/>
                      <a:gd name="connsiteX132" fmla="*/ 47371 w 608838"/>
                      <a:gd name="connsiteY132" fmla="*/ 126133 h 469966"/>
                      <a:gd name="connsiteX133" fmla="*/ 57391 w 608838"/>
                      <a:gd name="connsiteY133" fmla="*/ 126133 h 469966"/>
                      <a:gd name="connsiteX134" fmla="*/ 14727 w 608838"/>
                      <a:gd name="connsiteY134" fmla="*/ 141141 h 469966"/>
                      <a:gd name="connsiteX135" fmla="*/ 1822 w 608838"/>
                      <a:gd name="connsiteY135" fmla="*/ 106576 h 469966"/>
                      <a:gd name="connsiteX136" fmla="*/ 12905 w 608838"/>
                      <a:gd name="connsiteY136" fmla="*/ 76559 h 469966"/>
                      <a:gd name="connsiteX137" fmla="*/ 1822 w 608838"/>
                      <a:gd name="connsiteY137" fmla="*/ 46390 h 469966"/>
                      <a:gd name="connsiteX138" fmla="*/ 47371 w 608838"/>
                      <a:gd name="connsiteY138" fmla="*/ 0 h 46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8838" h="469966">
                        <a:moveTo>
                          <a:pt x="477544" y="339278"/>
                        </a:moveTo>
                        <a:cubicBezTo>
                          <a:pt x="474507" y="337761"/>
                          <a:pt x="471773" y="339430"/>
                          <a:pt x="471773" y="342918"/>
                        </a:cubicBezTo>
                        <a:lnTo>
                          <a:pt x="471317" y="366879"/>
                        </a:lnTo>
                        <a:cubicBezTo>
                          <a:pt x="471165" y="370367"/>
                          <a:pt x="473595" y="372945"/>
                          <a:pt x="476633" y="372187"/>
                        </a:cubicBezTo>
                        <a:cubicBezTo>
                          <a:pt x="478760" y="371580"/>
                          <a:pt x="480430" y="370822"/>
                          <a:pt x="481797" y="369912"/>
                        </a:cubicBezTo>
                        <a:cubicBezTo>
                          <a:pt x="485747" y="367182"/>
                          <a:pt x="487721" y="362329"/>
                          <a:pt x="487873" y="355353"/>
                        </a:cubicBezTo>
                        <a:cubicBezTo>
                          <a:pt x="488025" y="349894"/>
                          <a:pt x="486202" y="345647"/>
                          <a:pt x="482709" y="342463"/>
                        </a:cubicBezTo>
                        <a:cubicBezTo>
                          <a:pt x="481494" y="341401"/>
                          <a:pt x="479671" y="340340"/>
                          <a:pt x="477544" y="339278"/>
                        </a:cubicBezTo>
                        <a:close/>
                        <a:moveTo>
                          <a:pt x="457951" y="276494"/>
                        </a:moveTo>
                        <a:cubicBezTo>
                          <a:pt x="455368" y="277100"/>
                          <a:pt x="453394" y="278314"/>
                          <a:pt x="451875" y="279830"/>
                        </a:cubicBezTo>
                        <a:cubicBezTo>
                          <a:pt x="449293" y="282560"/>
                          <a:pt x="447926" y="286351"/>
                          <a:pt x="447774" y="291052"/>
                        </a:cubicBezTo>
                        <a:cubicBezTo>
                          <a:pt x="447622" y="296209"/>
                          <a:pt x="449597" y="300455"/>
                          <a:pt x="453394" y="303488"/>
                        </a:cubicBezTo>
                        <a:cubicBezTo>
                          <a:pt x="454609" y="304550"/>
                          <a:pt x="456128" y="305459"/>
                          <a:pt x="458102" y="306369"/>
                        </a:cubicBezTo>
                        <a:cubicBezTo>
                          <a:pt x="460988" y="307583"/>
                          <a:pt x="463419" y="305611"/>
                          <a:pt x="463419" y="302275"/>
                        </a:cubicBezTo>
                        <a:lnTo>
                          <a:pt x="463874" y="281953"/>
                        </a:lnTo>
                        <a:cubicBezTo>
                          <a:pt x="463874" y="278465"/>
                          <a:pt x="461140" y="275584"/>
                          <a:pt x="457951" y="276494"/>
                        </a:cubicBezTo>
                        <a:close/>
                        <a:moveTo>
                          <a:pt x="468583" y="242675"/>
                        </a:moveTo>
                        <a:cubicBezTo>
                          <a:pt x="471013" y="242827"/>
                          <a:pt x="473747" y="245557"/>
                          <a:pt x="473747" y="248893"/>
                        </a:cubicBezTo>
                        <a:lnTo>
                          <a:pt x="473747" y="249196"/>
                        </a:lnTo>
                        <a:cubicBezTo>
                          <a:pt x="473747" y="252533"/>
                          <a:pt x="476329" y="255717"/>
                          <a:pt x="479671" y="256324"/>
                        </a:cubicBezTo>
                        <a:cubicBezTo>
                          <a:pt x="486810" y="257689"/>
                          <a:pt x="492582" y="260267"/>
                          <a:pt x="496986" y="263603"/>
                        </a:cubicBezTo>
                        <a:cubicBezTo>
                          <a:pt x="497746" y="264210"/>
                          <a:pt x="498353" y="265120"/>
                          <a:pt x="498961" y="265726"/>
                        </a:cubicBezTo>
                        <a:cubicBezTo>
                          <a:pt x="506556" y="271489"/>
                          <a:pt x="511112" y="278920"/>
                          <a:pt x="512327" y="289688"/>
                        </a:cubicBezTo>
                        <a:cubicBezTo>
                          <a:pt x="512631" y="293024"/>
                          <a:pt x="509897" y="295754"/>
                          <a:pt x="506404" y="295754"/>
                        </a:cubicBezTo>
                        <a:lnTo>
                          <a:pt x="494252" y="295450"/>
                        </a:lnTo>
                        <a:cubicBezTo>
                          <a:pt x="490911" y="295450"/>
                          <a:pt x="488025" y="292569"/>
                          <a:pt x="487417" y="289233"/>
                        </a:cubicBezTo>
                        <a:cubicBezTo>
                          <a:pt x="486962" y="286806"/>
                          <a:pt x="486354" y="284683"/>
                          <a:pt x="485595" y="283167"/>
                        </a:cubicBezTo>
                        <a:cubicBezTo>
                          <a:pt x="484228" y="280437"/>
                          <a:pt x="481949" y="278465"/>
                          <a:pt x="479063" y="277100"/>
                        </a:cubicBezTo>
                        <a:cubicBezTo>
                          <a:pt x="475874" y="275736"/>
                          <a:pt x="472988" y="278465"/>
                          <a:pt x="472836" y="281953"/>
                        </a:cubicBezTo>
                        <a:lnTo>
                          <a:pt x="472532" y="305004"/>
                        </a:lnTo>
                        <a:cubicBezTo>
                          <a:pt x="472380" y="308341"/>
                          <a:pt x="474962" y="312132"/>
                          <a:pt x="478152" y="313345"/>
                        </a:cubicBezTo>
                        <a:cubicBezTo>
                          <a:pt x="489544" y="317743"/>
                          <a:pt x="497442" y="321838"/>
                          <a:pt x="501695" y="325174"/>
                        </a:cubicBezTo>
                        <a:cubicBezTo>
                          <a:pt x="510049" y="331847"/>
                          <a:pt x="513998" y="341098"/>
                          <a:pt x="513694" y="352927"/>
                        </a:cubicBezTo>
                        <a:cubicBezTo>
                          <a:pt x="513391" y="368547"/>
                          <a:pt x="507467" y="379921"/>
                          <a:pt x="495923" y="386745"/>
                        </a:cubicBezTo>
                        <a:cubicBezTo>
                          <a:pt x="490303" y="389930"/>
                          <a:pt x="483924" y="392205"/>
                          <a:pt x="476937" y="393266"/>
                        </a:cubicBezTo>
                        <a:cubicBezTo>
                          <a:pt x="473443" y="393721"/>
                          <a:pt x="470709" y="396603"/>
                          <a:pt x="470557" y="399939"/>
                        </a:cubicBezTo>
                        <a:lnTo>
                          <a:pt x="470557" y="406308"/>
                        </a:lnTo>
                        <a:cubicBezTo>
                          <a:pt x="470406" y="409796"/>
                          <a:pt x="468279" y="412526"/>
                          <a:pt x="465849" y="412526"/>
                        </a:cubicBezTo>
                        <a:cubicBezTo>
                          <a:pt x="463419" y="412375"/>
                          <a:pt x="461444" y="409645"/>
                          <a:pt x="461444" y="406157"/>
                        </a:cubicBezTo>
                        <a:lnTo>
                          <a:pt x="461596" y="400091"/>
                        </a:lnTo>
                        <a:cubicBezTo>
                          <a:pt x="461596" y="396603"/>
                          <a:pt x="458862" y="393570"/>
                          <a:pt x="455520" y="392963"/>
                        </a:cubicBezTo>
                        <a:cubicBezTo>
                          <a:pt x="446407" y="391143"/>
                          <a:pt x="439420" y="388717"/>
                          <a:pt x="434407" y="385380"/>
                        </a:cubicBezTo>
                        <a:cubicBezTo>
                          <a:pt x="425294" y="378859"/>
                          <a:pt x="420282" y="368699"/>
                          <a:pt x="419522" y="354747"/>
                        </a:cubicBezTo>
                        <a:cubicBezTo>
                          <a:pt x="419370" y="351259"/>
                          <a:pt x="422256" y="348680"/>
                          <a:pt x="425598" y="348680"/>
                        </a:cubicBezTo>
                        <a:lnTo>
                          <a:pt x="438508" y="348984"/>
                        </a:lnTo>
                        <a:cubicBezTo>
                          <a:pt x="441850" y="348984"/>
                          <a:pt x="444888" y="351714"/>
                          <a:pt x="445344" y="355202"/>
                        </a:cubicBezTo>
                        <a:cubicBezTo>
                          <a:pt x="446103" y="359751"/>
                          <a:pt x="446862" y="362936"/>
                          <a:pt x="447926" y="364907"/>
                        </a:cubicBezTo>
                        <a:cubicBezTo>
                          <a:pt x="449597" y="367789"/>
                          <a:pt x="452331" y="369912"/>
                          <a:pt x="456128" y="371428"/>
                        </a:cubicBezTo>
                        <a:cubicBezTo>
                          <a:pt x="459318" y="372793"/>
                          <a:pt x="462203" y="370518"/>
                          <a:pt x="462203" y="367030"/>
                        </a:cubicBezTo>
                        <a:lnTo>
                          <a:pt x="462811" y="339581"/>
                        </a:lnTo>
                        <a:cubicBezTo>
                          <a:pt x="462811" y="336245"/>
                          <a:pt x="461140" y="332909"/>
                          <a:pt x="459166" y="332302"/>
                        </a:cubicBezTo>
                        <a:lnTo>
                          <a:pt x="455368" y="331089"/>
                        </a:lnTo>
                        <a:cubicBezTo>
                          <a:pt x="443521" y="327449"/>
                          <a:pt x="435319" y="322445"/>
                          <a:pt x="430610" y="316075"/>
                        </a:cubicBezTo>
                        <a:cubicBezTo>
                          <a:pt x="425750" y="309857"/>
                          <a:pt x="423471" y="302275"/>
                          <a:pt x="423623" y="293631"/>
                        </a:cubicBezTo>
                        <a:cubicBezTo>
                          <a:pt x="423775" y="287868"/>
                          <a:pt x="424838" y="283318"/>
                          <a:pt x="426813" y="278769"/>
                        </a:cubicBezTo>
                        <a:cubicBezTo>
                          <a:pt x="427724" y="276494"/>
                          <a:pt x="428939" y="273309"/>
                          <a:pt x="430154" y="273309"/>
                        </a:cubicBezTo>
                        <a:cubicBezTo>
                          <a:pt x="431673" y="273309"/>
                          <a:pt x="433040" y="268456"/>
                          <a:pt x="434863" y="266636"/>
                        </a:cubicBezTo>
                        <a:cubicBezTo>
                          <a:pt x="439420" y="262390"/>
                          <a:pt x="444128" y="258599"/>
                          <a:pt x="449597" y="257082"/>
                        </a:cubicBezTo>
                        <a:cubicBezTo>
                          <a:pt x="451723" y="256324"/>
                          <a:pt x="454153" y="255869"/>
                          <a:pt x="457647" y="255566"/>
                        </a:cubicBezTo>
                        <a:cubicBezTo>
                          <a:pt x="460988" y="255111"/>
                          <a:pt x="463267" y="252229"/>
                          <a:pt x="463267" y="248893"/>
                        </a:cubicBezTo>
                        <a:lnTo>
                          <a:pt x="463267" y="248741"/>
                        </a:lnTo>
                        <a:cubicBezTo>
                          <a:pt x="463267" y="245405"/>
                          <a:pt x="466153" y="242675"/>
                          <a:pt x="468583" y="242675"/>
                        </a:cubicBezTo>
                        <a:close/>
                        <a:moveTo>
                          <a:pt x="516374" y="212849"/>
                        </a:moveTo>
                        <a:cubicBezTo>
                          <a:pt x="559949" y="232709"/>
                          <a:pt x="589556" y="276522"/>
                          <a:pt x="589556" y="327612"/>
                        </a:cubicBezTo>
                        <a:cubicBezTo>
                          <a:pt x="589556" y="276674"/>
                          <a:pt x="560860" y="232860"/>
                          <a:pt x="517285" y="213000"/>
                        </a:cubicBezTo>
                        <a:cubicBezTo>
                          <a:pt x="517285" y="213000"/>
                          <a:pt x="516374" y="212849"/>
                          <a:pt x="516374" y="212849"/>
                        </a:cubicBezTo>
                        <a:close/>
                        <a:moveTo>
                          <a:pt x="475380" y="210272"/>
                        </a:moveTo>
                        <a:cubicBezTo>
                          <a:pt x="480694" y="210272"/>
                          <a:pt x="485097" y="214516"/>
                          <a:pt x="487374" y="218761"/>
                        </a:cubicBezTo>
                        <a:cubicBezTo>
                          <a:pt x="480694" y="217397"/>
                          <a:pt x="473710" y="218003"/>
                          <a:pt x="466725" y="218003"/>
                        </a:cubicBezTo>
                        <a:cubicBezTo>
                          <a:pt x="441370" y="218003"/>
                          <a:pt x="418139" y="220732"/>
                          <a:pt x="399464" y="241805"/>
                        </a:cubicBezTo>
                        <a:cubicBezTo>
                          <a:pt x="388229" y="252266"/>
                          <a:pt x="378815" y="262726"/>
                          <a:pt x="371528" y="273339"/>
                        </a:cubicBezTo>
                        <a:cubicBezTo>
                          <a:pt x="361810" y="283799"/>
                          <a:pt x="356193" y="308055"/>
                          <a:pt x="356193" y="328370"/>
                        </a:cubicBezTo>
                        <a:cubicBezTo>
                          <a:pt x="356193" y="389314"/>
                          <a:pt x="405689" y="437978"/>
                          <a:pt x="466725" y="437978"/>
                        </a:cubicBezTo>
                        <a:cubicBezTo>
                          <a:pt x="527609" y="437978"/>
                          <a:pt x="577258" y="388404"/>
                          <a:pt x="577258" y="327612"/>
                        </a:cubicBezTo>
                        <a:cubicBezTo>
                          <a:pt x="577258" y="286225"/>
                          <a:pt x="554331" y="250295"/>
                          <a:pt x="520473" y="231344"/>
                        </a:cubicBezTo>
                        <a:cubicBezTo>
                          <a:pt x="520777" y="229525"/>
                          <a:pt x="521081" y="228009"/>
                          <a:pt x="521081" y="226190"/>
                        </a:cubicBezTo>
                        <a:cubicBezTo>
                          <a:pt x="521081" y="226038"/>
                          <a:pt x="521081" y="226038"/>
                          <a:pt x="521081" y="226038"/>
                        </a:cubicBezTo>
                        <a:cubicBezTo>
                          <a:pt x="521081" y="227706"/>
                          <a:pt x="520777" y="229222"/>
                          <a:pt x="520473" y="230890"/>
                        </a:cubicBezTo>
                        <a:cubicBezTo>
                          <a:pt x="510301" y="225129"/>
                          <a:pt x="499217" y="220581"/>
                          <a:pt x="487374" y="218307"/>
                        </a:cubicBezTo>
                        <a:cubicBezTo>
                          <a:pt x="485097" y="214062"/>
                          <a:pt x="480694" y="210272"/>
                          <a:pt x="475380" y="210272"/>
                        </a:cubicBezTo>
                        <a:close/>
                        <a:moveTo>
                          <a:pt x="479327" y="201327"/>
                        </a:moveTo>
                        <a:cubicBezTo>
                          <a:pt x="493296" y="202995"/>
                          <a:pt x="506657" y="207088"/>
                          <a:pt x="518803" y="212697"/>
                        </a:cubicBezTo>
                        <a:cubicBezTo>
                          <a:pt x="518803" y="212546"/>
                          <a:pt x="518803" y="212394"/>
                          <a:pt x="518651" y="212242"/>
                        </a:cubicBezTo>
                        <a:cubicBezTo>
                          <a:pt x="506505" y="206785"/>
                          <a:pt x="493296" y="202843"/>
                          <a:pt x="479327" y="201327"/>
                        </a:cubicBezTo>
                        <a:close/>
                        <a:moveTo>
                          <a:pt x="57391" y="157666"/>
                        </a:moveTo>
                        <a:cubicBezTo>
                          <a:pt x="46612" y="157666"/>
                          <a:pt x="31580" y="161759"/>
                          <a:pt x="31580" y="166459"/>
                        </a:cubicBezTo>
                        <a:lnTo>
                          <a:pt x="31580" y="226038"/>
                        </a:lnTo>
                        <a:cubicBezTo>
                          <a:pt x="31580" y="230738"/>
                          <a:pt x="46612" y="241805"/>
                          <a:pt x="57391" y="241805"/>
                        </a:cubicBezTo>
                        <a:lnTo>
                          <a:pt x="354978" y="241805"/>
                        </a:lnTo>
                        <a:cubicBezTo>
                          <a:pt x="363481" y="231193"/>
                          <a:pt x="373350" y="220732"/>
                          <a:pt x="384433" y="210272"/>
                        </a:cubicBezTo>
                        <a:lnTo>
                          <a:pt x="94742" y="210272"/>
                        </a:lnTo>
                        <a:lnTo>
                          <a:pt x="94742" y="178738"/>
                        </a:lnTo>
                        <a:lnTo>
                          <a:pt x="475380" y="178738"/>
                        </a:lnTo>
                        <a:cubicBezTo>
                          <a:pt x="483123" y="178738"/>
                          <a:pt x="489500" y="175858"/>
                          <a:pt x="489500" y="168126"/>
                        </a:cubicBezTo>
                        <a:cubicBezTo>
                          <a:pt x="489500" y="160395"/>
                          <a:pt x="483123" y="157666"/>
                          <a:pt x="475380" y="157666"/>
                        </a:cubicBezTo>
                        <a:lnTo>
                          <a:pt x="465511" y="157666"/>
                        </a:lnTo>
                        <a:close/>
                        <a:moveTo>
                          <a:pt x="47371" y="0"/>
                        </a:moveTo>
                        <a:lnTo>
                          <a:pt x="465511" y="0"/>
                        </a:lnTo>
                        <a:cubicBezTo>
                          <a:pt x="488133" y="0"/>
                          <a:pt x="515766" y="19405"/>
                          <a:pt x="515766" y="47148"/>
                        </a:cubicBezTo>
                        <a:lnTo>
                          <a:pt x="515766" y="106879"/>
                        </a:lnTo>
                        <a:cubicBezTo>
                          <a:pt x="515766" y="117946"/>
                          <a:pt x="513185" y="129923"/>
                          <a:pt x="505442" y="137351"/>
                        </a:cubicBezTo>
                        <a:cubicBezTo>
                          <a:pt x="497091" y="128861"/>
                          <a:pt x="488285" y="126133"/>
                          <a:pt x="475380" y="126133"/>
                        </a:cubicBezTo>
                        <a:cubicBezTo>
                          <a:pt x="487526" y="126133"/>
                          <a:pt x="498306" y="130984"/>
                          <a:pt x="506505" y="138716"/>
                        </a:cubicBezTo>
                        <a:cubicBezTo>
                          <a:pt x="506960" y="138261"/>
                          <a:pt x="507568" y="137806"/>
                          <a:pt x="508023" y="137200"/>
                        </a:cubicBezTo>
                        <a:cubicBezTo>
                          <a:pt x="516070" y="145538"/>
                          <a:pt x="521081" y="153876"/>
                          <a:pt x="521081" y="166307"/>
                        </a:cubicBezTo>
                        <a:cubicBezTo>
                          <a:pt x="521081" y="176313"/>
                          <a:pt x="517588" y="185257"/>
                          <a:pt x="512123" y="192837"/>
                        </a:cubicBezTo>
                        <a:cubicBezTo>
                          <a:pt x="501191" y="189047"/>
                          <a:pt x="489500" y="186319"/>
                          <a:pt x="477657" y="185257"/>
                        </a:cubicBezTo>
                        <a:cubicBezTo>
                          <a:pt x="489500" y="186470"/>
                          <a:pt x="501191" y="189502"/>
                          <a:pt x="512123" y="193141"/>
                        </a:cubicBezTo>
                        <a:cubicBezTo>
                          <a:pt x="511363" y="194202"/>
                          <a:pt x="510756" y="195111"/>
                          <a:pt x="509997" y="196021"/>
                        </a:cubicBezTo>
                        <a:cubicBezTo>
                          <a:pt x="509997" y="196021"/>
                          <a:pt x="509997" y="196173"/>
                          <a:pt x="509997" y="196173"/>
                        </a:cubicBezTo>
                        <a:cubicBezTo>
                          <a:pt x="510756" y="195263"/>
                          <a:pt x="511363" y="194202"/>
                          <a:pt x="512123" y="193292"/>
                        </a:cubicBezTo>
                        <a:cubicBezTo>
                          <a:pt x="568300" y="212242"/>
                          <a:pt x="608838" y="265455"/>
                          <a:pt x="608838" y="327764"/>
                        </a:cubicBezTo>
                        <a:cubicBezTo>
                          <a:pt x="608838" y="405990"/>
                          <a:pt x="545070" y="469966"/>
                          <a:pt x="466725" y="469966"/>
                        </a:cubicBezTo>
                        <a:cubicBezTo>
                          <a:pt x="388381" y="469966"/>
                          <a:pt x="324612" y="406597"/>
                          <a:pt x="324612" y="328370"/>
                        </a:cubicBezTo>
                        <a:cubicBezTo>
                          <a:pt x="324612" y="308510"/>
                          <a:pt x="328712" y="283799"/>
                          <a:pt x="336151" y="273339"/>
                        </a:cubicBezTo>
                        <a:lnTo>
                          <a:pt x="57391" y="273339"/>
                        </a:lnTo>
                        <a:cubicBezTo>
                          <a:pt x="34769" y="273339"/>
                          <a:pt x="0" y="253933"/>
                          <a:pt x="0" y="226038"/>
                        </a:cubicBezTo>
                        <a:lnTo>
                          <a:pt x="0" y="166459"/>
                        </a:lnTo>
                        <a:cubicBezTo>
                          <a:pt x="0" y="155392"/>
                          <a:pt x="6073" y="148570"/>
                          <a:pt x="13816" y="141141"/>
                        </a:cubicBezTo>
                        <a:cubicBezTo>
                          <a:pt x="14424" y="141748"/>
                          <a:pt x="15031" y="142354"/>
                          <a:pt x="15790" y="142960"/>
                        </a:cubicBezTo>
                        <a:cubicBezTo>
                          <a:pt x="27329" y="132348"/>
                          <a:pt x="44030" y="126133"/>
                          <a:pt x="57391" y="126133"/>
                        </a:cubicBezTo>
                        <a:lnTo>
                          <a:pt x="465511" y="126133"/>
                        </a:lnTo>
                        <a:cubicBezTo>
                          <a:pt x="476291" y="126133"/>
                          <a:pt x="484186" y="111427"/>
                          <a:pt x="484186" y="106879"/>
                        </a:cubicBezTo>
                        <a:lnTo>
                          <a:pt x="484186" y="47148"/>
                        </a:lnTo>
                        <a:cubicBezTo>
                          <a:pt x="484186" y="42600"/>
                          <a:pt x="476291" y="31533"/>
                          <a:pt x="465511" y="31533"/>
                        </a:cubicBezTo>
                        <a:lnTo>
                          <a:pt x="47371" y="31533"/>
                        </a:lnTo>
                        <a:cubicBezTo>
                          <a:pt x="39627" y="31533"/>
                          <a:pt x="33402" y="39568"/>
                          <a:pt x="33402" y="47300"/>
                        </a:cubicBezTo>
                        <a:cubicBezTo>
                          <a:pt x="33402" y="55031"/>
                          <a:pt x="39627" y="63066"/>
                          <a:pt x="47371" y="63066"/>
                        </a:cubicBezTo>
                        <a:lnTo>
                          <a:pt x="421025" y="63066"/>
                        </a:lnTo>
                        <a:lnTo>
                          <a:pt x="421025" y="94599"/>
                        </a:lnTo>
                        <a:lnTo>
                          <a:pt x="47371" y="94599"/>
                        </a:lnTo>
                        <a:cubicBezTo>
                          <a:pt x="39627" y="94599"/>
                          <a:pt x="33402" y="102634"/>
                          <a:pt x="33402" y="110366"/>
                        </a:cubicBezTo>
                        <a:cubicBezTo>
                          <a:pt x="33402" y="118098"/>
                          <a:pt x="39627" y="126133"/>
                          <a:pt x="47371" y="126133"/>
                        </a:cubicBezTo>
                        <a:lnTo>
                          <a:pt x="57391" y="126133"/>
                        </a:lnTo>
                        <a:cubicBezTo>
                          <a:pt x="43727" y="126133"/>
                          <a:pt x="26418" y="129923"/>
                          <a:pt x="14727" y="141141"/>
                        </a:cubicBezTo>
                        <a:cubicBezTo>
                          <a:pt x="6680" y="132803"/>
                          <a:pt x="1822" y="119007"/>
                          <a:pt x="1822" y="106576"/>
                        </a:cubicBezTo>
                        <a:cubicBezTo>
                          <a:pt x="1822" y="95206"/>
                          <a:pt x="5921" y="84594"/>
                          <a:pt x="12905" y="76559"/>
                        </a:cubicBezTo>
                        <a:cubicBezTo>
                          <a:pt x="5921" y="68675"/>
                          <a:pt x="1822" y="57760"/>
                          <a:pt x="1822" y="46390"/>
                        </a:cubicBezTo>
                        <a:cubicBezTo>
                          <a:pt x="1822" y="21224"/>
                          <a:pt x="22167" y="0"/>
                          <a:pt x="47371" y="0"/>
                        </a:cubicBezTo>
                        <a:close/>
                      </a:path>
                    </a:pathLst>
                  </a:custGeom>
                  <a:solidFill>
                    <a:schemeClr val="accent1"/>
                  </a:solidFill>
                  <a:ln>
                    <a:noFill/>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grpSp>
            <p:sp>
              <p:nvSpPr>
                <p:cNvPr id="11" name="îṧlíḍé"/>
                <p:cNvSpPr/>
                <p:nvPr>
                  <p:custDataLst>
                    <p:tags r:id="rId5"/>
                  </p:custDataLst>
                </p:nvPr>
              </p:nvSpPr>
              <p:spPr>
                <a:xfrm rot="10800000">
                  <a:off x="2339175" y="4681376"/>
                  <a:ext cx="334117" cy="288032"/>
                </a:xfrm>
                <a:prstGeom prst="triangle">
                  <a:avLst/>
                </a:prstGeom>
                <a:solidFill>
                  <a:srgbClr val="E3EA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accent2"/>
                    </a:solidFill>
                    <a:latin typeface="Agency FB" panose="020B0503020202020204" pitchFamily="34" charset="0"/>
                  </a:endParaRPr>
                </a:p>
              </p:txBody>
            </p:sp>
          </p:grpSp>
          <p:grpSp>
            <p:nvGrpSpPr>
              <p:cNvPr id="12" name="îṣļïḓê"/>
              <p:cNvGrpSpPr/>
              <p:nvPr/>
            </p:nvGrpSpPr>
            <p:grpSpPr>
              <a:xfrm>
                <a:off x="4223792" y="1985563"/>
                <a:ext cx="1905000" cy="2079754"/>
                <a:chOff x="1556810" y="2889654"/>
                <a:chExt cx="1905000" cy="2079754"/>
              </a:xfrm>
            </p:grpSpPr>
            <p:grpSp>
              <p:nvGrpSpPr>
                <p:cNvPr id="13" name="ïṧľïḍê"/>
                <p:cNvGrpSpPr/>
                <p:nvPr/>
              </p:nvGrpSpPr>
              <p:grpSpPr>
                <a:xfrm>
                  <a:off x="1556810" y="2889654"/>
                  <a:ext cx="1905000" cy="1960650"/>
                  <a:chOff x="5869897" y="6133268"/>
                  <a:chExt cx="3809999" cy="3921300"/>
                </a:xfrm>
              </p:grpSpPr>
              <p:sp>
                <p:nvSpPr>
                  <p:cNvPr id="14" name="isḻíďé"/>
                  <p:cNvSpPr/>
                  <p:nvPr>
                    <p:custDataLst>
                      <p:tags r:id="rId6"/>
                    </p:custDataLst>
                  </p:nvPr>
                </p:nvSpPr>
                <p:spPr>
                  <a:xfrm>
                    <a:off x="5869897" y="6133268"/>
                    <a:ext cx="3809999" cy="3921300"/>
                  </a:xfrm>
                  <a:prstGeom prst="roundRect">
                    <a:avLst>
                      <a:gd name="adj" fmla="val 3932"/>
                    </a:avLst>
                  </a:prstGeom>
                  <a:solidFill>
                    <a:srgbClr val="E3EAEE"/>
                  </a:solidFill>
                  <a:ln w="12700" cap="flat">
                    <a:noFill/>
                    <a:miter lim="400000"/>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sp>
                <p:nvSpPr>
                  <p:cNvPr id="15" name="iṩļíḋè"/>
                  <p:cNvSpPr/>
                  <p:nvPr>
                    <p:custDataLst>
                      <p:tags r:id="rId7"/>
                    </p:custDataLst>
                  </p:nvPr>
                </p:nvSpPr>
                <p:spPr bwMode="auto">
                  <a:xfrm>
                    <a:off x="7338853" y="6885735"/>
                    <a:ext cx="979368" cy="96486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05028" h="596066">
                        <a:moveTo>
                          <a:pt x="470081" y="563078"/>
                        </a:moveTo>
                        <a:lnTo>
                          <a:pt x="470081" y="565346"/>
                        </a:lnTo>
                        <a:cubicBezTo>
                          <a:pt x="470081" y="570912"/>
                          <a:pt x="474624" y="575448"/>
                          <a:pt x="480199" y="575448"/>
                        </a:cubicBezTo>
                        <a:lnTo>
                          <a:pt x="574260" y="575448"/>
                        </a:lnTo>
                        <a:cubicBezTo>
                          <a:pt x="579835" y="575448"/>
                          <a:pt x="584378" y="570912"/>
                          <a:pt x="584378" y="565346"/>
                        </a:cubicBezTo>
                        <a:lnTo>
                          <a:pt x="584378" y="563078"/>
                        </a:lnTo>
                        <a:close/>
                        <a:moveTo>
                          <a:pt x="245405" y="563078"/>
                        </a:moveTo>
                        <a:lnTo>
                          <a:pt x="245405" y="565346"/>
                        </a:lnTo>
                        <a:cubicBezTo>
                          <a:pt x="245405" y="570912"/>
                          <a:pt x="249949" y="575448"/>
                          <a:pt x="255526" y="575448"/>
                        </a:cubicBezTo>
                        <a:lnTo>
                          <a:pt x="349502" y="575448"/>
                        </a:lnTo>
                        <a:cubicBezTo>
                          <a:pt x="355079" y="575448"/>
                          <a:pt x="359623" y="570912"/>
                          <a:pt x="359623" y="565346"/>
                        </a:cubicBezTo>
                        <a:lnTo>
                          <a:pt x="359623" y="563078"/>
                        </a:lnTo>
                        <a:close/>
                        <a:moveTo>
                          <a:pt x="20650" y="563078"/>
                        </a:moveTo>
                        <a:lnTo>
                          <a:pt x="20650" y="565346"/>
                        </a:lnTo>
                        <a:cubicBezTo>
                          <a:pt x="20650" y="570912"/>
                          <a:pt x="25193" y="575448"/>
                          <a:pt x="30768" y="575448"/>
                        </a:cubicBezTo>
                        <a:lnTo>
                          <a:pt x="124829" y="575448"/>
                        </a:lnTo>
                        <a:cubicBezTo>
                          <a:pt x="130404" y="575448"/>
                          <a:pt x="134947" y="570912"/>
                          <a:pt x="134947" y="565346"/>
                        </a:cubicBezTo>
                        <a:lnTo>
                          <a:pt x="134947" y="563078"/>
                        </a:lnTo>
                        <a:close/>
                        <a:moveTo>
                          <a:pt x="480199" y="389887"/>
                        </a:moveTo>
                        <a:cubicBezTo>
                          <a:pt x="474624" y="389887"/>
                          <a:pt x="470081" y="394423"/>
                          <a:pt x="470081" y="399990"/>
                        </a:cubicBezTo>
                        <a:lnTo>
                          <a:pt x="470081" y="542460"/>
                        </a:lnTo>
                        <a:lnTo>
                          <a:pt x="584378" y="542460"/>
                        </a:lnTo>
                        <a:lnTo>
                          <a:pt x="584378" y="399990"/>
                        </a:lnTo>
                        <a:cubicBezTo>
                          <a:pt x="584378" y="394423"/>
                          <a:pt x="579835" y="389887"/>
                          <a:pt x="574260" y="389887"/>
                        </a:cubicBezTo>
                        <a:close/>
                        <a:moveTo>
                          <a:pt x="255526" y="389887"/>
                        </a:moveTo>
                        <a:cubicBezTo>
                          <a:pt x="249949" y="389887"/>
                          <a:pt x="245405" y="394423"/>
                          <a:pt x="245405" y="399990"/>
                        </a:cubicBezTo>
                        <a:lnTo>
                          <a:pt x="245405" y="542460"/>
                        </a:lnTo>
                        <a:lnTo>
                          <a:pt x="359623" y="542460"/>
                        </a:lnTo>
                        <a:lnTo>
                          <a:pt x="359623" y="399990"/>
                        </a:lnTo>
                        <a:cubicBezTo>
                          <a:pt x="359623" y="394423"/>
                          <a:pt x="355079" y="389887"/>
                          <a:pt x="349502" y="389887"/>
                        </a:cubicBezTo>
                        <a:close/>
                        <a:moveTo>
                          <a:pt x="30768" y="389887"/>
                        </a:moveTo>
                        <a:cubicBezTo>
                          <a:pt x="25193" y="389887"/>
                          <a:pt x="20650" y="394423"/>
                          <a:pt x="20650" y="399990"/>
                        </a:cubicBezTo>
                        <a:lnTo>
                          <a:pt x="20650" y="542460"/>
                        </a:lnTo>
                        <a:lnTo>
                          <a:pt x="134947" y="542460"/>
                        </a:lnTo>
                        <a:lnTo>
                          <a:pt x="134947" y="399990"/>
                        </a:lnTo>
                        <a:cubicBezTo>
                          <a:pt x="134947" y="394423"/>
                          <a:pt x="130404" y="389887"/>
                          <a:pt x="124829" y="389887"/>
                        </a:cubicBezTo>
                        <a:close/>
                        <a:moveTo>
                          <a:pt x="480199" y="369269"/>
                        </a:moveTo>
                        <a:lnTo>
                          <a:pt x="574260" y="369269"/>
                        </a:lnTo>
                        <a:cubicBezTo>
                          <a:pt x="591193" y="369269"/>
                          <a:pt x="605028" y="383083"/>
                          <a:pt x="605028" y="399990"/>
                        </a:cubicBezTo>
                        <a:lnTo>
                          <a:pt x="605028" y="565346"/>
                        </a:lnTo>
                        <a:cubicBezTo>
                          <a:pt x="605028" y="582355"/>
                          <a:pt x="591193" y="596066"/>
                          <a:pt x="574260" y="596066"/>
                        </a:cubicBezTo>
                        <a:lnTo>
                          <a:pt x="480199" y="596066"/>
                        </a:lnTo>
                        <a:cubicBezTo>
                          <a:pt x="463266" y="596066"/>
                          <a:pt x="449431" y="582355"/>
                          <a:pt x="449431" y="565346"/>
                        </a:cubicBezTo>
                        <a:lnTo>
                          <a:pt x="449431" y="399990"/>
                        </a:lnTo>
                        <a:cubicBezTo>
                          <a:pt x="449431" y="383083"/>
                          <a:pt x="463266" y="369269"/>
                          <a:pt x="480199" y="369269"/>
                        </a:cubicBezTo>
                        <a:close/>
                        <a:moveTo>
                          <a:pt x="255526" y="369269"/>
                        </a:moveTo>
                        <a:lnTo>
                          <a:pt x="349502" y="369269"/>
                        </a:lnTo>
                        <a:cubicBezTo>
                          <a:pt x="366439" y="369269"/>
                          <a:pt x="380277" y="383083"/>
                          <a:pt x="380277" y="399990"/>
                        </a:cubicBezTo>
                        <a:lnTo>
                          <a:pt x="380277" y="565346"/>
                        </a:lnTo>
                        <a:cubicBezTo>
                          <a:pt x="380277" y="582355"/>
                          <a:pt x="366439" y="596066"/>
                          <a:pt x="349502" y="596066"/>
                        </a:cubicBezTo>
                        <a:lnTo>
                          <a:pt x="255526" y="596066"/>
                        </a:lnTo>
                        <a:cubicBezTo>
                          <a:pt x="238486" y="596066"/>
                          <a:pt x="224751" y="582355"/>
                          <a:pt x="224751" y="565346"/>
                        </a:cubicBezTo>
                        <a:lnTo>
                          <a:pt x="224751" y="399990"/>
                        </a:lnTo>
                        <a:cubicBezTo>
                          <a:pt x="224751" y="383083"/>
                          <a:pt x="238486" y="369269"/>
                          <a:pt x="255526" y="369269"/>
                        </a:cubicBezTo>
                        <a:close/>
                        <a:moveTo>
                          <a:pt x="30768" y="369269"/>
                        </a:moveTo>
                        <a:lnTo>
                          <a:pt x="124829" y="369269"/>
                        </a:lnTo>
                        <a:cubicBezTo>
                          <a:pt x="141762" y="369269"/>
                          <a:pt x="155597" y="383083"/>
                          <a:pt x="155597" y="399990"/>
                        </a:cubicBezTo>
                        <a:lnTo>
                          <a:pt x="155597" y="565346"/>
                        </a:lnTo>
                        <a:cubicBezTo>
                          <a:pt x="155597" y="582355"/>
                          <a:pt x="141762" y="596066"/>
                          <a:pt x="124829" y="596066"/>
                        </a:cubicBezTo>
                        <a:lnTo>
                          <a:pt x="30768" y="596066"/>
                        </a:lnTo>
                        <a:cubicBezTo>
                          <a:pt x="13835" y="596066"/>
                          <a:pt x="0" y="582355"/>
                          <a:pt x="0" y="565346"/>
                        </a:cubicBezTo>
                        <a:lnTo>
                          <a:pt x="0" y="399990"/>
                        </a:lnTo>
                        <a:cubicBezTo>
                          <a:pt x="0" y="383083"/>
                          <a:pt x="13835" y="369269"/>
                          <a:pt x="30768" y="369269"/>
                        </a:cubicBezTo>
                        <a:close/>
                        <a:moveTo>
                          <a:pt x="302495" y="234842"/>
                        </a:moveTo>
                        <a:cubicBezTo>
                          <a:pt x="308174" y="234842"/>
                          <a:pt x="312820" y="239482"/>
                          <a:pt x="312820" y="245153"/>
                        </a:cubicBezTo>
                        <a:lnTo>
                          <a:pt x="312820" y="292586"/>
                        </a:lnTo>
                        <a:lnTo>
                          <a:pt x="527172" y="292586"/>
                        </a:lnTo>
                        <a:cubicBezTo>
                          <a:pt x="532954" y="292586"/>
                          <a:pt x="537497" y="297226"/>
                          <a:pt x="537497" y="302898"/>
                        </a:cubicBezTo>
                        <a:lnTo>
                          <a:pt x="537497" y="340328"/>
                        </a:lnTo>
                        <a:cubicBezTo>
                          <a:pt x="537497" y="346000"/>
                          <a:pt x="532954" y="350640"/>
                          <a:pt x="527172" y="350640"/>
                        </a:cubicBezTo>
                        <a:cubicBezTo>
                          <a:pt x="521493" y="350640"/>
                          <a:pt x="516847" y="346000"/>
                          <a:pt x="516847" y="340328"/>
                        </a:cubicBezTo>
                        <a:lnTo>
                          <a:pt x="516847" y="313209"/>
                        </a:lnTo>
                        <a:lnTo>
                          <a:pt x="312820" y="313209"/>
                        </a:lnTo>
                        <a:lnTo>
                          <a:pt x="312820" y="340328"/>
                        </a:lnTo>
                        <a:cubicBezTo>
                          <a:pt x="312820" y="346000"/>
                          <a:pt x="308174" y="350640"/>
                          <a:pt x="302495" y="350640"/>
                        </a:cubicBezTo>
                        <a:cubicBezTo>
                          <a:pt x="296816" y="350640"/>
                          <a:pt x="292170" y="346000"/>
                          <a:pt x="292170" y="340328"/>
                        </a:cubicBezTo>
                        <a:lnTo>
                          <a:pt x="292170" y="313209"/>
                        </a:lnTo>
                        <a:lnTo>
                          <a:pt x="88040" y="313209"/>
                        </a:lnTo>
                        <a:lnTo>
                          <a:pt x="88040" y="340328"/>
                        </a:lnTo>
                        <a:cubicBezTo>
                          <a:pt x="88040" y="346000"/>
                          <a:pt x="83497" y="350640"/>
                          <a:pt x="77715" y="350640"/>
                        </a:cubicBezTo>
                        <a:cubicBezTo>
                          <a:pt x="72036" y="350640"/>
                          <a:pt x="67390" y="346000"/>
                          <a:pt x="67390" y="340328"/>
                        </a:cubicBezTo>
                        <a:lnTo>
                          <a:pt x="67390" y="302898"/>
                        </a:lnTo>
                        <a:cubicBezTo>
                          <a:pt x="67390" y="297226"/>
                          <a:pt x="72036" y="292586"/>
                          <a:pt x="77715" y="292586"/>
                        </a:cubicBezTo>
                        <a:lnTo>
                          <a:pt x="292170" y="292586"/>
                        </a:lnTo>
                        <a:lnTo>
                          <a:pt x="292170" y="245153"/>
                        </a:lnTo>
                        <a:cubicBezTo>
                          <a:pt x="292170" y="239482"/>
                          <a:pt x="296816" y="234842"/>
                          <a:pt x="302495" y="234842"/>
                        </a:cubicBezTo>
                        <a:close/>
                        <a:moveTo>
                          <a:pt x="191705" y="153212"/>
                        </a:moveTo>
                        <a:lnTo>
                          <a:pt x="191705" y="160326"/>
                        </a:lnTo>
                        <a:cubicBezTo>
                          <a:pt x="191705" y="165894"/>
                          <a:pt x="196146" y="170431"/>
                          <a:pt x="201722" y="170431"/>
                        </a:cubicBezTo>
                        <a:lnTo>
                          <a:pt x="403307" y="170431"/>
                        </a:lnTo>
                        <a:cubicBezTo>
                          <a:pt x="408780" y="170431"/>
                          <a:pt x="413324" y="165894"/>
                          <a:pt x="413324" y="160326"/>
                        </a:cubicBezTo>
                        <a:lnTo>
                          <a:pt x="413324" y="153212"/>
                        </a:lnTo>
                        <a:close/>
                        <a:moveTo>
                          <a:pt x="201722" y="20621"/>
                        </a:moveTo>
                        <a:cubicBezTo>
                          <a:pt x="196146" y="20621"/>
                          <a:pt x="191705" y="25054"/>
                          <a:pt x="191705" y="30622"/>
                        </a:cubicBezTo>
                        <a:lnTo>
                          <a:pt x="191705" y="132592"/>
                        </a:lnTo>
                        <a:lnTo>
                          <a:pt x="413324" y="132592"/>
                        </a:lnTo>
                        <a:lnTo>
                          <a:pt x="413324" y="30622"/>
                        </a:lnTo>
                        <a:cubicBezTo>
                          <a:pt x="413324" y="25054"/>
                          <a:pt x="408780" y="20621"/>
                          <a:pt x="403307" y="20621"/>
                        </a:cubicBezTo>
                        <a:close/>
                        <a:moveTo>
                          <a:pt x="201722" y="0"/>
                        </a:moveTo>
                        <a:lnTo>
                          <a:pt x="403307" y="0"/>
                        </a:lnTo>
                        <a:cubicBezTo>
                          <a:pt x="420243" y="0"/>
                          <a:pt x="433978" y="13713"/>
                          <a:pt x="433978" y="30622"/>
                        </a:cubicBezTo>
                        <a:lnTo>
                          <a:pt x="433978" y="160326"/>
                        </a:lnTo>
                        <a:cubicBezTo>
                          <a:pt x="433978" y="177236"/>
                          <a:pt x="420243" y="191051"/>
                          <a:pt x="403307" y="191051"/>
                        </a:cubicBezTo>
                        <a:lnTo>
                          <a:pt x="312842" y="191051"/>
                        </a:lnTo>
                        <a:lnTo>
                          <a:pt x="312842" y="203424"/>
                        </a:lnTo>
                        <a:lnTo>
                          <a:pt x="378212" y="203424"/>
                        </a:lnTo>
                        <a:cubicBezTo>
                          <a:pt x="383892" y="203424"/>
                          <a:pt x="388539" y="208064"/>
                          <a:pt x="388539" y="213734"/>
                        </a:cubicBezTo>
                        <a:cubicBezTo>
                          <a:pt x="388539" y="219405"/>
                          <a:pt x="383892" y="224045"/>
                          <a:pt x="378212" y="224045"/>
                        </a:cubicBezTo>
                        <a:lnTo>
                          <a:pt x="226817" y="224045"/>
                        </a:lnTo>
                        <a:cubicBezTo>
                          <a:pt x="221034" y="224045"/>
                          <a:pt x="216490" y="219405"/>
                          <a:pt x="216490" y="213734"/>
                        </a:cubicBezTo>
                        <a:cubicBezTo>
                          <a:pt x="216490" y="208064"/>
                          <a:pt x="221034" y="203424"/>
                          <a:pt x="226817" y="203424"/>
                        </a:cubicBezTo>
                        <a:lnTo>
                          <a:pt x="292187" y="203424"/>
                        </a:lnTo>
                        <a:lnTo>
                          <a:pt x="292187" y="191051"/>
                        </a:lnTo>
                        <a:lnTo>
                          <a:pt x="201722" y="191051"/>
                        </a:lnTo>
                        <a:cubicBezTo>
                          <a:pt x="184786" y="191051"/>
                          <a:pt x="171051" y="177236"/>
                          <a:pt x="171051" y="160326"/>
                        </a:cubicBezTo>
                        <a:lnTo>
                          <a:pt x="171051" y="30622"/>
                        </a:lnTo>
                        <a:cubicBezTo>
                          <a:pt x="171051" y="13713"/>
                          <a:pt x="184786" y="0"/>
                          <a:pt x="201722" y="0"/>
                        </a:cubicBezTo>
                        <a:close/>
                      </a:path>
                    </a:pathLst>
                  </a:custGeom>
                  <a:solidFill>
                    <a:schemeClr val="accent1"/>
                  </a:solidFill>
                  <a:ln>
                    <a:noFill/>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grpSp>
            <p:sp>
              <p:nvSpPr>
                <p:cNvPr id="16" name="iş1íďè"/>
                <p:cNvSpPr/>
                <p:nvPr>
                  <p:custDataLst>
                    <p:tags r:id="rId8"/>
                  </p:custDataLst>
                </p:nvPr>
              </p:nvSpPr>
              <p:spPr>
                <a:xfrm rot="10800000">
                  <a:off x="2339175" y="4681376"/>
                  <a:ext cx="334117" cy="288032"/>
                </a:xfrm>
                <a:prstGeom prst="triangle">
                  <a:avLst/>
                </a:prstGeom>
                <a:solidFill>
                  <a:srgbClr val="E3EA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accent2"/>
                    </a:solidFill>
                    <a:latin typeface="Agency FB" panose="020B0503020202020204" pitchFamily="34" charset="0"/>
                  </a:endParaRPr>
                </a:p>
              </p:txBody>
            </p:sp>
          </p:grpSp>
          <p:grpSp>
            <p:nvGrpSpPr>
              <p:cNvPr id="17" name="îšļïďê"/>
              <p:cNvGrpSpPr/>
              <p:nvPr/>
            </p:nvGrpSpPr>
            <p:grpSpPr>
              <a:xfrm>
                <a:off x="6528048" y="1985563"/>
                <a:ext cx="1905000" cy="2079754"/>
                <a:chOff x="1556810" y="2889654"/>
                <a:chExt cx="1905000" cy="2079754"/>
              </a:xfrm>
            </p:grpSpPr>
            <p:grpSp>
              <p:nvGrpSpPr>
                <p:cNvPr id="18" name="îṩļiḋê"/>
                <p:cNvGrpSpPr/>
                <p:nvPr/>
              </p:nvGrpSpPr>
              <p:grpSpPr>
                <a:xfrm>
                  <a:off x="1556810" y="2889654"/>
                  <a:ext cx="1905000" cy="1960650"/>
                  <a:chOff x="5869897" y="6133268"/>
                  <a:chExt cx="3809999" cy="3921300"/>
                </a:xfrm>
              </p:grpSpPr>
              <p:sp>
                <p:nvSpPr>
                  <p:cNvPr id="19" name="ïşḷïḍe"/>
                  <p:cNvSpPr/>
                  <p:nvPr>
                    <p:custDataLst>
                      <p:tags r:id="rId9"/>
                    </p:custDataLst>
                  </p:nvPr>
                </p:nvSpPr>
                <p:spPr>
                  <a:xfrm>
                    <a:off x="5869897" y="6133268"/>
                    <a:ext cx="3809999" cy="3921300"/>
                  </a:xfrm>
                  <a:prstGeom prst="roundRect">
                    <a:avLst>
                      <a:gd name="adj" fmla="val 3932"/>
                    </a:avLst>
                  </a:prstGeom>
                  <a:solidFill>
                    <a:srgbClr val="E3EAEE"/>
                  </a:solidFill>
                  <a:ln w="12700" cap="flat">
                    <a:noFill/>
                    <a:miter lim="400000"/>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sp>
                <p:nvSpPr>
                  <p:cNvPr id="20" name="íṧ1íḓe"/>
                  <p:cNvSpPr/>
                  <p:nvPr>
                    <p:custDataLst>
                      <p:tags r:id="rId10"/>
                    </p:custDataLst>
                  </p:nvPr>
                </p:nvSpPr>
                <p:spPr bwMode="auto">
                  <a:xfrm>
                    <a:off x="7338853" y="6888030"/>
                    <a:ext cx="979368" cy="960271"/>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accent1"/>
                  </a:solidFill>
                  <a:ln>
                    <a:noFill/>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grpSp>
            <p:sp>
              <p:nvSpPr>
                <p:cNvPr id="21" name="iś1íḋê"/>
                <p:cNvSpPr/>
                <p:nvPr>
                  <p:custDataLst>
                    <p:tags r:id="rId11"/>
                  </p:custDataLst>
                </p:nvPr>
              </p:nvSpPr>
              <p:spPr>
                <a:xfrm rot="10800000">
                  <a:off x="2339175" y="4681376"/>
                  <a:ext cx="334117" cy="288032"/>
                </a:xfrm>
                <a:prstGeom prst="triangle">
                  <a:avLst/>
                </a:prstGeom>
                <a:solidFill>
                  <a:srgbClr val="E3EA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accent2"/>
                    </a:solidFill>
                    <a:latin typeface="Agency FB" panose="020B0503020202020204" pitchFamily="34" charset="0"/>
                  </a:endParaRPr>
                </a:p>
              </p:txBody>
            </p:sp>
          </p:grpSp>
          <p:grpSp>
            <p:nvGrpSpPr>
              <p:cNvPr id="22" name="íṣļïḓè"/>
              <p:cNvGrpSpPr/>
              <p:nvPr/>
            </p:nvGrpSpPr>
            <p:grpSpPr>
              <a:xfrm>
                <a:off x="8832304" y="1985563"/>
                <a:ext cx="1905000" cy="2079754"/>
                <a:chOff x="1556810" y="2889654"/>
                <a:chExt cx="1905000" cy="2079754"/>
              </a:xfrm>
            </p:grpSpPr>
            <p:grpSp>
              <p:nvGrpSpPr>
                <p:cNvPr id="23" name="îṧľïḑe"/>
                <p:cNvGrpSpPr/>
                <p:nvPr/>
              </p:nvGrpSpPr>
              <p:grpSpPr>
                <a:xfrm>
                  <a:off x="1556810" y="2889654"/>
                  <a:ext cx="1905000" cy="1960650"/>
                  <a:chOff x="5869897" y="6133268"/>
                  <a:chExt cx="3809999" cy="3921300"/>
                </a:xfrm>
              </p:grpSpPr>
              <p:sp>
                <p:nvSpPr>
                  <p:cNvPr id="24" name="íṧļíḑè"/>
                  <p:cNvSpPr/>
                  <p:nvPr>
                    <p:custDataLst>
                      <p:tags r:id="rId12"/>
                    </p:custDataLst>
                  </p:nvPr>
                </p:nvSpPr>
                <p:spPr>
                  <a:xfrm>
                    <a:off x="5869897" y="6133268"/>
                    <a:ext cx="3809999" cy="3921300"/>
                  </a:xfrm>
                  <a:prstGeom prst="roundRect">
                    <a:avLst>
                      <a:gd name="adj" fmla="val 3932"/>
                    </a:avLst>
                  </a:prstGeom>
                  <a:solidFill>
                    <a:srgbClr val="E3EAEE"/>
                  </a:solidFill>
                  <a:ln w="12700" cap="flat">
                    <a:noFill/>
                    <a:miter lim="400000"/>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sp>
                <p:nvSpPr>
                  <p:cNvPr id="25" name="îs1îḋè"/>
                  <p:cNvSpPr/>
                  <p:nvPr>
                    <p:custDataLst>
                      <p:tags r:id="rId13"/>
                    </p:custDataLst>
                  </p:nvPr>
                </p:nvSpPr>
                <p:spPr bwMode="auto">
                  <a:xfrm>
                    <a:off x="7338853" y="6939473"/>
                    <a:ext cx="979368" cy="857383"/>
                  </a:xfrm>
                  <a:custGeom>
                    <a:avLst/>
                    <a:gdLst>
                      <a:gd name="T0" fmla="*/ 793 w 853"/>
                      <a:gd name="T1" fmla="*/ 481 h 748"/>
                      <a:gd name="T2" fmla="*/ 840 w 853"/>
                      <a:gd name="T3" fmla="*/ 71 h 748"/>
                      <a:gd name="T4" fmla="*/ 840 w 853"/>
                      <a:gd name="T5" fmla="*/ 45 h 748"/>
                      <a:gd name="T6" fmla="*/ 463 w 853"/>
                      <a:gd name="T7" fmla="*/ 45 h 748"/>
                      <a:gd name="T8" fmla="*/ 449 w 853"/>
                      <a:gd name="T9" fmla="*/ 0 h 748"/>
                      <a:gd name="T10" fmla="*/ 376 w 853"/>
                      <a:gd name="T11" fmla="*/ 13 h 748"/>
                      <a:gd name="T12" fmla="*/ 73 w 853"/>
                      <a:gd name="T13" fmla="*/ 45 h 748"/>
                      <a:gd name="T14" fmla="*/ 0 w 853"/>
                      <a:gd name="T15" fmla="*/ 58 h 748"/>
                      <a:gd name="T16" fmla="*/ 60 w 853"/>
                      <a:gd name="T17" fmla="*/ 71 h 748"/>
                      <a:gd name="T18" fmla="*/ 13 w 853"/>
                      <a:gd name="T19" fmla="*/ 481 h 748"/>
                      <a:gd name="T20" fmla="*/ 13 w 853"/>
                      <a:gd name="T21" fmla="*/ 507 h 748"/>
                      <a:gd name="T22" fmla="*/ 414 w 853"/>
                      <a:gd name="T23" fmla="*/ 507 h 748"/>
                      <a:gd name="T24" fmla="*/ 413 w 853"/>
                      <a:gd name="T25" fmla="*/ 565 h 748"/>
                      <a:gd name="T26" fmla="*/ 216 w 853"/>
                      <a:gd name="T27" fmla="*/ 721 h 748"/>
                      <a:gd name="T28" fmla="*/ 216 w 853"/>
                      <a:gd name="T29" fmla="*/ 747 h 748"/>
                      <a:gd name="T30" fmla="*/ 314 w 853"/>
                      <a:gd name="T31" fmla="*/ 748 h 748"/>
                      <a:gd name="T32" fmla="*/ 425 w 853"/>
                      <a:gd name="T33" fmla="*/ 747 h 748"/>
                      <a:gd name="T34" fmla="*/ 428 w 853"/>
                      <a:gd name="T35" fmla="*/ 747 h 748"/>
                      <a:gd name="T36" fmla="*/ 539 w 853"/>
                      <a:gd name="T37" fmla="*/ 748 h 748"/>
                      <a:gd name="T38" fmla="*/ 643 w 853"/>
                      <a:gd name="T39" fmla="*/ 747 h 748"/>
                      <a:gd name="T40" fmla="*/ 643 w 853"/>
                      <a:gd name="T41" fmla="*/ 721 h 748"/>
                      <a:gd name="T42" fmla="*/ 440 w 853"/>
                      <a:gd name="T43" fmla="*/ 565 h 748"/>
                      <a:gd name="T44" fmla="*/ 440 w 853"/>
                      <a:gd name="T45" fmla="*/ 507 h 748"/>
                      <a:gd name="T46" fmla="*/ 840 w 853"/>
                      <a:gd name="T47" fmla="*/ 507 h 748"/>
                      <a:gd name="T48" fmla="*/ 840 w 853"/>
                      <a:gd name="T49" fmla="*/ 481 h 748"/>
                      <a:gd name="T50" fmla="*/ 413 w 853"/>
                      <a:gd name="T51" fmla="*/ 721 h 748"/>
                      <a:gd name="T52" fmla="*/ 413 w 853"/>
                      <a:gd name="T53" fmla="*/ 612 h 748"/>
                      <a:gd name="T54" fmla="*/ 440 w 853"/>
                      <a:gd name="T55" fmla="*/ 721 h 748"/>
                      <a:gd name="T56" fmla="*/ 514 w 853"/>
                      <a:gd name="T57" fmla="*/ 721 h 748"/>
                      <a:gd name="T58" fmla="*/ 436 w 853"/>
                      <a:gd name="T59" fmla="*/ 26 h 748"/>
                      <a:gd name="T60" fmla="*/ 402 w 853"/>
                      <a:gd name="T61" fmla="*/ 45 h 748"/>
                      <a:gd name="T62" fmla="*/ 87 w 853"/>
                      <a:gd name="T63" fmla="*/ 481 h 748"/>
                      <a:gd name="T64" fmla="*/ 389 w 853"/>
                      <a:gd name="T65" fmla="*/ 71 h 748"/>
                      <a:gd name="T66" fmla="*/ 767 w 853"/>
                      <a:gd name="T67" fmla="*/ 71 h 748"/>
                      <a:gd name="T68" fmla="*/ 87 w 853"/>
                      <a:gd name="T69" fmla="*/ 481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3" h="748">
                        <a:moveTo>
                          <a:pt x="840" y="481"/>
                        </a:moveTo>
                        <a:lnTo>
                          <a:pt x="793" y="481"/>
                        </a:lnTo>
                        <a:lnTo>
                          <a:pt x="793" y="71"/>
                        </a:lnTo>
                        <a:lnTo>
                          <a:pt x="840" y="71"/>
                        </a:lnTo>
                        <a:cubicBezTo>
                          <a:pt x="847" y="71"/>
                          <a:pt x="853" y="65"/>
                          <a:pt x="853" y="58"/>
                        </a:cubicBezTo>
                        <a:cubicBezTo>
                          <a:pt x="853" y="51"/>
                          <a:pt x="847" y="45"/>
                          <a:pt x="840" y="45"/>
                        </a:cubicBezTo>
                        <a:lnTo>
                          <a:pt x="780" y="45"/>
                        </a:lnTo>
                        <a:lnTo>
                          <a:pt x="463" y="45"/>
                        </a:lnTo>
                        <a:lnTo>
                          <a:pt x="463" y="13"/>
                        </a:lnTo>
                        <a:cubicBezTo>
                          <a:pt x="463" y="6"/>
                          <a:pt x="457" y="0"/>
                          <a:pt x="449" y="0"/>
                        </a:cubicBezTo>
                        <a:lnTo>
                          <a:pt x="389" y="0"/>
                        </a:lnTo>
                        <a:cubicBezTo>
                          <a:pt x="382" y="0"/>
                          <a:pt x="376" y="6"/>
                          <a:pt x="376" y="13"/>
                        </a:cubicBezTo>
                        <a:lnTo>
                          <a:pt x="376" y="45"/>
                        </a:lnTo>
                        <a:lnTo>
                          <a:pt x="73" y="45"/>
                        </a:lnTo>
                        <a:lnTo>
                          <a:pt x="13" y="45"/>
                        </a:lnTo>
                        <a:cubicBezTo>
                          <a:pt x="6" y="45"/>
                          <a:pt x="0" y="51"/>
                          <a:pt x="0" y="58"/>
                        </a:cubicBezTo>
                        <a:cubicBezTo>
                          <a:pt x="0" y="65"/>
                          <a:pt x="6" y="71"/>
                          <a:pt x="13" y="71"/>
                        </a:cubicBezTo>
                        <a:lnTo>
                          <a:pt x="60" y="71"/>
                        </a:lnTo>
                        <a:lnTo>
                          <a:pt x="60" y="481"/>
                        </a:lnTo>
                        <a:lnTo>
                          <a:pt x="13" y="481"/>
                        </a:lnTo>
                        <a:cubicBezTo>
                          <a:pt x="6" y="481"/>
                          <a:pt x="0" y="487"/>
                          <a:pt x="0" y="494"/>
                        </a:cubicBezTo>
                        <a:cubicBezTo>
                          <a:pt x="0" y="501"/>
                          <a:pt x="6" y="507"/>
                          <a:pt x="13" y="507"/>
                        </a:cubicBezTo>
                        <a:lnTo>
                          <a:pt x="73" y="507"/>
                        </a:lnTo>
                        <a:lnTo>
                          <a:pt x="414" y="507"/>
                        </a:lnTo>
                        <a:cubicBezTo>
                          <a:pt x="414" y="508"/>
                          <a:pt x="413" y="508"/>
                          <a:pt x="413" y="509"/>
                        </a:cubicBezTo>
                        <a:lnTo>
                          <a:pt x="413" y="565"/>
                        </a:lnTo>
                        <a:lnTo>
                          <a:pt x="307" y="721"/>
                        </a:lnTo>
                        <a:lnTo>
                          <a:pt x="216" y="721"/>
                        </a:lnTo>
                        <a:cubicBezTo>
                          <a:pt x="209" y="721"/>
                          <a:pt x="203" y="727"/>
                          <a:pt x="203" y="734"/>
                        </a:cubicBezTo>
                        <a:cubicBezTo>
                          <a:pt x="203" y="741"/>
                          <a:pt x="209" y="747"/>
                          <a:pt x="216" y="747"/>
                        </a:cubicBezTo>
                        <a:lnTo>
                          <a:pt x="312" y="747"/>
                        </a:lnTo>
                        <a:cubicBezTo>
                          <a:pt x="312" y="748"/>
                          <a:pt x="313" y="748"/>
                          <a:pt x="314" y="748"/>
                        </a:cubicBezTo>
                        <a:cubicBezTo>
                          <a:pt x="315" y="748"/>
                          <a:pt x="316" y="748"/>
                          <a:pt x="317" y="747"/>
                        </a:cubicBezTo>
                        <a:lnTo>
                          <a:pt x="425" y="747"/>
                        </a:lnTo>
                        <a:cubicBezTo>
                          <a:pt x="426" y="747"/>
                          <a:pt x="426" y="748"/>
                          <a:pt x="427" y="748"/>
                        </a:cubicBezTo>
                        <a:cubicBezTo>
                          <a:pt x="427" y="748"/>
                          <a:pt x="428" y="747"/>
                          <a:pt x="428" y="747"/>
                        </a:cubicBezTo>
                        <a:lnTo>
                          <a:pt x="537" y="747"/>
                        </a:lnTo>
                        <a:cubicBezTo>
                          <a:pt x="537" y="748"/>
                          <a:pt x="538" y="748"/>
                          <a:pt x="539" y="748"/>
                        </a:cubicBezTo>
                        <a:cubicBezTo>
                          <a:pt x="540" y="748"/>
                          <a:pt x="541" y="748"/>
                          <a:pt x="542" y="747"/>
                        </a:cubicBezTo>
                        <a:lnTo>
                          <a:pt x="643" y="747"/>
                        </a:lnTo>
                        <a:cubicBezTo>
                          <a:pt x="650" y="747"/>
                          <a:pt x="656" y="741"/>
                          <a:pt x="656" y="734"/>
                        </a:cubicBezTo>
                        <a:cubicBezTo>
                          <a:pt x="656" y="727"/>
                          <a:pt x="650" y="721"/>
                          <a:pt x="643" y="721"/>
                        </a:cubicBezTo>
                        <a:lnTo>
                          <a:pt x="546" y="721"/>
                        </a:lnTo>
                        <a:lnTo>
                          <a:pt x="440" y="565"/>
                        </a:lnTo>
                        <a:lnTo>
                          <a:pt x="440" y="509"/>
                        </a:lnTo>
                        <a:cubicBezTo>
                          <a:pt x="440" y="508"/>
                          <a:pt x="440" y="508"/>
                          <a:pt x="440" y="507"/>
                        </a:cubicBezTo>
                        <a:lnTo>
                          <a:pt x="780" y="507"/>
                        </a:lnTo>
                        <a:lnTo>
                          <a:pt x="840" y="507"/>
                        </a:lnTo>
                        <a:cubicBezTo>
                          <a:pt x="847" y="507"/>
                          <a:pt x="853" y="501"/>
                          <a:pt x="853" y="494"/>
                        </a:cubicBezTo>
                        <a:cubicBezTo>
                          <a:pt x="853" y="487"/>
                          <a:pt x="847" y="481"/>
                          <a:pt x="840" y="481"/>
                        </a:cubicBezTo>
                        <a:close/>
                        <a:moveTo>
                          <a:pt x="413" y="612"/>
                        </a:moveTo>
                        <a:lnTo>
                          <a:pt x="413" y="721"/>
                        </a:lnTo>
                        <a:lnTo>
                          <a:pt x="339" y="721"/>
                        </a:lnTo>
                        <a:lnTo>
                          <a:pt x="413" y="612"/>
                        </a:lnTo>
                        <a:close/>
                        <a:moveTo>
                          <a:pt x="514" y="721"/>
                        </a:moveTo>
                        <a:lnTo>
                          <a:pt x="440" y="721"/>
                        </a:lnTo>
                        <a:lnTo>
                          <a:pt x="440" y="612"/>
                        </a:lnTo>
                        <a:lnTo>
                          <a:pt x="514" y="721"/>
                        </a:lnTo>
                        <a:close/>
                        <a:moveTo>
                          <a:pt x="402" y="26"/>
                        </a:moveTo>
                        <a:lnTo>
                          <a:pt x="436" y="26"/>
                        </a:lnTo>
                        <a:lnTo>
                          <a:pt x="436" y="45"/>
                        </a:lnTo>
                        <a:lnTo>
                          <a:pt x="402" y="45"/>
                        </a:lnTo>
                        <a:lnTo>
                          <a:pt x="402" y="26"/>
                        </a:lnTo>
                        <a:close/>
                        <a:moveTo>
                          <a:pt x="87" y="481"/>
                        </a:moveTo>
                        <a:lnTo>
                          <a:pt x="87" y="71"/>
                        </a:lnTo>
                        <a:lnTo>
                          <a:pt x="389" y="71"/>
                        </a:lnTo>
                        <a:lnTo>
                          <a:pt x="449" y="71"/>
                        </a:lnTo>
                        <a:lnTo>
                          <a:pt x="767" y="71"/>
                        </a:lnTo>
                        <a:lnTo>
                          <a:pt x="767" y="481"/>
                        </a:lnTo>
                        <a:lnTo>
                          <a:pt x="87" y="481"/>
                        </a:lnTo>
                        <a:close/>
                      </a:path>
                    </a:pathLst>
                  </a:custGeom>
                  <a:solidFill>
                    <a:schemeClr val="accent1"/>
                  </a:solidFill>
                  <a:ln>
                    <a:noFill/>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chemeClr val="accent2"/>
                      </a:solidFill>
                      <a:latin typeface="Agency FB" panose="020B0503020202020204" pitchFamily="34" charset="0"/>
                    </a:endParaRPr>
                  </a:p>
                </p:txBody>
              </p:sp>
            </p:grpSp>
            <p:sp>
              <p:nvSpPr>
                <p:cNvPr id="26" name="íṣ1iḓe"/>
                <p:cNvSpPr/>
                <p:nvPr>
                  <p:custDataLst>
                    <p:tags r:id="rId14"/>
                  </p:custDataLst>
                </p:nvPr>
              </p:nvSpPr>
              <p:spPr>
                <a:xfrm rot="10800000">
                  <a:off x="2339175" y="4681376"/>
                  <a:ext cx="334117" cy="288032"/>
                </a:xfrm>
                <a:prstGeom prst="triangle">
                  <a:avLst/>
                </a:prstGeom>
                <a:solidFill>
                  <a:srgbClr val="E3EAE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solidFill>
                      <a:schemeClr val="accent2"/>
                    </a:solidFill>
                    <a:latin typeface="Agency FB" panose="020B0503020202020204" pitchFamily="34" charset="0"/>
                  </a:endParaRPr>
                </a:p>
              </p:txBody>
            </p:sp>
          </p:grpSp>
          <p:sp>
            <p:nvSpPr>
              <p:cNvPr id="27" name="iSľiḓê"/>
              <p:cNvSpPr/>
              <p:nvPr>
                <p:custDataLst>
                  <p:tags r:id="rId15"/>
                </p:custDataLst>
              </p:nvPr>
            </p:nvSpPr>
            <p:spPr>
              <a:xfrm>
                <a:off x="7255558" y="4194668"/>
                <a:ext cx="480094" cy="480218"/>
              </a:xfrm>
              <a:prstGeom prst="ellipse">
                <a:avLst/>
              </a:prstGeom>
              <a:solidFill>
                <a:schemeClr val="bg1"/>
              </a:solidFill>
              <a:ln w="25400" cap="flat" cmpd="sng">
                <a:solidFill>
                  <a:srgbClr val="B3CCD4"/>
                </a:solidFill>
                <a:prstDash val="solid"/>
                <a:miter/>
                <a:headEnd type="none" w="med" len="med"/>
                <a:tailEnd type="none" w="med" len="med"/>
              </a:ln>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a:solidFill>
                      <a:schemeClr val="accent2"/>
                    </a:solidFill>
                    <a:latin typeface="Agency FB" panose="020B0503020202020204" pitchFamily="34" charset="0"/>
                  </a:rPr>
                  <a:t>3</a:t>
                </a:r>
                <a:endParaRPr lang="en-US" sz="2000" b="1">
                  <a:solidFill>
                    <a:schemeClr val="accent2"/>
                  </a:solidFill>
                  <a:latin typeface="Agency FB" panose="020B0503020202020204" pitchFamily="34" charset="0"/>
                </a:endParaRPr>
              </a:p>
            </p:txBody>
          </p:sp>
          <p:sp>
            <p:nvSpPr>
              <p:cNvPr id="28" name="îṣḻíḋê"/>
              <p:cNvSpPr/>
              <p:nvPr>
                <p:custDataLst>
                  <p:tags r:id="rId16"/>
                </p:custDataLst>
              </p:nvPr>
            </p:nvSpPr>
            <p:spPr>
              <a:xfrm>
                <a:off x="4933168" y="4191976"/>
                <a:ext cx="480094" cy="480218"/>
              </a:xfrm>
              <a:prstGeom prst="ellipse">
                <a:avLst/>
              </a:prstGeom>
              <a:solidFill>
                <a:schemeClr val="bg1"/>
              </a:solidFill>
              <a:ln w="25400" cap="flat" cmpd="sng">
                <a:solidFill>
                  <a:srgbClr val="B3CCD4"/>
                </a:solidFill>
                <a:prstDash val="solid"/>
                <a:miter/>
                <a:headEnd type="none" w="med" len="med"/>
                <a:tailEnd type="none" w="med" len="med"/>
              </a:ln>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dirty="0">
                    <a:solidFill>
                      <a:schemeClr val="accent2"/>
                    </a:solidFill>
                    <a:latin typeface="Agency FB" panose="020B0503020202020204" pitchFamily="34" charset="0"/>
                  </a:rPr>
                  <a:t>2</a:t>
                </a:r>
                <a:endParaRPr lang="en-US" sz="2000" b="1" dirty="0">
                  <a:solidFill>
                    <a:schemeClr val="accent2"/>
                  </a:solidFill>
                  <a:latin typeface="Agency FB" panose="020B0503020202020204" pitchFamily="34" charset="0"/>
                </a:endParaRPr>
              </a:p>
            </p:txBody>
          </p:sp>
          <p:sp>
            <p:nvSpPr>
              <p:cNvPr id="29" name="î$ḻîḍé"/>
              <p:cNvSpPr/>
              <p:nvPr>
                <p:custDataLst>
                  <p:tags r:id="rId17"/>
                </p:custDataLst>
              </p:nvPr>
            </p:nvSpPr>
            <p:spPr>
              <a:xfrm>
                <a:off x="2610778" y="4194668"/>
                <a:ext cx="480094" cy="480218"/>
              </a:xfrm>
              <a:prstGeom prst="ellipse">
                <a:avLst/>
              </a:prstGeom>
              <a:solidFill>
                <a:schemeClr val="bg1"/>
              </a:solidFill>
              <a:ln w="25400" cap="flat" cmpd="sng">
                <a:solidFill>
                  <a:srgbClr val="B3CCD4"/>
                </a:solidFill>
                <a:prstDash val="solid"/>
                <a:miter/>
                <a:headEnd type="none" w="med" len="med"/>
                <a:tailEnd type="none" w="med" len="med"/>
              </a:ln>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a:solidFill>
                      <a:schemeClr val="accent2"/>
                    </a:solidFill>
                    <a:latin typeface="Agency FB" panose="020B0503020202020204" pitchFamily="34" charset="0"/>
                  </a:rPr>
                  <a:t>1</a:t>
                </a:r>
                <a:endParaRPr lang="en-US" sz="2000" b="1">
                  <a:solidFill>
                    <a:schemeClr val="accent2"/>
                  </a:solidFill>
                  <a:latin typeface="Agency FB" panose="020B0503020202020204" pitchFamily="34" charset="0"/>
                </a:endParaRPr>
              </a:p>
            </p:txBody>
          </p:sp>
          <p:sp>
            <p:nvSpPr>
              <p:cNvPr id="30" name="iṩlíḍè"/>
              <p:cNvSpPr/>
              <p:nvPr>
                <p:custDataLst>
                  <p:tags r:id="rId18"/>
                </p:custDataLst>
              </p:nvPr>
            </p:nvSpPr>
            <p:spPr>
              <a:xfrm>
                <a:off x="9541680" y="4194668"/>
                <a:ext cx="480094" cy="480218"/>
              </a:xfrm>
              <a:prstGeom prst="ellipse">
                <a:avLst/>
              </a:prstGeom>
              <a:solidFill>
                <a:schemeClr val="bg1"/>
              </a:solidFill>
              <a:ln w="25400" cap="flat" cmpd="sng">
                <a:solidFill>
                  <a:srgbClr val="B3CCD4"/>
                </a:solidFill>
                <a:prstDash val="solid"/>
                <a:miter/>
                <a:headEnd type="none" w="med" len="med"/>
                <a:tailEnd type="none" w="med" len="med"/>
              </a:ln>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a:solidFill>
                      <a:schemeClr val="accent2"/>
                    </a:solidFill>
                    <a:latin typeface="Agency FB" panose="020B0503020202020204" pitchFamily="34" charset="0"/>
                  </a:rPr>
                  <a:t>4</a:t>
                </a:r>
                <a:endParaRPr lang="en-US" sz="2000" b="1">
                  <a:solidFill>
                    <a:schemeClr val="accent2"/>
                  </a:solidFill>
                  <a:latin typeface="Agency FB" panose="020B0503020202020204" pitchFamily="34" charset="0"/>
                </a:endParaRPr>
              </a:p>
            </p:txBody>
          </p:sp>
        </p:grpSp>
      </p:grpSp>
      <p:sp>
        <p:nvSpPr>
          <p:cNvPr id="52" name="文本框 51"/>
          <p:cNvSpPr txBox="1"/>
          <p:nvPr>
            <p:custDataLst>
              <p:tags r:id="rId19"/>
            </p:custDataLst>
          </p:nvPr>
        </p:nvSpPr>
        <p:spPr>
          <a:xfrm>
            <a:off x="1945640" y="2070100"/>
            <a:ext cx="1808480" cy="829945"/>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rgbClr val="FF0000"/>
                </a:solidFill>
                <a:latin typeface="Century Gothic" panose="020B0502020202020204" pitchFamily="34" charset="0"/>
              </a:rPr>
              <a:t>在读</a:t>
            </a:r>
            <a:r>
              <a:rPr lang="zh-CN" altLang="en-US" sz="1600" b="1" dirty="0">
                <a:solidFill>
                  <a:schemeClr val="tx1">
                    <a:lumMod val="65000"/>
                    <a:lumOff val="35000"/>
                  </a:schemeClr>
                </a:solidFill>
                <a:latin typeface="Century Gothic" panose="020B0502020202020204" pitchFamily="34" charset="0"/>
              </a:rPr>
              <a:t>期间，家庭经济困难学生可申请</a:t>
            </a:r>
            <a:r>
              <a:rPr lang="zh-CN" altLang="en-US" sz="1600" b="1" dirty="0">
                <a:solidFill>
                  <a:srgbClr val="FF0000"/>
                </a:solidFill>
                <a:latin typeface="Century Gothic" panose="020B0502020202020204" pitchFamily="34" charset="0"/>
              </a:rPr>
              <a:t>国家助学贷款</a:t>
            </a:r>
            <a:endParaRPr lang="zh-CN" altLang="en-US" sz="1600" b="1" dirty="0">
              <a:solidFill>
                <a:srgbClr val="FF0000"/>
              </a:solidFill>
              <a:latin typeface="Century Gothic" panose="020B0502020202020204" pitchFamily="34" charset="0"/>
            </a:endParaRPr>
          </a:p>
        </p:txBody>
      </p:sp>
      <p:sp>
        <p:nvSpPr>
          <p:cNvPr id="53" name="文本框 52"/>
          <p:cNvSpPr txBox="1"/>
          <p:nvPr>
            <p:custDataLst>
              <p:tags r:id="rId20"/>
            </p:custDataLst>
          </p:nvPr>
        </p:nvSpPr>
        <p:spPr>
          <a:xfrm>
            <a:off x="4081145" y="1835150"/>
            <a:ext cx="1871345" cy="1076325"/>
          </a:xfrm>
          <a:prstGeom prst="rect">
            <a:avLst/>
          </a:prstGeom>
          <a:noFill/>
        </p:spPr>
        <p:txBody>
          <a:bodyPr wrap="square" rtlCol="0">
            <a:spAutoFit/>
            <a:scene3d>
              <a:camera prst="orthographicFront"/>
              <a:lightRig rig="threePt" dir="t"/>
            </a:scene3d>
            <a:sp3d contourW="12700"/>
          </a:bodyPr>
          <a:p>
            <a:pPr algn="ctr"/>
            <a:r>
              <a:rPr lang="zh-CN" altLang="en-US" sz="1600" b="1" dirty="0">
                <a:solidFill>
                  <a:schemeClr val="tx1">
                    <a:lumMod val="65000"/>
                    <a:lumOff val="35000"/>
                  </a:schemeClr>
                </a:solidFill>
                <a:latin typeface="Century Gothic" panose="020B0502020202020204" pitchFamily="34" charset="0"/>
              </a:rPr>
              <a:t>毕业时，</a:t>
            </a:r>
            <a:r>
              <a:rPr lang="zh-CN" altLang="en-US" sz="1600" b="1" dirty="0">
                <a:solidFill>
                  <a:srgbClr val="FF0000"/>
                </a:solidFill>
                <a:latin typeface="Century Gothic" panose="020B0502020202020204" pitchFamily="34" charset="0"/>
              </a:rPr>
              <a:t>签署还款协议</a:t>
            </a:r>
            <a:r>
              <a:rPr lang="zh-CN" altLang="en-US" sz="1600" b="1" dirty="0">
                <a:solidFill>
                  <a:schemeClr val="tx1">
                    <a:lumMod val="65000"/>
                    <a:lumOff val="35000"/>
                  </a:schemeClr>
                </a:solidFill>
                <a:latin typeface="Century Gothic" panose="020B0502020202020204" pitchFamily="34" charset="0"/>
              </a:rPr>
              <a:t>；如升学</a:t>
            </a:r>
            <a:r>
              <a:rPr lang="en-US" altLang="zh-CN" sz="1600" b="1" dirty="0">
                <a:solidFill>
                  <a:schemeClr val="tx1">
                    <a:lumMod val="65000"/>
                    <a:lumOff val="35000"/>
                  </a:schemeClr>
                </a:solidFill>
                <a:latin typeface="Century Gothic" panose="020B0502020202020204" pitchFamily="34" charset="0"/>
              </a:rPr>
              <a:t>/</a:t>
            </a:r>
            <a:r>
              <a:rPr lang="zh-CN" altLang="en-US" sz="1600" b="1" dirty="0">
                <a:solidFill>
                  <a:schemeClr val="tx1">
                    <a:lumMod val="65000"/>
                    <a:lumOff val="35000"/>
                  </a:schemeClr>
                </a:solidFill>
                <a:latin typeface="Century Gothic" panose="020B0502020202020204" pitchFamily="34" charset="0"/>
              </a:rPr>
              <a:t>延长学制可</a:t>
            </a:r>
            <a:r>
              <a:rPr lang="zh-CN" altLang="en-US" sz="1600" b="1" dirty="0">
                <a:solidFill>
                  <a:srgbClr val="FF0000"/>
                </a:solidFill>
                <a:latin typeface="Century Gothic" panose="020B0502020202020204" pitchFamily="34" charset="0"/>
              </a:rPr>
              <a:t>申请办理延长国家贴息</a:t>
            </a:r>
            <a:endParaRPr lang="zh-CN" altLang="en-US" sz="1600" b="1" dirty="0">
              <a:solidFill>
                <a:srgbClr val="FF0000"/>
              </a:solidFill>
              <a:latin typeface="Century Gothic" panose="020B0502020202020204" pitchFamily="34" charset="0"/>
            </a:endParaRPr>
          </a:p>
        </p:txBody>
      </p:sp>
      <p:sp>
        <p:nvSpPr>
          <p:cNvPr id="54" name="文本框 53"/>
          <p:cNvSpPr txBox="1"/>
          <p:nvPr>
            <p:custDataLst>
              <p:tags r:id="rId21"/>
            </p:custDataLst>
          </p:nvPr>
        </p:nvSpPr>
        <p:spPr>
          <a:xfrm>
            <a:off x="6321827" y="1885582"/>
            <a:ext cx="1761256" cy="1076325"/>
          </a:xfrm>
          <a:prstGeom prst="rect">
            <a:avLst/>
          </a:prstGeom>
          <a:noFill/>
        </p:spPr>
        <p:txBody>
          <a:bodyPr wrap="square" rtlCol="0">
            <a:spAutoFit/>
            <a:scene3d>
              <a:camera prst="orthographicFront"/>
              <a:lightRig rig="threePt" dir="t"/>
            </a:scene3d>
            <a:sp3d contourW="12700"/>
          </a:bodyPr>
          <a:p>
            <a:pPr algn="ctr"/>
            <a:r>
              <a:rPr lang="zh-CN" altLang="en-US" sz="1600" b="1" dirty="0">
                <a:solidFill>
                  <a:schemeClr val="tx1">
                    <a:lumMod val="65000"/>
                    <a:lumOff val="35000"/>
                  </a:schemeClr>
                </a:solidFill>
                <a:latin typeface="Century Gothic" panose="020B0502020202020204" pitchFamily="34" charset="0"/>
              </a:rPr>
              <a:t>毕业后的</a:t>
            </a:r>
            <a:r>
              <a:rPr lang="en-US" altLang="zh-CN" sz="1600" b="1" dirty="0">
                <a:solidFill>
                  <a:srgbClr val="FF0000"/>
                </a:solidFill>
                <a:latin typeface="Century Gothic" panose="020B0502020202020204" pitchFamily="34" charset="0"/>
              </a:rPr>
              <a:t>3/5</a:t>
            </a:r>
            <a:r>
              <a:rPr lang="zh-CN" altLang="en-US" sz="1600" b="1" dirty="0">
                <a:solidFill>
                  <a:schemeClr val="tx1">
                    <a:lumMod val="65000"/>
                    <a:lumOff val="35000"/>
                  </a:schemeClr>
                </a:solidFill>
                <a:latin typeface="Century Gothic" panose="020B0502020202020204" pitchFamily="34" charset="0"/>
              </a:rPr>
              <a:t>年内可</a:t>
            </a:r>
            <a:r>
              <a:rPr lang="zh-CN" altLang="en-US" sz="1600" b="1" dirty="0">
                <a:solidFill>
                  <a:srgbClr val="FF0000"/>
                </a:solidFill>
                <a:latin typeface="Century Gothic" panose="020B0502020202020204" pitchFamily="34" charset="0"/>
              </a:rPr>
              <a:t>只偿还国家助学贷款利息</a:t>
            </a:r>
            <a:r>
              <a:rPr lang="zh-CN" altLang="en-US" sz="1600" b="1" dirty="0">
                <a:solidFill>
                  <a:schemeClr val="tx1">
                    <a:lumMod val="65000"/>
                    <a:lumOff val="35000"/>
                  </a:schemeClr>
                </a:solidFill>
                <a:latin typeface="Century Gothic" panose="020B0502020202020204" pitchFamily="34" charset="0"/>
              </a:rPr>
              <a:t>，</a:t>
            </a:r>
            <a:endParaRPr lang="zh-CN" altLang="en-US" sz="1600" b="1" dirty="0">
              <a:solidFill>
                <a:schemeClr val="tx1">
                  <a:lumMod val="65000"/>
                  <a:lumOff val="35000"/>
                </a:schemeClr>
              </a:solidFill>
              <a:latin typeface="Century Gothic" panose="020B0502020202020204" pitchFamily="34" charset="0"/>
            </a:endParaRPr>
          </a:p>
          <a:p>
            <a:pPr algn="ctr"/>
            <a:r>
              <a:rPr lang="zh-CN" altLang="en-US" sz="1600" b="1" dirty="0">
                <a:solidFill>
                  <a:schemeClr val="tx1">
                    <a:lumMod val="65000"/>
                    <a:lumOff val="35000"/>
                  </a:schemeClr>
                </a:solidFill>
                <a:latin typeface="Century Gothic" panose="020B0502020202020204" pitchFamily="34" charset="0"/>
              </a:rPr>
              <a:t>利率</a:t>
            </a:r>
            <a:r>
              <a:rPr lang="en-US" altLang="zh-CN" sz="1600" b="1" dirty="0">
                <a:solidFill>
                  <a:srgbClr val="FF0000"/>
                </a:solidFill>
                <a:latin typeface="Century Gothic" panose="020B0502020202020204" pitchFamily="34" charset="0"/>
              </a:rPr>
              <a:t>LPR-0.6</a:t>
            </a:r>
            <a:endParaRPr lang="en-US" altLang="zh-CN" sz="1600" b="1" dirty="0">
              <a:solidFill>
                <a:srgbClr val="FF0000"/>
              </a:solidFill>
              <a:latin typeface="Century Gothic" panose="020B0502020202020204" pitchFamily="34" charset="0"/>
            </a:endParaRPr>
          </a:p>
        </p:txBody>
      </p:sp>
      <p:sp>
        <p:nvSpPr>
          <p:cNvPr id="55" name="文本框 54"/>
          <p:cNvSpPr txBox="1"/>
          <p:nvPr>
            <p:custDataLst>
              <p:tags r:id="rId22"/>
            </p:custDataLst>
          </p:nvPr>
        </p:nvSpPr>
        <p:spPr>
          <a:xfrm>
            <a:off x="8502689" y="1859547"/>
            <a:ext cx="1761256" cy="1076325"/>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rgbClr val="FF0000"/>
                </a:solidFill>
                <a:latin typeface="Century Gothic" panose="020B0502020202020204" pitchFamily="34" charset="0"/>
              </a:rPr>
              <a:t>3/5</a:t>
            </a:r>
            <a:r>
              <a:rPr lang="zh-CN" altLang="en-US" sz="1600" b="1" dirty="0">
                <a:solidFill>
                  <a:schemeClr val="tx1">
                    <a:lumMod val="65000"/>
                    <a:lumOff val="35000"/>
                  </a:schemeClr>
                </a:solidFill>
                <a:latin typeface="Century Gothic" panose="020B0502020202020204" pitchFamily="34" charset="0"/>
              </a:rPr>
              <a:t>年后，开始偿还国家助学贷款</a:t>
            </a:r>
            <a:r>
              <a:rPr lang="zh-CN" altLang="en-US" sz="1600" b="1" dirty="0">
                <a:solidFill>
                  <a:srgbClr val="FF0000"/>
                </a:solidFill>
                <a:latin typeface="Century Gothic" panose="020B0502020202020204" pitchFamily="34" charset="0"/>
              </a:rPr>
              <a:t>本金及利息</a:t>
            </a:r>
            <a:r>
              <a:rPr lang="zh-CN" altLang="en-US" sz="1600" b="1" dirty="0">
                <a:solidFill>
                  <a:schemeClr val="tx1">
                    <a:lumMod val="65000"/>
                    <a:lumOff val="35000"/>
                  </a:schemeClr>
                </a:solidFill>
                <a:latin typeface="Century Gothic" panose="020B0502020202020204" pitchFamily="34" charset="0"/>
              </a:rPr>
              <a:t>，直至偿还全部本金</a:t>
            </a:r>
            <a:endParaRPr lang="zh-CN" altLang="en-US" sz="1600" b="1" dirty="0">
              <a:solidFill>
                <a:schemeClr val="tx1">
                  <a:lumMod val="65000"/>
                  <a:lumOff val="35000"/>
                </a:schemeClr>
              </a:solidFill>
              <a:latin typeface="Century Gothic" panose="020B0502020202020204" pitchFamily="34" charset="0"/>
            </a:endParaRPr>
          </a:p>
        </p:txBody>
      </p:sp>
      <p:cxnSp>
        <p:nvCxnSpPr>
          <p:cNvPr id="31" name="肘形连接符 30"/>
          <p:cNvCxnSpPr/>
          <p:nvPr/>
        </p:nvCxnSpPr>
        <p:spPr>
          <a:xfrm rot="5400000">
            <a:off x="6078220" y="91440"/>
            <a:ext cx="3175" cy="6858635"/>
          </a:xfrm>
          <a:prstGeom prst="bentConnector3">
            <a:avLst>
              <a:gd name="adj1" fmla="val 4708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肘形连接符 31"/>
          <p:cNvCxnSpPr/>
          <p:nvPr/>
        </p:nvCxnSpPr>
        <p:spPr>
          <a:xfrm rot="5400000" flipH="1" flipV="1">
            <a:off x="3903980" y="2584450"/>
            <a:ext cx="3175" cy="1870710"/>
          </a:xfrm>
          <a:prstGeom prst="bentConnector3">
            <a:avLst>
              <a:gd name="adj1" fmla="val -20410000"/>
            </a:avLst>
          </a:prstGeom>
          <a:ln w="38100"/>
        </p:spPr>
        <p:style>
          <a:lnRef idx="1">
            <a:schemeClr val="accent1"/>
          </a:lnRef>
          <a:fillRef idx="0">
            <a:schemeClr val="accent1"/>
          </a:fillRef>
          <a:effectRef idx="0">
            <a:schemeClr val="accent1"/>
          </a:effectRef>
          <a:fontRef idx="minor">
            <a:schemeClr val="tx1"/>
          </a:fontRef>
        </p:style>
      </p:cxnSp>
      <p:sp>
        <p:nvSpPr>
          <p:cNvPr id="33" name="文本框 32"/>
          <p:cNvSpPr txBox="1"/>
          <p:nvPr>
            <p:custDataLst>
              <p:tags r:id="rId23"/>
            </p:custDataLst>
          </p:nvPr>
        </p:nvSpPr>
        <p:spPr>
          <a:xfrm>
            <a:off x="5323840" y="3509963"/>
            <a:ext cx="1640840" cy="645160"/>
          </a:xfrm>
          <a:prstGeom prst="rect">
            <a:avLst/>
          </a:prstGeom>
          <a:noFill/>
        </p:spPr>
        <p:txBody>
          <a:bodyPr wrap="square" rtlCol="0">
            <a:spAutoFit/>
          </a:bodyPr>
          <a:p>
            <a:pPr algn="ctr"/>
            <a:r>
              <a:rPr lang="zh-CN" altLang="en-US" b="1">
                <a:solidFill>
                  <a:srgbClr val="FF0000"/>
                </a:solidFill>
              </a:rPr>
              <a:t>还本宽限期：</a:t>
            </a:r>
            <a:endParaRPr lang="zh-CN" altLang="en-US" b="1">
              <a:solidFill>
                <a:srgbClr val="FF0000"/>
              </a:solidFill>
            </a:endParaRPr>
          </a:p>
          <a:p>
            <a:pPr algn="ctr"/>
            <a:r>
              <a:rPr lang="en-US" altLang="zh-CN" b="1">
                <a:solidFill>
                  <a:srgbClr val="FF0000"/>
                </a:solidFill>
              </a:rPr>
              <a:t>3/5</a:t>
            </a:r>
            <a:r>
              <a:rPr lang="zh-CN" altLang="en-US" b="1">
                <a:solidFill>
                  <a:srgbClr val="FF0000"/>
                </a:solidFill>
              </a:rPr>
              <a:t>年</a:t>
            </a:r>
            <a:endParaRPr lang="zh-CN" altLang="en-US" b="1">
              <a:solidFill>
                <a:srgbClr val="FF0000"/>
              </a:solidFill>
            </a:endParaRPr>
          </a:p>
        </p:txBody>
      </p:sp>
      <p:cxnSp>
        <p:nvCxnSpPr>
          <p:cNvPr id="34" name="肘形连接符 33"/>
          <p:cNvCxnSpPr/>
          <p:nvPr/>
        </p:nvCxnSpPr>
        <p:spPr>
          <a:xfrm rot="5400000" flipV="1">
            <a:off x="6094730" y="2584450"/>
            <a:ext cx="3175" cy="1870710"/>
          </a:xfrm>
          <a:prstGeom prst="bentConnector3">
            <a:avLst>
              <a:gd name="adj1" fmla="val 20530000"/>
            </a:avLst>
          </a:prstGeom>
          <a:ln w="38100"/>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5400000" flipV="1">
            <a:off x="7172960" y="1412240"/>
            <a:ext cx="3175" cy="4347210"/>
          </a:xfrm>
          <a:prstGeom prst="bentConnector3">
            <a:avLst>
              <a:gd name="adj1" fmla="val 32450000"/>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3143250" y="3512503"/>
            <a:ext cx="1640840" cy="645160"/>
          </a:xfrm>
          <a:prstGeom prst="rect">
            <a:avLst/>
          </a:prstGeom>
          <a:noFill/>
        </p:spPr>
        <p:txBody>
          <a:bodyPr wrap="square" rtlCol="0">
            <a:spAutoFit/>
          </a:bodyPr>
          <a:p>
            <a:pPr algn="just"/>
            <a:r>
              <a:rPr lang="zh-CN" altLang="en-US" b="1">
                <a:solidFill>
                  <a:srgbClr val="FF0000"/>
                </a:solidFill>
              </a:rPr>
              <a:t>学制期内：国家财政贴息</a:t>
            </a:r>
            <a:endParaRPr lang="zh-CN" altLang="en-US" b="1">
              <a:solidFill>
                <a:srgbClr val="FF0000"/>
              </a:solidFill>
            </a:endParaRPr>
          </a:p>
        </p:txBody>
      </p:sp>
      <p:sp>
        <p:nvSpPr>
          <p:cNvPr id="38" name="文本框 37"/>
          <p:cNvSpPr txBox="1"/>
          <p:nvPr>
            <p:custDataLst>
              <p:tags r:id="rId24"/>
            </p:custDataLst>
          </p:nvPr>
        </p:nvSpPr>
        <p:spPr>
          <a:xfrm>
            <a:off x="3345180" y="4667250"/>
            <a:ext cx="5800090" cy="423545"/>
          </a:xfrm>
          <a:prstGeom prst="rect">
            <a:avLst/>
          </a:prstGeom>
          <a:noFill/>
        </p:spPr>
        <p:txBody>
          <a:bodyPr wrap="square" rtlCol="0">
            <a:noAutofit/>
          </a:bodyPr>
          <a:p>
            <a:r>
              <a:rPr lang="zh-CN" sz="1600" b="1">
                <a:solidFill>
                  <a:srgbClr val="FF0000"/>
                </a:solidFill>
              </a:rPr>
              <a:t>从贷款办理之日起，到偿还全部本金为止，最长不超过</a:t>
            </a:r>
            <a:r>
              <a:rPr lang="en-US" altLang="zh-CN" sz="1600" b="1">
                <a:solidFill>
                  <a:srgbClr val="FF0000"/>
                </a:solidFill>
              </a:rPr>
              <a:t>20/22</a:t>
            </a:r>
            <a:r>
              <a:rPr lang="zh-CN" altLang="en-US" sz="1600" b="1">
                <a:solidFill>
                  <a:srgbClr val="FF0000"/>
                </a:solidFill>
              </a:rPr>
              <a:t>年</a:t>
            </a:r>
            <a:endParaRPr lang="zh-CN" altLang="en-US" sz="1600" b="1">
              <a:solidFill>
                <a:srgbClr val="FF0000"/>
              </a:solidFill>
            </a:endParaRPr>
          </a:p>
        </p:txBody>
      </p:sp>
      <p:sp>
        <p:nvSpPr>
          <p:cNvPr id="39" name="文本框 38"/>
          <p:cNvSpPr txBox="1"/>
          <p:nvPr/>
        </p:nvSpPr>
        <p:spPr>
          <a:xfrm>
            <a:off x="5161280" y="4243705"/>
            <a:ext cx="4103370" cy="423545"/>
          </a:xfrm>
          <a:prstGeom prst="rect">
            <a:avLst/>
          </a:prstGeom>
          <a:noFill/>
        </p:spPr>
        <p:txBody>
          <a:bodyPr wrap="square" rtlCol="0">
            <a:noAutofit/>
          </a:bodyPr>
          <a:p>
            <a:r>
              <a:rPr lang="zh-CN" altLang="en-US" sz="1600" b="1">
                <a:solidFill>
                  <a:srgbClr val="FF0000"/>
                </a:solidFill>
              </a:rPr>
              <a:t>毕业后</a:t>
            </a:r>
            <a:r>
              <a:rPr lang="en-US" altLang="zh-CN" sz="1600" b="1">
                <a:solidFill>
                  <a:srgbClr val="FF0000"/>
                </a:solidFill>
              </a:rPr>
              <a:t>15</a:t>
            </a:r>
            <a:r>
              <a:rPr lang="zh-CN" altLang="en-US" sz="1600" b="1">
                <a:solidFill>
                  <a:srgbClr val="FF0000"/>
                </a:solidFill>
              </a:rPr>
              <a:t>年内还清国家助学贷款本金及利息</a:t>
            </a:r>
            <a:endParaRPr lang="zh-CN" altLang="en-US" sz="1600" b="1">
              <a:solidFill>
                <a:srgbClr val="FF0000"/>
              </a:solidFill>
            </a:endParaRPr>
          </a:p>
        </p:txBody>
      </p:sp>
      <p:cxnSp>
        <p:nvCxnSpPr>
          <p:cNvPr id="40" name="肘形连接符 39"/>
          <p:cNvCxnSpPr/>
          <p:nvPr/>
        </p:nvCxnSpPr>
        <p:spPr>
          <a:xfrm rot="5400000" flipV="1">
            <a:off x="8269605" y="2602865"/>
            <a:ext cx="3175" cy="1836420"/>
          </a:xfrm>
          <a:prstGeom prst="bentConnector3">
            <a:avLst>
              <a:gd name="adj1" fmla="val 20370000"/>
            </a:avLst>
          </a:prstGeom>
          <a:ln w="38100"/>
        </p:spPr>
        <p:style>
          <a:lnRef idx="1">
            <a:schemeClr val="accent1"/>
          </a:lnRef>
          <a:fillRef idx="0">
            <a:schemeClr val="accent1"/>
          </a:fillRef>
          <a:effectRef idx="0">
            <a:schemeClr val="accent1"/>
          </a:effectRef>
          <a:fontRef idx="minor">
            <a:schemeClr val="tx1"/>
          </a:fontRef>
        </p:style>
      </p:cxnSp>
      <p:sp>
        <p:nvSpPr>
          <p:cNvPr id="41" name="文本框 40"/>
          <p:cNvSpPr txBox="1"/>
          <p:nvPr>
            <p:custDataLst>
              <p:tags r:id="rId25"/>
            </p:custDataLst>
          </p:nvPr>
        </p:nvSpPr>
        <p:spPr>
          <a:xfrm>
            <a:off x="7504430" y="3589973"/>
            <a:ext cx="1640840" cy="368300"/>
          </a:xfrm>
          <a:prstGeom prst="rect">
            <a:avLst/>
          </a:prstGeom>
          <a:noFill/>
        </p:spPr>
        <p:txBody>
          <a:bodyPr wrap="square" rtlCol="0">
            <a:spAutoFit/>
          </a:bodyPr>
          <a:p>
            <a:r>
              <a:rPr lang="zh-CN" altLang="en-US" b="1">
                <a:solidFill>
                  <a:srgbClr val="FF0000"/>
                </a:solidFill>
              </a:rPr>
              <a:t>还本期：</a:t>
            </a:r>
            <a:r>
              <a:rPr lang="en-US" altLang="zh-CN" b="1">
                <a:solidFill>
                  <a:srgbClr val="FF0000"/>
                </a:solidFill>
              </a:rPr>
              <a:t>10</a:t>
            </a:r>
            <a:r>
              <a:rPr lang="zh-CN" altLang="en-US" b="1">
                <a:solidFill>
                  <a:srgbClr val="FF0000"/>
                </a:solidFill>
              </a:rPr>
              <a:t>年</a:t>
            </a:r>
            <a:endParaRPr lang="zh-CN" altLang="en-US" b="1">
              <a:solidFill>
                <a:srgbClr val="FF0000"/>
              </a:solidFill>
            </a:endParaRPr>
          </a:p>
        </p:txBody>
      </p:sp>
      <p:sp>
        <p:nvSpPr>
          <p:cNvPr id="42" name="文本框 41"/>
          <p:cNvSpPr txBox="1"/>
          <p:nvPr/>
        </p:nvSpPr>
        <p:spPr>
          <a:xfrm>
            <a:off x="1166495" y="5090795"/>
            <a:ext cx="9612630" cy="1565910"/>
          </a:xfrm>
          <a:prstGeom prst="rect">
            <a:avLst/>
          </a:prstGeom>
          <a:noFill/>
        </p:spPr>
        <p:txBody>
          <a:bodyPr wrap="square" rtlCol="0" anchor="t">
            <a:spAutoFit/>
          </a:bodyPr>
          <a:p>
            <a:pPr marL="0" indent="508000" algn="l" fontAlgn="base">
              <a:lnSpc>
                <a:spcPts val="3500"/>
              </a:lnSpc>
              <a:spcBef>
                <a:spcPts val="500"/>
              </a:spcBef>
              <a:buClrTx/>
              <a:buSzTx/>
              <a:buFont typeface="Wingdings" panose="05000000000000000000" charset="0"/>
              <a:buNone/>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计算利息时间：当年毕业年份的</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7</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月</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1</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日开始计息。</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508000" algn="l" fontAlgn="base">
              <a:lnSpc>
                <a:spcPts val="3500"/>
              </a:lnSpc>
              <a:spcBef>
                <a:spcPts val="500"/>
              </a:spcBef>
              <a:buClrTx/>
              <a:buSzTx/>
              <a:buFont typeface="Wingdings" panose="05000000000000000000" charset="0"/>
              <a:buNone/>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首次扣款时间：当年毕业年份的</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8</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月开始扣款，每人的扣款日可能有所不同。</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508000" algn="l" fontAlgn="base">
              <a:lnSpc>
                <a:spcPts val="3500"/>
              </a:lnSpc>
              <a:spcBef>
                <a:spcPts val="500"/>
              </a:spcBef>
              <a:buClrTx/>
              <a:buSzTx/>
              <a:buFont typeface="Wingdings" panose="05000000000000000000" charset="0"/>
              <a:buNone/>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同学们可查看与相关经办银行签署的贷款合同，有还款期限等相关</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信息。</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43" name="iṩliḍé"/>
          <p:cNvSpPr txBox="1"/>
          <p:nvPr/>
        </p:nvSpPr>
        <p:spPr>
          <a:xfrm>
            <a:off x="737870" y="101600"/>
            <a:ext cx="7482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二、国家助学贷款政策介绍</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贷款期限怎么算？</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p:nvPr/>
        </p:nvSpPr>
        <p:spPr>
          <a:xfrm>
            <a:off x="4185421" y="2399674"/>
            <a:ext cx="4933734" cy="645160"/>
          </a:xfrm>
          <a:prstGeom prst="rect">
            <a:avLst/>
          </a:prstGeom>
          <a:noFill/>
        </p:spPr>
        <p:txBody>
          <a:bodyPr wrap="square" rtlCol="0">
            <a:spAutoFit/>
          </a:bodyPr>
          <a:lstStyle/>
          <a:p>
            <a:r>
              <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rPr>
              <a:t>三、还款指南</a:t>
            </a:r>
            <a:endPar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endParaRPr>
          </a:p>
        </p:txBody>
      </p:sp>
      <p:sp>
        <p:nvSpPr>
          <p:cNvPr id="2" name="Text Box 13"/>
          <p:cNvSpPr txBox="1">
            <a:spLocks noChangeArrowheads="1"/>
          </p:cNvSpPr>
          <p:nvPr/>
        </p:nvSpPr>
        <p:spPr bwMode="auto">
          <a:xfrm>
            <a:off x="4142721" y="3179165"/>
            <a:ext cx="1989455" cy="152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l">
              <a:lnSpc>
                <a:spcPct val="130000"/>
              </a:lnSpc>
            </a:pPr>
            <a:r>
              <a:rPr lang="en-US" altLang="zh-CN"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1.</a:t>
            </a:r>
            <a:r>
              <a:rPr lang="zh-CN" altLang="en-US"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了解基本概念</a:t>
            </a:r>
            <a:endParaRPr lang="zh-CN" altLang="en-US"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2.</a:t>
            </a:r>
            <a:r>
              <a:rPr lang="zh-CN" altLang="en-US"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生源地贷款还款</a:t>
            </a:r>
            <a:endParaRPr lang="zh-CN" altLang="en-US"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3.</a:t>
            </a:r>
            <a:r>
              <a:rPr lang="zh-CN" altLang="en-US"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校园地贷款还款</a:t>
            </a:r>
            <a:endParaRPr lang="zh-CN" altLang="en-US"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4.</a:t>
            </a:r>
            <a:r>
              <a:rPr lang="zh-CN" altLang="en-US"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防诈骗</a:t>
            </a:r>
            <a:endParaRPr lang="zh-CN" altLang="en-US"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 name="十字星 2"/>
          <p:cNvSpPr/>
          <p:nvPr/>
        </p:nvSpPr>
        <p:spPr>
          <a:xfrm>
            <a:off x="6096000" y="4013835"/>
            <a:ext cx="274955" cy="264795"/>
          </a:xfrm>
          <a:prstGeom prst="star4">
            <a:avLst/>
          </a:prstGeom>
          <a:gradFill>
            <a:gsLst>
              <a:gs pos="50000">
                <a:schemeClr val="accent6"/>
              </a:gs>
              <a:gs pos="0">
                <a:schemeClr val="accent6">
                  <a:lumMod val="25000"/>
                  <a:lumOff val="75000"/>
                </a:schemeClr>
              </a:gs>
              <a:gs pos="100000">
                <a:schemeClr val="accent6">
                  <a:lumMod val="85000"/>
                </a:schemeClr>
              </a:gs>
            </a:gsLst>
            <a:lin ang="5400000" scaled="1"/>
          </a:gra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了解基本概念</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grpSp>
        <p:nvGrpSpPr>
          <p:cNvPr id="61" name="组合 60"/>
          <p:cNvGrpSpPr/>
          <p:nvPr/>
        </p:nvGrpSpPr>
        <p:grpSpPr>
          <a:xfrm>
            <a:off x="1129030" y="1556385"/>
            <a:ext cx="2527935" cy="4095115"/>
            <a:chOff x="1993" y="2451"/>
            <a:chExt cx="3515" cy="6349"/>
          </a:xfrm>
        </p:grpSpPr>
        <p:sp>
          <p:nvSpPr>
            <p:cNvPr id="23" name="矩形 22"/>
            <p:cNvSpPr/>
            <p:nvPr/>
          </p:nvSpPr>
          <p:spPr>
            <a:xfrm>
              <a:off x="1993" y="2451"/>
              <a:ext cx="3515" cy="6349"/>
            </a:xfrm>
            <a:prstGeom prst="rect">
              <a:avLst/>
            </a:prstGeom>
            <a:solidFill>
              <a:schemeClr val="tx1">
                <a:lumMod val="50000"/>
                <a:lumOff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b="1" dirty="0">
                <a:solidFill>
                  <a:schemeClr val="accent1"/>
                </a:solidFill>
              </a:endParaRPr>
            </a:p>
          </p:txBody>
        </p:sp>
        <p:sp>
          <p:nvSpPr>
            <p:cNvPr id="26" name="TextBox 25"/>
            <p:cNvSpPr txBox="1"/>
            <p:nvPr/>
          </p:nvSpPr>
          <p:spPr>
            <a:xfrm>
              <a:off x="2185" y="4964"/>
              <a:ext cx="3130" cy="2432"/>
            </a:xfrm>
            <a:prstGeom prst="rect">
              <a:avLst/>
            </a:prstGeom>
            <a:noFill/>
          </p:spPr>
          <p:txBody>
            <a:bodyPr wrap="square" rtlCol="0">
              <a:spAutoFit/>
            </a:bodyPr>
            <a:p>
              <a:pPr indent="0" algn="ctr" fontAlgn="base">
                <a:lnSpc>
                  <a:spcPct val="150000"/>
                </a:lnSpc>
                <a:spcBef>
                  <a:spcPts val="0"/>
                </a:spcBef>
                <a:spcAft>
                  <a:spcPts val="0"/>
                </a:spcAft>
                <a:buClrTx/>
                <a:buSzTx/>
                <a:buFont typeface="Wingdings" panose="05000000000000000000" charset="0"/>
                <a:buNone/>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未按照还款计划，提前偿还贷款本金的行为都称作提前还款。</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4" name="TextBox 27"/>
            <p:cNvSpPr txBox="1"/>
            <p:nvPr/>
          </p:nvSpPr>
          <p:spPr>
            <a:xfrm>
              <a:off x="2506" y="4134"/>
              <a:ext cx="2488" cy="699"/>
            </a:xfrm>
            <a:prstGeom prst="rect">
              <a:avLst/>
            </a:prstGeom>
            <a:noFill/>
          </p:spPr>
          <p:txBody>
            <a:bodyPr wrap="square" rtlCol="0">
              <a:spAutoFit/>
            </a:bodyPr>
            <a:p>
              <a:pPr algn="ctr">
                <a:lnSpc>
                  <a:spcPct val="130000"/>
                </a:lnSpc>
              </a:pPr>
              <a:r>
                <a:rPr lang="zh-CN" altLang="en-US"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提前还款</a:t>
              </a:r>
              <a:endParaRPr lang="zh-CN" altLang="en-US"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pic>
          <p:nvPicPr>
            <p:cNvPr id="5" name="图片 4" descr="项目"/>
            <p:cNvPicPr>
              <a:picLocks noChangeAspect="1"/>
            </p:cNvPicPr>
            <p:nvPr/>
          </p:nvPicPr>
          <p:blipFill>
            <a:blip r:embed="rId1"/>
            <a:stretch>
              <a:fillRect/>
            </a:stretch>
          </p:blipFill>
          <p:spPr>
            <a:xfrm>
              <a:off x="3292" y="2837"/>
              <a:ext cx="917" cy="917"/>
            </a:xfrm>
            <a:prstGeom prst="rect">
              <a:avLst/>
            </a:prstGeom>
            <a:noFill/>
          </p:spPr>
        </p:pic>
      </p:grpSp>
      <p:grpSp>
        <p:nvGrpSpPr>
          <p:cNvPr id="60" name="组合 59"/>
          <p:cNvGrpSpPr/>
          <p:nvPr/>
        </p:nvGrpSpPr>
        <p:grpSpPr>
          <a:xfrm>
            <a:off x="3621405" y="1553210"/>
            <a:ext cx="2527935" cy="4297036"/>
            <a:chOff x="5918" y="2451"/>
            <a:chExt cx="3515" cy="6663"/>
          </a:xfrm>
        </p:grpSpPr>
        <p:sp>
          <p:nvSpPr>
            <p:cNvPr id="24" name="矩形 23"/>
            <p:cNvSpPr/>
            <p:nvPr/>
          </p:nvSpPr>
          <p:spPr>
            <a:xfrm>
              <a:off x="5918" y="2451"/>
              <a:ext cx="3515" cy="6349"/>
            </a:xfrm>
            <a:prstGeom prst="rect">
              <a:avLst/>
            </a:prstGeom>
            <a:solidFill>
              <a:schemeClr val="tx1">
                <a:lumMod val="50000"/>
                <a:lumOff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b="1" dirty="0">
                <a:solidFill>
                  <a:schemeClr val="accent1"/>
                </a:solidFill>
              </a:endParaRPr>
            </a:p>
          </p:txBody>
        </p:sp>
        <p:sp>
          <p:nvSpPr>
            <p:cNvPr id="6" name="TextBox 25"/>
            <p:cNvSpPr txBox="1"/>
            <p:nvPr/>
          </p:nvSpPr>
          <p:spPr>
            <a:xfrm>
              <a:off x="6110" y="4964"/>
              <a:ext cx="3130" cy="4150"/>
            </a:xfrm>
            <a:prstGeom prst="rect">
              <a:avLst/>
            </a:prstGeom>
            <a:noFill/>
          </p:spPr>
          <p:txBody>
            <a:bodyPr wrap="square" rtlCol="0">
              <a:spAutoFit/>
            </a:bodyPr>
            <a:p>
              <a:pPr marL="0" algn="ctr" fontAlgn="base">
                <a:lnSpc>
                  <a:spcPct val="150000"/>
                </a:lnSpc>
                <a:spcBef>
                  <a:spcPts val="0"/>
                </a:spcBef>
                <a:spcAft>
                  <a:spcPts val="0"/>
                </a:spcAft>
                <a:buClrTx/>
                <a:buSzTx/>
                <a:buFont typeface="Wingdings" panose="05000000000000000000" charset="0"/>
                <a:buNone/>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按照还款协议约定的还款计划，从毕业年8月1日起开始偿还贷款利息，毕业后第五年8月1日起开始偿还贷款本息的行为。</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7" name="TextBox 27"/>
            <p:cNvSpPr txBox="1"/>
            <p:nvPr/>
          </p:nvSpPr>
          <p:spPr>
            <a:xfrm>
              <a:off x="6431" y="4134"/>
              <a:ext cx="2488" cy="699"/>
            </a:xfrm>
            <a:prstGeom prst="rect">
              <a:avLst/>
            </a:prstGeom>
            <a:noFill/>
          </p:spPr>
          <p:txBody>
            <a:bodyPr wrap="square" rtlCol="0">
              <a:spAutoFit/>
            </a:bodyPr>
            <a:p>
              <a:pPr algn="ctr">
                <a:lnSpc>
                  <a:spcPct val="130000"/>
                </a:lnSpc>
              </a:pPr>
              <a:r>
                <a:rPr lang="zh-CN" altLang="en-US"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正常还款</a:t>
              </a:r>
              <a:endParaRPr lang="zh-CN" altLang="en-US"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pic>
          <p:nvPicPr>
            <p:cNvPr id="55" name="图片 54" descr="项目 (1)"/>
            <p:cNvPicPr>
              <a:picLocks noChangeAspect="1"/>
            </p:cNvPicPr>
            <p:nvPr/>
          </p:nvPicPr>
          <p:blipFill>
            <a:blip r:embed="rId2"/>
            <a:stretch>
              <a:fillRect/>
            </a:stretch>
          </p:blipFill>
          <p:spPr>
            <a:xfrm>
              <a:off x="7236" y="2875"/>
              <a:ext cx="879" cy="879"/>
            </a:xfrm>
            <a:prstGeom prst="rect">
              <a:avLst/>
            </a:prstGeom>
          </p:spPr>
        </p:pic>
      </p:grpSp>
      <p:grpSp>
        <p:nvGrpSpPr>
          <p:cNvPr id="59" name="组合 58"/>
          <p:cNvGrpSpPr/>
          <p:nvPr/>
        </p:nvGrpSpPr>
        <p:grpSpPr>
          <a:xfrm>
            <a:off x="6127115" y="1556385"/>
            <a:ext cx="2527935" cy="4186060"/>
            <a:chOff x="9864" y="2451"/>
            <a:chExt cx="3515" cy="6490"/>
          </a:xfrm>
        </p:grpSpPr>
        <p:sp>
          <p:nvSpPr>
            <p:cNvPr id="25" name="矩形 24"/>
            <p:cNvSpPr/>
            <p:nvPr/>
          </p:nvSpPr>
          <p:spPr>
            <a:xfrm>
              <a:off x="9864" y="2451"/>
              <a:ext cx="3515" cy="6349"/>
            </a:xfrm>
            <a:prstGeom prst="rect">
              <a:avLst/>
            </a:prstGeom>
            <a:solidFill>
              <a:schemeClr val="tx1">
                <a:lumMod val="50000"/>
                <a:lumOff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b="1" dirty="0">
                <a:solidFill>
                  <a:schemeClr val="accent1"/>
                </a:solidFill>
              </a:endParaRPr>
            </a:p>
          </p:txBody>
        </p:sp>
        <p:sp>
          <p:nvSpPr>
            <p:cNvPr id="8" name="TextBox 25"/>
            <p:cNvSpPr txBox="1"/>
            <p:nvPr/>
          </p:nvSpPr>
          <p:spPr>
            <a:xfrm>
              <a:off x="10057" y="4964"/>
              <a:ext cx="3130" cy="3977"/>
            </a:xfrm>
            <a:prstGeom prst="rect">
              <a:avLst/>
            </a:prstGeom>
            <a:noFill/>
          </p:spPr>
          <p:txBody>
            <a:bodyPr wrap="square" rtlCol="0">
              <a:spAutoFit/>
            </a:bodyPr>
            <a:p>
              <a:pPr algn="ctr" fontAlgn="base">
                <a:lnSpc>
                  <a:spcPct val="150000"/>
                </a:lnSpc>
                <a:spcBef>
                  <a:spcPts val="0"/>
                </a:spcBef>
                <a:spcAft>
                  <a:spcPts val="0"/>
                </a:spcAft>
                <a:buClrTx/>
                <a:buSzTx/>
                <a:buFont typeface="Wingdings" panose="05000000000000000000" charset="0"/>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升学再贴息是面向于</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国（境）内</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升学的国家助学贷款学生的政策，在成功办理再贴息后，在</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升学后学段</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的贷款利息，也由国家财政全额贴付。</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algn="ctr" fontAlgn="base">
                <a:lnSpc>
                  <a:spcPct val="150000"/>
                </a:lnSpc>
                <a:spcBef>
                  <a:spcPts val="0"/>
                </a:spcBef>
                <a:spcAft>
                  <a:spcPts val="0"/>
                </a:spcAft>
                <a:buClrTx/>
                <a:buSzTx/>
                <a:buFont typeface="Wingdings" panose="05000000000000000000" charset="0"/>
              </a:pPr>
              <a:endParaRPr lang="zh-CN" altLang="en-US" sz="12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 name="TextBox 27"/>
            <p:cNvSpPr txBox="1"/>
            <p:nvPr/>
          </p:nvSpPr>
          <p:spPr>
            <a:xfrm>
              <a:off x="10700" y="4134"/>
              <a:ext cx="2014" cy="699"/>
            </a:xfrm>
            <a:prstGeom prst="rect">
              <a:avLst/>
            </a:prstGeom>
            <a:noFill/>
          </p:spPr>
          <p:txBody>
            <a:bodyPr wrap="square" rtlCol="0">
              <a:spAutoFit/>
            </a:bodyPr>
            <a:p>
              <a:pPr>
                <a:lnSpc>
                  <a:spcPct val="130000"/>
                </a:lnSpc>
              </a:pPr>
              <a:r>
                <a:rPr lang="zh-CN" altLang="en-US"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升学再贴息</a:t>
              </a:r>
              <a:endParaRPr lang="zh-CN" altLang="en-US"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pic>
          <p:nvPicPr>
            <p:cNvPr id="56" name="图片 55" descr="项目 (2)"/>
            <p:cNvPicPr>
              <a:picLocks noChangeAspect="1"/>
            </p:cNvPicPr>
            <p:nvPr/>
          </p:nvPicPr>
          <p:blipFill>
            <a:blip r:embed="rId3"/>
            <a:stretch>
              <a:fillRect/>
            </a:stretch>
          </p:blipFill>
          <p:spPr>
            <a:xfrm>
              <a:off x="11194" y="2875"/>
              <a:ext cx="856" cy="856"/>
            </a:xfrm>
            <a:prstGeom prst="rect">
              <a:avLst/>
            </a:prstGeom>
          </p:spPr>
        </p:pic>
      </p:grpSp>
      <p:grpSp>
        <p:nvGrpSpPr>
          <p:cNvPr id="58" name="组合 57"/>
          <p:cNvGrpSpPr/>
          <p:nvPr/>
        </p:nvGrpSpPr>
        <p:grpSpPr>
          <a:xfrm>
            <a:off x="8632825" y="1556385"/>
            <a:ext cx="2590659" cy="4095115"/>
            <a:chOff x="13810" y="2451"/>
            <a:chExt cx="3603" cy="6349"/>
          </a:xfrm>
        </p:grpSpPr>
        <p:sp>
          <p:nvSpPr>
            <p:cNvPr id="10" name="矩形 9"/>
            <p:cNvSpPr/>
            <p:nvPr/>
          </p:nvSpPr>
          <p:spPr>
            <a:xfrm>
              <a:off x="13810" y="2451"/>
              <a:ext cx="3514" cy="6349"/>
            </a:xfrm>
            <a:prstGeom prst="rect">
              <a:avLst/>
            </a:prstGeom>
            <a:solidFill>
              <a:schemeClr val="tx1">
                <a:lumMod val="50000"/>
                <a:lumOff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sz="2800" b="1" dirty="0">
                <a:solidFill>
                  <a:schemeClr val="accent1"/>
                </a:solidFill>
              </a:endParaRPr>
            </a:p>
          </p:txBody>
        </p:sp>
        <p:sp>
          <p:nvSpPr>
            <p:cNvPr id="11" name="TextBox 25"/>
            <p:cNvSpPr txBox="1"/>
            <p:nvPr/>
          </p:nvSpPr>
          <p:spPr>
            <a:xfrm>
              <a:off x="14004" y="4964"/>
              <a:ext cx="3130" cy="3005"/>
            </a:xfrm>
            <a:prstGeom prst="rect">
              <a:avLst/>
            </a:prstGeom>
            <a:noFill/>
          </p:spPr>
          <p:txBody>
            <a:bodyPr wrap="square" rtlCol="0">
              <a:spAutoFit/>
            </a:bodyPr>
            <a:p>
              <a:pPr algn="ctr" fontAlgn="base">
                <a:lnSpc>
                  <a:spcPct val="150000"/>
                </a:lnSpc>
                <a:spcBef>
                  <a:spcPts val="0"/>
                </a:spcBef>
                <a:spcAft>
                  <a:spcPts val="0"/>
                </a:spcAft>
                <a:buClrTx/>
                <a:buSzTx/>
                <a:buFont typeface="Wingdings" panose="05000000000000000000" charset="0"/>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因学分未达毕业要求或因各项事由休学、应征入伍等原因需要延长学制的学生，可以办理继续贴息。</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2" name="TextBox 27"/>
            <p:cNvSpPr txBox="1"/>
            <p:nvPr/>
          </p:nvSpPr>
          <p:spPr>
            <a:xfrm>
              <a:off x="14325" y="4134"/>
              <a:ext cx="3088" cy="699"/>
            </a:xfrm>
            <a:prstGeom prst="rect">
              <a:avLst/>
            </a:prstGeom>
            <a:noFill/>
          </p:spPr>
          <p:txBody>
            <a:bodyPr wrap="square" rtlCol="0">
              <a:spAutoFit/>
            </a:bodyPr>
            <a:p>
              <a:pPr>
                <a:lnSpc>
                  <a:spcPct val="130000"/>
                </a:lnSpc>
              </a:pPr>
              <a:r>
                <a:rPr lang="zh-CN" altLang="en-US"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延长学制继续贴息</a:t>
              </a:r>
              <a:endParaRPr lang="zh-CN" altLang="en-US"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pic>
          <p:nvPicPr>
            <p:cNvPr id="57" name="图片 56" descr="项目 (3)"/>
            <p:cNvPicPr>
              <a:picLocks noChangeAspect="1"/>
            </p:cNvPicPr>
            <p:nvPr/>
          </p:nvPicPr>
          <p:blipFill>
            <a:blip r:embed="rId4"/>
            <a:stretch>
              <a:fillRect/>
            </a:stretch>
          </p:blipFill>
          <p:spPr>
            <a:xfrm>
              <a:off x="15138" y="2869"/>
              <a:ext cx="862" cy="862"/>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up)">
                                      <p:cBhvr>
                                        <p:cTn id="7" dur="500"/>
                                        <p:tgtEl>
                                          <p:spTgt spid="6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up)">
                                      <p:cBhvr>
                                        <p:cTn id="15" dur="500"/>
                                        <p:tgtEl>
                                          <p:spTgt spid="5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up)">
                                      <p:cBhvr>
                                        <p:cTn id="1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71145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了解基本概念</a:t>
            </a:r>
            <a:endPar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pic>
        <p:nvPicPr>
          <p:cNvPr id="3" name="C9F754DE-2CAD-44b6-B708-469DEB6407EB-1" descr="C:/Users/ZZ/AppData/Local/Temp/wpp.SEaqSTwpp"/>
          <p:cNvPicPr>
            <a:picLocks noChangeAspect="1"/>
          </p:cNvPicPr>
          <p:nvPr/>
        </p:nvPicPr>
        <p:blipFill>
          <a:blip r:embed="rId1"/>
          <a:stretch>
            <a:fillRect/>
          </a:stretch>
        </p:blipFill>
        <p:spPr>
          <a:xfrm>
            <a:off x="367666" y="965835"/>
            <a:ext cx="11471910" cy="538607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生源地贷款还款</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8" name="任意多边形 7"/>
          <p:cNvSpPr/>
          <p:nvPr/>
        </p:nvSpPr>
        <p:spPr>
          <a:xfrm rot="1920000">
            <a:off x="4499433" y="2539843"/>
            <a:ext cx="2753360" cy="2471420"/>
          </a:xfrm>
          <a:custGeom>
            <a:avLst/>
            <a:gdLst>
              <a:gd name="connsiteX0" fmla="*/ 0 w 4336"/>
              <a:gd name="connsiteY0" fmla="*/ 2018 h 3892"/>
              <a:gd name="connsiteX1" fmla="*/ 852 w 4336"/>
              <a:gd name="connsiteY1" fmla="*/ 0 h 3892"/>
              <a:gd name="connsiteX2" fmla="*/ 3212 w 4336"/>
              <a:gd name="connsiteY2" fmla="*/ 23 h 3892"/>
              <a:gd name="connsiteX3" fmla="*/ 4336 w 4336"/>
              <a:gd name="connsiteY3" fmla="*/ 1862 h 3892"/>
              <a:gd name="connsiteX4" fmla="*/ 3358 w 4336"/>
              <a:gd name="connsiteY4" fmla="*/ 3705 h 3892"/>
              <a:gd name="connsiteX5" fmla="*/ 1245 w 4336"/>
              <a:gd name="connsiteY5" fmla="*/ 3892 h 3892"/>
              <a:gd name="connsiteX6" fmla="*/ 0 w 4336"/>
              <a:gd name="connsiteY6" fmla="*/ 2018 h 3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36" h="3892">
                <a:moveTo>
                  <a:pt x="0" y="2018"/>
                </a:moveTo>
                <a:lnTo>
                  <a:pt x="852" y="0"/>
                </a:lnTo>
                <a:lnTo>
                  <a:pt x="3212" y="23"/>
                </a:lnTo>
                <a:lnTo>
                  <a:pt x="4336" y="1862"/>
                </a:lnTo>
                <a:lnTo>
                  <a:pt x="3358" y="3705"/>
                </a:lnTo>
                <a:lnTo>
                  <a:pt x="1245" y="3892"/>
                </a:lnTo>
                <a:lnTo>
                  <a:pt x="0" y="2018"/>
                </a:lnTo>
                <a:close/>
              </a:path>
            </a:pathLst>
          </a:custGeom>
          <a:noFill/>
          <a:ln w="28575">
            <a:solidFill>
              <a:srgbClr val="38455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Oval 29"/>
          <p:cNvSpPr/>
          <p:nvPr/>
        </p:nvSpPr>
        <p:spPr>
          <a:xfrm>
            <a:off x="5302885" y="1783715"/>
            <a:ext cx="1030605" cy="1030605"/>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lnSpc>
                <a:spcPct val="130000"/>
              </a:lnSpc>
            </a:pPr>
            <a:r>
              <a:rPr lang="id-ID" sz="2400" b="1" dirty="0">
                <a:latin typeface="微软雅黑" panose="020B0503020204020204" charset="-122"/>
                <a:ea typeface="微软雅黑" panose="020B0503020204020204" charset="-122"/>
                <a:cs typeface="+mn-ea"/>
                <a:sym typeface="微软雅黑" panose="020B0503020204020204" charset="-122"/>
              </a:rPr>
              <a:t>01</a:t>
            </a:r>
            <a:endParaRPr lang="id-ID" sz="2400" b="1" dirty="0">
              <a:latin typeface="微软雅黑" panose="020B0503020204020204" charset="-122"/>
              <a:ea typeface="微软雅黑" panose="020B0503020204020204" charset="-122"/>
              <a:cs typeface="+mn-ea"/>
              <a:sym typeface="微软雅黑" panose="020B0503020204020204" charset="-122"/>
            </a:endParaRPr>
          </a:p>
        </p:txBody>
      </p:sp>
      <p:sp>
        <p:nvSpPr>
          <p:cNvPr id="24" name="TextBox 23"/>
          <p:cNvSpPr txBox="1"/>
          <p:nvPr/>
        </p:nvSpPr>
        <p:spPr>
          <a:xfrm>
            <a:off x="3634417" y="987724"/>
            <a:ext cx="4368800" cy="810260"/>
          </a:xfrm>
          <a:prstGeom prst="rect">
            <a:avLst/>
          </a:prstGeom>
          <a:noFill/>
        </p:spPr>
        <p:txBody>
          <a:bodyPr wrap="square" rtlCol="0">
            <a:spAutoFit/>
          </a:bodyPr>
          <a:p>
            <a:pPr algn="ctr">
              <a:lnSpc>
                <a:spcPct val="130000"/>
              </a:lnSpc>
            </a:pPr>
            <a:r>
              <a:rPr lang="en-US" altLang="zh-CN" b="1" dirty="0">
                <a:solidFill>
                  <a:srgbClr val="012D86"/>
                </a:solidFill>
                <a:latin typeface="微软雅黑" panose="020B0503020204020204" charset="-122"/>
                <a:ea typeface="微软雅黑" panose="020B0503020204020204" charset="-122"/>
                <a:cs typeface="+mn-ea"/>
                <a:sym typeface="微软雅黑" panose="020B0503020204020204" charset="-122"/>
              </a:rPr>
              <a:t>2026</a:t>
            </a:r>
            <a:r>
              <a:rPr lang="zh-CN" altLang="en-US" b="1" dirty="0">
                <a:solidFill>
                  <a:srgbClr val="012D86"/>
                </a:solidFill>
                <a:latin typeface="微软雅黑" panose="020B0503020204020204" charset="-122"/>
                <a:ea typeface="微软雅黑" panose="020B0503020204020204" charset="-122"/>
                <a:cs typeface="+mn-ea"/>
                <a:sym typeface="微软雅黑" panose="020B0503020204020204" charset="-122"/>
              </a:rPr>
              <a:t>年</a:t>
            </a:r>
            <a:r>
              <a:rPr lang="zh-CN" altLang="en-US" b="1" dirty="0">
                <a:solidFill>
                  <a:srgbClr val="FF0000"/>
                </a:solidFill>
                <a:latin typeface="微软雅黑" panose="020B0503020204020204" charset="-122"/>
                <a:ea typeface="微软雅黑" panose="020B0503020204020204" charset="-122"/>
                <a:cs typeface="+mn-ea"/>
                <a:sym typeface="微软雅黑" panose="020B0503020204020204" charset="-122"/>
              </a:rPr>
              <a:t>国家开发银行</a:t>
            </a:r>
            <a:r>
              <a:rPr lang="zh-CN" altLang="en-US" b="1" dirty="0">
                <a:solidFill>
                  <a:srgbClr val="012D86"/>
                </a:solidFill>
                <a:latin typeface="微软雅黑" panose="020B0503020204020204" charset="-122"/>
                <a:ea typeface="微软雅黑" panose="020B0503020204020204" charset="-122"/>
                <a:cs typeface="+mn-ea"/>
                <a:sym typeface="微软雅黑" panose="020B0503020204020204" charset="-122"/>
              </a:rPr>
              <a:t>生源地贷款还款流程查询：</a:t>
            </a:r>
            <a:r>
              <a:rPr lang="en-US" altLang="zh-CN" b="1" dirty="0">
                <a:solidFill>
                  <a:srgbClr val="012D86"/>
                </a:solidFill>
                <a:latin typeface="微软雅黑" panose="020B0503020204020204" charset="-122"/>
                <a:ea typeface="微软雅黑" panose="020B0503020204020204" charset="-122"/>
                <a:cs typeface="+mn-ea"/>
                <a:sym typeface="微软雅黑" panose="020B0503020204020204" charset="-122"/>
              </a:rPr>
              <a:t>https://sls.cdb.com.cn</a:t>
            </a:r>
            <a:endParaRPr lang="en-US" altLang="zh-CN" b="1" dirty="0">
              <a:solidFill>
                <a:srgbClr val="012D86"/>
              </a:solidFill>
              <a:latin typeface="微软雅黑" panose="020B0503020204020204" charset="-122"/>
              <a:ea typeface="微软雅黑" panose="020B0503020204020204" charset="-122"/>
              <a:cs typeface="+mn-ea"/>
              <a:sym typeface="微软雅黑" panose="020B0503020204020204" charset="-122"/>
            </a:endParaRPr>
          </a:p>
        </p:txBody>
      </p:sp>
      <p:sp>
        <p:nvSpPr>
          <p:cNvPr id="26" name="TextBox 25"/>
          <p:cNvSpPr txBox="1"/>
          <p:nvPr/>
        </p:nvSpPr>
        <p:spPr>
          <a:xfrm>
            <a:off x="7770495" y="2682875"/>
            <a:ext cx="3089275" cy="810260"/>
          </a:xfrm>
          <a:prstGeom prst="rect">
            <a:avLst/>
          </a:prstGeom>
          <a:noFill/>
        </p:spPr>
        <p:txBody>
          <a:bodyPr wrap="square" rtlCol="0">
            <a:spAutoFit/>
          </a:bodyPr>
          <a:p>
            <a:pPr algn="ctr">
              <a:lnSpc>
                <a:spcPct val="130000"/>
              </a:lnSpc>
              <a:spcBef>
                <a:spcPts val="0"/>
              </a:spcBef>
              <a:buClrTx/>
              <a:buSzTx/>
              <a:buFontTx/>
            </a:pPr>
            <a:r>
              <a:rPr lang="zh-CN" altLang="en-US" b="1" dirty="0">
                <a:solidFill>
                  <a:srgbClr val="012D86"/>
                </a:solidFill>
                <a:latin typeface="微软雅黑" panose="020B0503020204020204" charset="-122"/>
                <a:ea typeface="微软雅黑" panose="020B0503020204020204" charset="-122"/>
                <a:cs typeface="+mn-ea"/>
                <a:sym typeface="+mn-ea"/>
              </a:rPr>
              <a:t>国家开发银行助学贷款全国统一客服电话：95593</a:t>
            </a:r>
            <a:endParaRPr lang="zh-CN" altLang="en-US" b="1" dirty="0">
              <a:solidFill>
                <a:srgbClr val="012D86"/>
              </a:solidFill>
              <a:latin typeface="微软雅黑" panose="020B0503020204020204" charset="-122"/>
              <a:ea typeface="微软雅黑" panose="020B0503020204020204" charset="-122"/>
              <a:cs typeface="+mn-ea"/>
              <a:sym typeface="+mn-ea"/>
            </a:endParaRPr>
          </a:p>
        </p:txBody>
      </p:sp>
      <p:sp>
        <p:nvSpPr>
          <p:cNvPr id="28" name="TextBox 27"/>
          <p:cNvSpPr txBox="1"/>
          <p:nvPr/>
        </p:nvSpPr>
        <p:spPr>
          <a:xfrm>
            <a:off x="7685405" y="4020820"/>
            <a:ext cx="3807460" cy="810260"/>
          </a:xfrm>
          <a:prstGeom prst="rect">
            <a:avLst/>
          </a:prstGeom>
          <a:noFill/>
        </p:spPr>
        <p:txBody>
          <a:bodyPr wrap="square" rtlCol="0">
            <a:spAutoFit/>
          </a:bodyPr>
          <a:p>
            <a:pPr algn="ctr">
              <a:lnSpc>
                <a:spcPct val="130000"/>
              </a:lnSpc>
            </a:pPr>
            <a:r>
              <a:rPr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湖北省学生资助管理中心政策咨询电话：027-87312475</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30" name="TextBox 29"/>
          <p:cNvSpPr txBox="1"/>
          <p:nvPr/>
        </p:nvSpPr>
        <p:spPr>
          <a:xfrm>
            <a:off x="3711887" y="5726359"/>
            <a:ext cx="4368800" cy="810260"/>
          </a:xfrm>
          <a:prstGeom prst="rect">
            <a:avLst/>
          </a:prstGeom>
          <a:noFill/>
        </p:spPr>
        <p:txBody>
          <a:bodyPr wrap="square" rtlCol="0">
            <a:spAutoFit/>
          </a:bodyPr>
          <a:p>
            <a:pPr algn="ctr">
              <a:lnSpc>
                <a:spcPct val="130000"/>
              </a:lnSpc>
              <a:spcBef>
                <a:spcPts val="0"/>
              </a:spcBef>
              <a:buClrTx/>
              <a:buSzTx/>
              <a:buFontTx/>
            </a:pPr>
            <a:r>
              <a:rPr sz="18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县、市、区学生资助管理中心联系方式查询：学生贷款合同或对应省份资助中心</a:t>
            </a:r>
            <a:endParaRPr sz="18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2" name="TextBox 31"/>
          <p:cNvSpPr txBox="1"/>
          <p:nvPr/>
        </p:nvSpPr>
        <p:spPr>
          <a:xfrm>
            <a:off x="530225" y="4298950"/>
            <a:ext cx="3523615" cy="1170305"/>
          </a:xfrm>
          <a:prstGeom prst="rect">
            <a:avLst/>
          </a:prstGeom>
          <a:noFill/>
        </p:spPr>
        <p:txBody>
          <a:bodyPr wrap="square" rtlCol="0">
            <a:spAutoFit/>
          </a:bodyPr>
          <a:p>
            <a:pPr algn="ctr">
              <a:lnSpc>
                <a:spcPct val="130000"/>
              </a:lnSpc>
              <a:buClrTx/>
              <a:buSzTx/>
              <a:buFontTx/>
            </a:pPr>
            <a:r>
              <a:rPr lang="zh-CN" altLang="en-US" sz="1800" b="1" dirty="0">
                <a:solidFill>
                  <a:srgbClr val="012D86"/>
                </a:solidFill>
                <a:latin typeface="微软雅黑" panose="020B0503020204020204" charset="-122"/>
                <a:ea typeface="微软雅黑" panose="020B0503020204020204" charset="-122"/>
                <a:cs typeface="+mn-ea"/>
                <a:sym typeface="+mn-ea"/>
              </a:rPr>
              <a:t>如有特殊原因，无法按时还款，请提前联系县、市、区学生资助管理中心</a:t>
            </a:r>
            <a:endParaRPr lang="zh-CN" altLang="en-US" sz="1800" b="1" dirty="0">
              <a:solidFill>
                <a:srgbClr val="012D86"/>
              </a:solidFill>
              <a:latin typeface="微软雅黑" panose="020B0503020204020204" charset="-122"/>
              <a:ea typeface="微软雅黑" panose="020B0503020204020204" charset="-122"/>
              <a:cs typeface="+mn-ea"/>
              <a:sym typeface="微软雅黑" panose="020B0503020204020204" charset="-122"/>
            </a:endParaRPr>
          </a:p>
        </p:txBody>
      </p:sp>
      <p:sp>
        <p:nvSpPr>
          <p:cNvPr id="34" name="TextBox 33"/>
          <p:cNvSpPr txBox="1"/>
          <p:nvPr/>
        </p:nvSpPr>
        <p:spPr>
          <a:xfrm>
            <a:off x="605155" y="2412365"/>
            <a:ext cx="3233420" cy="1170305"/>
          </a:xfrm>
          <a:prstGeom prst="rect">
            <a:avLst/>
          </a:prstGeom>
          <a:noFill/>
        </p:spPr>
        <p:txBody>
          <a:bodyPr wrap="square" rtlCol="0">
            <a:spAutoFit/>
          </a:bodyPr>
          <a:p>
            <a:pPr algn="ctr">
              <a:lnSpc>
                <a:spcPct val="130000"/>
              </a:lnSpc>
              <a:buClrTx/>
              <a:buSzTx/>
              <a:buFontTx/>
            </a:pPr>
            <a:r>
              <a:rPr lang="zh-CN" altLang="en-US" sz="1800" b="1" dirty="0">
                <a:solidFill>
                  <a:srgbClr val="012D86"/>
                </a:solidFill>
                <a:latin typeface="微软雅黑" panose="020B0503020204020204" charset="-122"/>
                <a:ea typeface="微软雅黑" panose="020B0503020204020204" charset="-122"/>
                <a:cs typeface="+mn-ea"/>
                <a:sym typeface="微软雅黑" panose="020B0503020204020204" charset="-122"/>
              </a:rPr>
              <a:t>生源地贷款经办银行非国家开发银行的：可直接咨询</a:t>
            </a:r>
            <a:r>
              <a:rPr lang="zh-CN" altLang="en-US" sz="1800" b="1" dirty="0">
                <a:solidFill>
                  <a:srgbClr val="FF0000"/>
                </a:solidFill>
                <a:latin typeface="微软雅黑" panose="020B0503020204020204" charset="-122"/>
                <a:ea typeface="微软雅黑" panose="020B0503020204020204" charset="-122"/>
                <a:cs typeface="+mn-ea"/>
                <a:sym typeface="微软雅黑" panose="020B0503020204020204" charset="-122"/>
              </a:rPr>
              <a:t>个人助学贷款经办银行</a:t>
            </a:r>
            <a:endParaRPr lang="zh-CN" altLang="en-US" sz="1800" b="1" dirty="0">
              <a:solidFill>
                <a:srgbClr val="FF0000"/>
              </a:solidFill>
              <a:latin typeface="微软雅黑" panose="020B0503020204020204" charset="-122"/>
              <a:ea typeface="微软雅黑" panose="020B0503020204020204" charset="-122"/>
              <a:cs typeface="+mn-ea"/>
              <a:sym typeface="微软雅黑" panose="020B0503020204020204" charset="-122"/>
            </a:endParaRPr>
          </a:p>
        </p:txBody>
      </p:sp>
      <p:sp>
        <p:nvSpPr>
          <p:cNvPr id="42" name="文本框 1"/>
          <p:cNvSpPr txBox="1"/>
          <p:nvPr/>
        </p:nvSpPr>
        <p:spPr>
          <a:xfrm>
            <a:off x="5140325" y="3174365"/>
            <a:ext cx="1461135" cy="1027430"/>
          </a:xfrm>
          <a:prstGeom prst="rect">
            <a:avLst/>
          </a:prstGeom>
          <a:noFill/>
        </p:spPr>
        <p:txBody>
          <a:bodyPr wrap="square" lIns="68580" tIns="34290" rIns="68580" bIns="34290" rtlCol="0">
            <a:spAutoFit/>
          </a:bodyPr>
          <a:p>
            <a:pPr algn="ctr">
              <a:lnSpc>
                <a:spcPct val="130000"/>
              </a:lnSpc>
            </a:pPr>
            <a:r>
              <a:rPr lang="zh-CN" altLang="en-US" sz="24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政策查询方式</a:t>
            </a:r>
            <a:endParaRPr lang="zh-CN" altLang="en-US" sz="24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 name="Oval 29"/>
          <p:cNvSpPr/>
          <p:nvPr/>
        </p:nvSpPr>
        <p:spPr>
          <a:xfrm>
            <a:off x="6536690" y="2550160"/>
            <a:ext cx="1030605" cy="1030605"/>
          </a:xfrm>
          <a:prstGeom prst="ellipse">
            <a:avLst/>
          </a:prstGeom>
          <a:solidFill>
            <a:srgbClr val="F1C33D"/>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lnSpc>
                <a:spcPct val="130000"/>
              </a:lnSpc>
            </a:pPr>
            <a:r>
              <a:rPr lang="id-ID" sz="2400" b="1" dirty="0">
                <a:latin typeface="微软雅黑" panose="020B0503020204020204" charset="-122"/>
                <a:ea typeface="微软雅黑" panose="020B0503020204020204" charset="-122"/>
                <a:cs typeface="+mn-ea"/>
                <a:sym typeface="微软雅黑" panose="020B0503020204020204" charset="-122"/>
              </a:rPr>
              <a:t>0</a:t>
            </a:r>
            <a:r>
              <a:rPr lang="en-US" altLang="id-ID" sz="2400" b="1" dirty="0">
                <a:latin typeface="微软雅黑" panose="020B0503020204020204" charset="-122"/>
                <a:ea typeface="微软雅黑" panose="020B0503020204020204" charset="-122"/>
                <a:cs typeface="+mn-ea"/>
                <a:sym typeface="微软雅黑" panose="020B0503020204020204" charset="-122"/>
              </a:rPr>
              <a:t>2</a:t>
            </a:r>
            <a:endParaRPr lang="en-US" altLang="id-ID" sz="2400" b="1" dirty="0">
              <a:latin typeface="微软雅黑" panose="020B0503020204020204" charset="-122"/>
              <a:ea typeface="微软雅黑" panose="020B0503020204020204" charset="-122"/>
              <a:cs typeface="+mn-ea"/>
              <a:sym typeface="微软雅黑" panose="020B0503020204020204" charset="-122"/>
            </a:endParaRPr>
          </a:p>
        </p:txBody>
      </p:sp>
      <p:sp>
        <p:nvSpPr>
          <p:cNvPr id="5" name="Oval 29"/>
          <p:cNvSpPr/>
          <p:nvPr/>
        </p:nvSpPr>
        <p:spPr>
          <a:xfrm>
            <a:off x="6568440" y="3910965"/>
            <a:ext cx="1030605" cy="1030605"/>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lnSpc>
                <a:spcPct val="130000"/>
              </a:lnSpc>
            </a:pPr>
            <a:r>
              <a:rPr lang="id-ID" sz="2400" b="1" dirty="0">
                <a:latin typeface="微软雅黑" panose="020B0503020204020204" charset="-122"/>
                <a:ea typeface="微软雅黑" panose="020B0503020204020204" charset="-122"/>
                <a:cs typeface="+mn-ea"/>
                <a:sym typeface="微软雅黑" panose="020B0503020204020204" charset="-122"/>
              </a:rPr>
              <a:t>0</a:t>
            </a:r>
            <a:r>
              <a:rPr lang="en-US" altLang="id-ID" sz="2400" b="1" dirty="0">
                <a:latin typeface="微软雅黑" panose="020B0503020204020204" charset="-122"/>
                <a:ea typeface="微软雅黑" panose="020B0503020204020204" charset="-122"/>
                <a:cs typeface="+mn-ea"/>
                <a:sym typeface="微软雅黑" panose="020B0503020204020204" charset="-122"/>
              </a:rPr>
              <a:t>3</a:t>
            </a:r>
            <a:endParaRPr lang="en-US" altLang="id-ID" sz="2400" b="1" dirty="0">
              <a:latin typeface="微软雅黑" panose="020B0503020204020204" charset="-122"/>
              <a:ea typeface="微软雅黑" panose="020B0503020204020204" charset="-122"/>
              <a:cs typeface="+mn-ea"/>
              <a:sym typeface="微软雅黑" panose="020B0503020204020204" charset="-122"/>
            </a:endParaRPr>
          </a:p>
        </p:txBody>
      </p:sp>
      <p:sp>
        <p:nvSpPr>
          <p:cNvPr id="6" name="Oval 29"/>
          <p:cNvSpPr/>
          <p:nvPr/>
        </p:nvSpPr>
        <p:spPr>
          <a:xfrm>
            <a:off x="5380990" y="4561205"/>
            <a:ext cx="1030605" cy="1030605"/>
          </a:xfrm>
          <a:prstGeom prst="ellipse">
            <a:avLst/>
          </a:prstGeom>
          <a:solidFill>
            <a:srgbClr val="F1C33D"/>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lnSpc>
                <a:spcPct val="130000"/>
              </a:lnSpc>
            </a:pPr>
            <a:r>
              <a:rPr lang="id-ID" sz="2400" b="1" dirty="0">
                <a:latin typeface="微软雅黑" panose="020B0503020204020204" charset="-122"/>
                <a:ea typeface="微软雅黑" panose="020B0503020204020204" charset="-122"/>
                <a:cs typeface="+mn-ea"/>
                <a:sym typeface="微软雅黑" panose="020B0503020204020204" charset="-122"/>
              </a:rPr>
              <a:t>0</a:t>
            </a:r>
            <a:r>
              <a:rPr lang="en-US" altLang="id-ID" sz="2400" b="1" dirty="0">
                <a:latin typeface="微软雅黑" panose="020B0503020204020204" charset="-122"/>
                <a:ea typeface="微软雅黑" panose="020B0503020204020204" charset="-122"/>
                <a:cs typeface="+mn-ea"/>
                <a:sym typeface="微软雅黑" panose="020B0503020204020204" charset="-122"/>
              </a:rPr>
              <a:t>4</a:t>
            </a:r>
            <a:endParaRPr lang="en-US" altLang="id-ID" sz="2400" b="1" dirty="0">
              <a:latin typeface="微软雅黑" panose="020B0503020204020204" charset="-122"/>
              <a:ea typeface="微软雅黑" panose="020B0503020204020204" charset="-122"/>
              <a:cs typeface="+mn-ea"/>
              <a:sym typeface="微软雅黑" panose="020B0503020204020204" charset="-122"/>
            </a:endParaRPr>
          </a:p>
        </p:txBody>
      </p:sp>
      <p:sp>
        <p:nvSpPr>
          <p:cNvPr id="7" name="Oval 29"/>
          <p:cNvSpPr/>
          <p:nvPr/>
        </p:nvSpPr>
        <p:spPr>
          <a:xfrm>
            <a:off x="4257675" y="3951605"/>
            <a:ext cx="1030605" cy="1030605"/>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lnSpc>
                <a:spcPct val="130000"/>
              </a:lnSpc>
            </a:pPr>
            <a:r>
              <a:rPr lang="id-ID" sz="2400" b="1" dirty="0">
                <a:latin typeface="微软雅黑" panose="020B0503020204020204" charset="-122"/>
                <a:ea typeface="微软雅黑" panose="020B0503020204020204" charset="-122"/>
                <a:cs typeface="+mn-ea"/>
                <a:sym typeface="微软雅黑" panose="020B0503020204020204" charset="-122"/>
              </a:rPr>
              <a:t>0</a:t>
            </a:r>
            <a:r>
              <a:rPr lang="en-US" altLang="id-ID" sz="2400" b="1" dirty="0">
                <a:latin typeface="微软雅黑" panose="020B0503020204020204" charset="-122"/>
                <a:ea typeface="微软雅黑" panose="020B0503020204020204" charset="-122"/>
                <a:cs typeface="+mn-ea"/>
                <a:sym typeface="微软雅黑" panose="020B0503020204020204" charset="-122"/>
              </a:rPr>
              <a:t>5</a:t>
            </a:r>
            <a:endParaRPr lang="en-US" altLang="id-ID" sz="2400" b="1" dirty="0">
              <a:latin typeface="微软雅黑" panose="020B0503020204020204" charset="-122"/>
              <a:ea typeface="微软雅黑" panose="020B0503020204020204" charset="-122"/>
              <a:cs typeface="+mn-ea"/>
              <a:sym typeface="微软雅黑" panose="020B0503020204020204" charset="-122"/>
            </a:endParaRPr>
          </a:p>
        </p:txBody>
      </p:sp>
      <p:sp>
        <p:nvSpPr>
          <p:cNvPr id="9" name="Oval 29"/>
          <p:cNvSpPr/>
          <p:nvPr/>
        </p:nvSpPr>
        <p:spPr>
          <a:xfrm>
            <a:off x="4069080" y="2583815"/>
            <a:ext cx="1030605" cy="1030605"/>
          </a:xfrm>
          <a:prstGeom prst="ellipse">
            <a:avLst/>
          </a:prstGeom>
          <a:solidFill>
            <a:srgbClr val="F1C33D"/>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lnSpc>
                <a:spcPct val="130000"/>
              </a:lnSpc>
            </a:pPr>
            <a:r>
              <a:rPr lang="id-ID" sz="2400" b="1" dirty="0">
                <a:latin typeface="微软雅黑" panose="020B0503020204020204" charset="-122"/>
                <a:ea typeface="微软雅黑" panose="020B0503020204020204" charset="-122"/>
                <a:cs typeface="+mn-ea"/>
                <a:sym typeface="微软雅黑" panose="020B0503020204020204" charset="-122"/>
              </a:rPr>
              <a:t>0</a:t>
            </a:r>
            <a:r>
              <a:rPr lang="en-US" altLang="id-ID" sz="2400" b="1" dirty="0">
                <a:latin typeface="微软雅黑" panose="020B0503020204020204" charset="-122"/>
                <a:ea typeface="微软雅黑" panose="020B0503020204020204" charset="-122"/>
                <a:cs typeface="+mn-ea"/>
                <a:sym typeface="微软雅黑" panose="020B0503020204020204" charset="-122"/>
              </a:rPr>
              <a:t>6</a:t>
            </a:r>
            <a:endParaRPr lang="en-US" altLang="id-ID" sz="2400" b="1" dirty="0">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3" grpId="0" bldLvl="0" animBg="1"/>
      <p:bldP spid="24" grpId="0"/>
      <p:bldP spid="26" grpId="0"/>
      <p:bldP spid="28" grpId="0"/>
      <p:bldP spid="30" grpId="0"/>
      <p:bldP spid="32" grpId="0"/>
      <p:bldP spid="34" grpId="0"/>
      <p:bldP spid="42" grpId="0"/>
      <p:bldP spid="4" grpId="0" bldLvl="0" animBg="1"/>
      <p:bldP spid="5" grpId="0" bldLvl="0" animBg="1"/>
      <p:bldP spid="6" grpId="0" bldLvl="0" animBg="1"/>
      <p:bldP spid="7" grpId="0" bldLvl="0" animBg="1"/>
      <p:bldP spid="9"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生源地贷款还款</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11" name="文本框 10"/>
          <p:cNvSpPr txBox="1"/>
          <p:nvPr/>
        </p:nvSpPr>
        <p:spPr>
          <a:xfrm>
            <a:off x="116205" y="876935"/>
            <a:ext cx="6096000" cy="539750"/>
          </a:xfrm>
          <a:prstGeom prst="rect">
            <a:avLst/>
          </a:prstGeom>
          <a:noFill/>
        </p:spPr>
        <p:txBody>
          <a:bodyPr wrap="square" rtlCol="0" anchor="t">
            <a:spAutoFit/>
          </a:bodyPr>
          <a:p>
            <a:pPr marL="342900" indent="-342900" algn="l" fontAlgn="base">
              <a:lnSpc>
                <a:spcPts val="3500"/>
              </a:lnSpc>
              <a:spcBef>
                <a:spcPts val="0"/>
              </a:spcBef>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以国开行学生系统为例</a:t>
            </a:r>
            <a:r>
              <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毕业确认</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5" name="图片 4" descr="EQ126A$4ATKUVUSQL@~%3A7_副本"/>
          <p:cNvPicPr>
            <a:picLocks noChangeAspect="1"/>
          </p:cNvPicPr>
          <p:nvPr/>
        </p:nvPicPr>
        <p:blipFill>
          <a:blip r:embed="rId1"/>
          <a:srcRect t="-109" r="1486"/>
          <a:stretch>
            <a:fillRect/>
          </a:stretch>
        </p:blipFill>
        <p:spPr>
          <a:xfrm>
            <a:off x="179705" y="1704340"/>
            <a:ext cx="8856345" cy="4257040"/>
          </a:xfrm>
          <a:prstGeom prst="rect">
            <a:avLst/>
          </a:prstGeom>
          <a:effectLst>
            <a:outerShdw blurRad="63500" sx="102000" sy="102000" algn="ctr" rotWithShape="0">
              <a:prstClr val="black">
                <a:alpha val="40000"/>
              </a:prstClr>
            </a:outerShdw>
          </a:effectLst>
        </p:spPr>
      </p:pic>
      <p:sp>
        <p:nvSpPr>
          <p:cNvPr id="6" name="文本框 5"/>
          <p:cNvSpPr txBox="1"/>
          <p:nvPr/>
        </p:nvSpPr>
        <p:spPr>
          <a:xfrm>
            <a:off x="9291955" y="1889760"/>
            <a:ext cx="2066290" cy="1753235"/>
          </a:xfrm>
          <a:prstGeom prst="rect">
            <a:avLst/>
          </a:prstGeom>
          <a:noFill/>
        </p:spPr>
        <p:txBody>
          <a:bodyPr wrap="square" rtlCol="0" anchor="t">
            <a:spAutoFit/>
          </a:bodyPr>
          <a:p>
            <a:pPr indent="0" algn="just" fontAlgn="base">
              <a:lnSpc>
                <a:spcPct val="150000"/>
              </a:lnSpc>
              <a:spcBef>
                <a:spcPts val="0"/>
              </a:spcBef>
              <a:buClrTx/>
              <a:buSzTx/>
              <a:buNone/>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所有毕业生在离校前必须做</a:t>
            </a:r>
            <a:r>
              <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毕业确认</a:t>
            </a:r>
            <a:r>
              <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rPr>
              <a:t>”</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8" name="矩形 7"/>
          <p:cNvSpPr/>
          <p:nvPr/>
        </p:nvSpPr>
        <p:spPr>
          <a:xfrm>
            <a:off x="6824345" y="5253990"/>
            <a:ext cx="1511935" cy="70739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生源地贷款还款</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11" name="文本框 10"/>
          <p:cNvSpPr txBox="1"/>
          <p:nvPr/>
        </p:nvSpPr>
        <p:spPr>
          <a:xfrm>
            <a:off x="116205" y="876935"/>
            <a:ext cx="6096000" cy="539750"/>
          </a:xfrm>
          <a:prstGeom prst="rect">
            <a:avLst/>
          </a:prstGeom>
          <a:noFill/>
        </p:spPr>
        <p:txBody>
          <a:bodyPr wrap="square" rtlCol="0" anchor="t">
            <a:spAutoFit/>
          </a:bodyPr>
          <a:p>
            <a:pPr marL="342900" indent="-342900" algn="l" fontAlgn="base">
              <a:lnSpc>
                <a:spcPts val="3500"/>
              </a:lnSpc>
              <a:spcBef>
                <a:spcPts val="0"/>
              </a:spcBef>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以国开行学生系统为例</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descr="3P]V[U}}TDPZ8({@B$}]BKB_副本"/>
          <p:cNvPicPr>
            <a:picLocks noChangeAspect="1"/>
          </p:cNvPicPr>
          <p:nvPr/>
        </p:nvPicPr>
        <p:blipFill>
          <a:blip r:embed="rId1"/>
          <a:stretch>
            <a:fillRect/>
          </a:stretch>
        </p:blipFill>
        <p:spPr>
          <a:xfrm>
            <a:off x="261620" y="1748155"/>
            <a:ext cx="9504680" cy="4376420"/>
          </a:xfrm>
          <a:prstGeom prst="rect">
            <a:avLst/>
          </a:prstGeom>
          <a:effectLst>
            <a:outerShdw blurRad="63500" sx="102000" sy="102000" algn="ctr" rotWithShape="0">
              <a:prstClr val="black">
                <a:alpha val="40000"/>
              </a:prstClr>
            </a:outerShdw>
          </a:effectLst>
        </p:spPr>
      </p:pic>
      <p:sp>
        <p:nvSpPr>
          <p:cNvPr id="8" name="矩形 7"/>
          <p:cNvSpPr/>
          <p:nvPr/>
        </p:nvSpPr>
        <p:spPr>
          <a:xfrm>
            <a:off x="5942330" y="5311775"/>
            <a:ext cx="1511935" cy="70739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 name="图片 3"/>
          <p:cNvPicPr>
            <a:picLocks noChangeAspect="1"/>
          </p:cNvPicPr>
          <p:nvPr/>
        </p:nvPicPr>
        <p:blipFill>
          <a:blip r:embed="rId2"/>
          <a:stretch>
            <a:fillRect/>
          </a:stretch>
        </p:blipFill>
        <p:spPr>
          <a:xfrm>
            <a:off x="7320280" y="2629535"/>
            <a:ext cx="4797425" cy="2482850"/>
          </a:xfrm>
          <a:prstGeom prst="rect">
            <a:avLst/>
          </a:prstGeom>
          <a:effectLst>
            <a:outerShdw blurRad="63500" sx="102000" sy="102000" algn="ctr" rotWithShape="0">
              <a:prstClr val="black">
                <a:alpha val="40000"/>
              </a:prstClr>
            </a:outerShdw>
          </a:effectLst>
        </p:spPr>
      </p:pic>
      <p:sp>
        <p:nvSpPr>
          <p:cNvPr id="5" name="任意多边形 4"/>
          <p:cNvSpPr/>
          <p:nvPr/>
        </p:nvSpPr>
        <p:spPr>
          <a:xfrm rot="18180000">
            <a:off x="6354445" y="4697095"/>
            <a:ext cx="1191260" cy="248920"/>
          </a:xfrm>
          <a:custGeom>
            <a:avLst/>
            <a:gdLst>
              <a:gd name="connsiteX0" fmla="*/ 691 w 1876"/>
              <a:gd name="connsiteY0" fmla="*/ 169 h 392"/>
              <a:gd name="connsiteX1" fmla="*/ 1397 w 1876"/>
              <a:gd name="connsiteY1" fmla="*/ 98 h 392"/>
              <a:gd name="connsiteX2" fmla="*/ 1397 w 1876"/>
              <a:gd name="connsiteY2" fmla="*/ 0 h 392"/>
              <a:gd name="connsiteX3" fmla="*/ 1876 w 1876"/>
              <a:gd name="connsiteY3" fmla="*/ 187 h 392"/>
              <a:gd name="connsiteX4" fmla="*/ 1397 w 1876"/>
              <a:gd name="connsiteY4" fmla="*/ 392 h 392"/>
              <a:gd name="connsiteX5" fmla="*/ 1397 w 1876"/>
              <a:gd name="connsiteY5" fmla="*/ 295 h 392"/>
              <a:gd name="connsiteX6" fmla="*/ 0 w 1876"/>
              <a:gd name="connsiteY6" fmla="*/ 248 h 392"/>
              <a:gd name="connsiteX7" fmla="*/ 691 w 1876"/>
              <a:gd name="connsiteY7" fmla="*/ 169 h 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 h="392">
                <a:moveTo>
                  <a:pt x="691" y="169"/>
                </a:moveTo>
                <a:lnTo>
                  <a:pt x="1397" y="98"/>
                </a:lnTo>
                <a:lnTo>
                  <a:pt x="1397" y="0"/>
                </a:lnTo>
                <a:lnTo>
                  <a:pt x="1876" y="187"/>
                </a:lnTo>
                <a:lnTo>
                  <a:pt x="1397" y="392"/>
                </a:lnTo>
                <a:lnTo>
                  <a:pt x="1397" y="295"/>
                </a:lnTo>
                <a:lnTo>
                  <a:pt x="0" y="248"/>
                </a:lnTo>
                <a:lnTo>
                  <a:pt x="691" y="169"/>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9861550" y="5112385"/>
            <a:ext cx="2066290" cy="829945"/>
          </a:xfrm>
          <a:prstGeom prst="rect">
            <a:avLst/>
          </a:prstGeom>
          <a:noFill/>
        </p:spPr>
        <p:txBody>
          <a:bodyPr wrap="square" rtlCol="0" anchor="t">
            <a:spAutoFit/>
          </a:bodyPr>
          <a:p>
            <a:pPr indent="0" algn="just" fontAlgn="base">
              <a:lnSpc>
                <a:spcPct val="150000"/>
              </a:lnSpc>
              <a:spcBef>
                <a:spcPts val="0"/>
              </a:spcBef>
              <a:buClrTx/>
              <a:buSzTx/>
              <a:buNone/>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可直接登录学生系统查看</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常见问题</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endPar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8172" y="101439"/>
            <a:ext cx="6149415" cy="646991"/>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生源地贷款还款</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pic>
        <p:nvPicPr>
          <p:cNvPr id="10" name="图片 9" descr="BRZ)I0SO`M@JV45ASZ%R6(C_副本"/>
          <p:cNvPicPr>
            <a:picLocks noChangeAspect="1"/>
          </p:cNvPicPr>
          <p:nvPr/>
        </p:nvPicPr>
        <p:blipFill>
          <a:blip r:embed="rId1"/>
          <a:srcRect t="-689" r="4639"/>
          <a:stretch>
            <a:fillRect/>
          </a:stretch>
        </p:blipFill>
        <p:spPr>
          <a:xfrm>
            <a:off x="240030" y="1715770"/>
            <a:ext cx="8993505" cy="4452620"/>
          </a:xfrm>
          <a:prstGeom prst="rect">
            <a:avLst/>
          </a:prstGeom>
          <a:effectLst>
            <a:outerShdw blurRad="63500" sx="102000" sy="102000" algn="ctr" rotWithShape="0">
              <a:prstClr val="black">
                <a:alpha val="40000"/>
              </a:prstClr>
            </a:outerShdw>
          </a:effectLst>
        </p:spPr>
      </p:pic>
      <p:sp>
        <p:nvSpPr>
          <p:cNvPr id="11" name="文本框 10"/>
          <p:cNvSpPr txBox="1"/>
          <p:nvPr/>
        </p:nvSpPr>
        <p:spPr>
          <a:xfrm>
            <a:off x="116205" y="876935"/>
            <a:ext cx="6096000" cy="539750"/>
          </a:xfrm>
          <a:prstGeom prst="rect">
            <a:avLst/>
          </a:prstGeom>
          <a:noFill/>
        </p:spPr>
        <p:txBody>
          <a:bodyPr wrap="square" rtlCol="0" anchor="t">
            <a:spAutoFit/>
          </a:bodyPr>
          <a:p>
            <a:pPr marL="342900" indent="-342900" algn="l" fontAlgn="base">
              <a:lnSpc>
                <a:spcPts val="3500"/>
              </a:lnSpc>
              <a:spcBef>
                <a:spcPts val="0"/>
              </a:spcBef>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以国开行学生系统为例</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8" name="矩形 7"/>
          <p:cNvSpPr/>
          <p:nvPr/>
        </p:nvSpPr>
        <p:spPr>
          <a:xfrm>
            <a:off x="309245" y="2520950"/>
            <a:ext cx="1490980" cy="432435"/>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矩形 3"/>
          <p:cNvSpPr/>
          <p:nvPr/>
        </p:nvSpPr>
        <p:spPr>
          <a:xfrm>
            <a:off x="1997710" y="4556125"/>
            <a:ext cx="2332990" cy="42545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文本框 5"/>
          <p:cNvSpPr txBox="1"/>
          <p:nvPr/>
        </p:nvSpPr>
        <p:spPr>
          <a:xfrm>
            <a:off x="9354820" y="4151630"/>
            <a:ext cx="2066290" cy="829945"/>
          </a:xfrm>
          <a:prstGeom prst="rect">
            <a:avLst/>
          </a:prstGeom>
          <a:noFill/>
        </p:spPr>
        <p:txBody>
          <a:bodyPr wrap="square" rtlCol="0" anchor="t">
            <a:spAutoFit/>
          </a:bodyPr>
          <a:p>
            <a:pPr indent="0" algn="just" fontAlgn="base">
              <a:lnSpc>
                <a:spcPct val="150000"/>
              </a:lnSpc>
              <a:spcBef>
                <a:spcPts val="0"/>
              </a:spcBef>
              <a:buClrTx/>
              <a:buSzTx/>
              <a:buNone/>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学生可查看历年每一笔贷款</a:t>
            </a:r>
            <a:endPar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680720" y="101600"/>
            <a:ext cx="834136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a:t>
            </a:r>
            <a:r>
              <a:rPr lang="zh-CN" altLang="en-US" sz="2400" b="1" dirty="0">
                <a:solidFill>
                  <a:srgbClr val="FFFFFF"/>
                </a:solidFill>
                <a:latin typeface="微软雅黑" panose="020B0503020204020204" charset="-122"/>
                <a:ea typeface="微软雅黑" panose="020B0503020204020204" charset="-122"/>
                <a:cs typeface="+mn-ea"/>
                <a:sym typeface="微软雅黑" panose="020B0503020204020204" charset="-122"/>
              </a:rPr>
              <a:t>（信息采集表、承诺书）</a:t>
            </a:r>
            <a:endParaRPr lang="zh-CN" altLang="en-US" sz="24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3" name="文本框 2"/>
          <p:cNvSpPr txBox="1"/>
          <p:nvPr/>
        </p:nvSpPr>
        <p:spPr>
          <a:xfrm>
            <a:off x="133350" y="2399665"/>
            <a:ext cx="6444615" cy="3830955"/>
          </a:xfrm>
          <a:prstGeom prst="rect">
            <a:avLst/>
          </a:prstGeom>
          <a:noFill/>
        </p:spPr>
        <p:txBody>
          <a:bodyPr wrap="square" rtlCol="0" anchor="t">
            <a:spAutoFit/>
          </a:bodyPr>
          <a:p>
            <a:pPr indent="720090" algn="just" fontAlgn="base">
              <a:lnSpc>
                <a:spcPct val="150000"/>
              </a:lnSpc>
              <a:spcBef>
                <a:spcPts val="0"/>
              </a:spcBef>
              <a:spcAft>
                <a:spcPts val="0"/>
              </a:spcAft>
              <a:buClrTx/>
              <a:buSzTx/>
              <a:buFont typeface="Wingdings" panose="05000000000000000000" charset="0"/>
              <a:buNone/>
            </a:pP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1.</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办理了中国银行校园地贷款的</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2026</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届毕业生</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都需要核查、补充</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信息采集表中的信息，此表仅用于银行统计毕业生们的还款意向及相关信息以更好地保证贷后</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管理。</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indent="720090" algn="just" fontAlgn="base">
              <a:lnSpc>
                <a:spcPct val="150000"/>
              </a:lnSpc>
              <a:spcBef>
                <a:spcPts val="0"/>
              </a:spcBef>
              <a:spcAft>
                <a:spcPts val="0"/>
              </a:spcAft>
              <a:buClrTx/>
              <a:buSzTx/>
              <a:buFont typeface="Wingdings" panose="05000000000000000000" charset="0"/>
              <a:buNone/>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请同学们务必认真对待信息采集表，严格按照表中内容及格式核查、</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补充（如手机联系方式等数据一定是文本格式），请避免因信息采集不齐全、材料不齐全导致手续办理失败。</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indent="720090" algn="just" fontAlgn="base">
              <a:lnSpc>
                <a:spcPct val="150000"/>
              </a:lnSpc>
              <a:spcBef>
                <a:spcPts val="0"/>
              </a:spcBef>
              <a:spcAft>
                <a:spcPts val="0"/>
              </a:spcAft>
              <a:buClrTx/>
              <a:buSzTx/>
              <a:buFont typeface="Wingdings" panose="05000000000000000000" charset="0"/>
              <a:buNone/>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信息采集表单独发至学院。</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indent="720090" algn="just" fontAlgn="base">
              <a:lnSpc>
                <a:spcPct val="150000"/>
              </a:lnSpc>
              <a:spcBef>
                <a:spcPts val="0"/>
              </a:spcBef>
              <a:spcAft>
                <a:spcPts val="0"/>
              </a:spcAft>
              <a:buClrTx/>
              <a:buSzTx/>
              <a:buFont typeface="Wingdings" panose="05000000000000000000" charset="0"/>
              <a:buNone/>
            </a:pP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办理了中国银行校园地贷款的</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2026</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届毕业生都要填写诚信还款承诺</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书。</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graphicFrame>
        <p:nvGraphicFramePr>
          <p:cNvPr id="4" name="表格 3"/>
          <p:cNvGraphicFramePr/>
          <p:nvPr/>
        </p:nvGraphicFramePr>
        <p:xfrm>
          <a:off x="133350" y="1120648"/>
          <a:ext cx="14071600" cy="685800"/>
        </p:xfrm>
        <a:graphic>
          <a:graphicData uri="http://schemas.openxmlformats.org/drawingml/2006/table">
            <a:tbl>
              <a:tblPr/>
              <a:tblGrid>
                <a:gridCol w="1151255"/>
                <a:gridCol w="883920"/>
                <a:gridCol w="1024890"/>
                <a:gridCol w="1225550"/>
                <a:gridCol w="646430"/>
                <a:gridCol w="1507490"/>
                <a:gridCol w="2748280"/>
                <a:gridCol w="915670"/>
                <a:gridCol w="869315"/>
              </a:tblGrid>
              <a:tr h="356870">
                <a:tc gridSpan="9">
                  <a:txBody>
                    <a:bodyPr/>
                    <a:p>
                      <a:pPr indent="0" algn="ctr">
                        <a:buNone/>
                      </a:pPr>
                      <a:r>
                        <a:rPr lang="zh-CN" sz="1100" b="1">
                          <a:solidFill>
                            <a:srgbClr val="000000"/>
                          </a:solidFill>
                          <a:latin typeface="Arial" panose="020B0604020202020204" pitchFamily="34" charset="0"/>
                          <a:ea typeface="宋体" panose="02010600030101010101" pitchFamily="2" charset="-122"/>
                        </a:rPr>
                        <a:t>学生信息</a:t>
                      </a:r>
                      <a:endParaRPr lang="en-US" altLang="en-US" sz="11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187960">
                <a:tc>
                  <a:txBody>
                    <a:bodyPr/>
                    <a:p>
                      <a:pPr indent="0" algn="ctr">
                        <a:buNone/>
                      </a:pPr>
                      <a:r>
                        <a:rPr lang="zh-CN" sz="900" b="1">
                          <a:solidFill>
                            <a:srgbClr val="000000"/>
                          </a:solidFill>
                          <a:latin typeface="Arial" panose="020B0604020202020204" pitchFamily="34" charset="0"/>
                          <a:ea typeface="宋体" panose="02010600030101010101" pitchFamily="2" charset="-122"/>
                        </a:rPr>
                        <a:t>学院</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0" b="1">
                          <a:solidFill>
                            <a:srgbClr val="000000"/>
                          </a:solidFill>
                          <a:latin typeface="Arial" panose="020B0604020202020204" pitchFamily="34" charset="0"/>
                          <a:ea typeface="宋体" panose="02010600030101010101" pitchFamily="2" charset="-122"/>
                        </a:rPr>
                        <a:t>学号</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0" b="1">
                          <a:solidFill>
                            <a:srgbClr val="000000"/>
                          </a:solidFill>
                          <a:latin typeface="Arial" panose="020B0604020202020204" pitchFamily="34" charset="0"/>
                          <a:ea typeface="宋体" panose="02010600030101010101" pitchFamily="2" charset="-122"/>
                        </a:rPr>
                        <a:t>姓名</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0" b="1">
                          <a:solidFill>
                            <a:srgbClr val="000000"/>
                          </a:solidFill>
                          <a:latin typeface="Arial" panose="020B0604020202020204" pitchFamily="34" charset="0"/>
                          <a:ea typeface="宋体" panose="02010600030101010101" pitchFamily="2" charset="-122"/>
                        </a:rPr>
                        <a:t>身份证号</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0" b="1">
                          <a:solidFill>
                            <a:srgbClr val="000000"/>
                          </a:solidFill>
                          <a:latin typeface="Arial" panose="020B0604020202020204" pitchFamily="34" charset="0"/>
                          <a:ea typeface="宋体" panose="02010600030101010101" pitchFamily="2" charset="-122"/>
                        </a:rPr>
                        <a:t>学历</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0" b="1">
                          <a:solidFill>
                            <a:srgbClr val="000000"/>
                          </a:solidFill>
                          <a:latin typeface="Arial" panose="020B0604020202020204" pitchFamily="34" charset="0"/>
                          <a:ea typeface="宋体" panose="02010600030101010101" pitchFamily="2" charset="-122"/>
                        </a:rPr>
                        <a:t>专业名称</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0" b="1">
                          <a:solidFill>
                            <a:srgbClr val="000000"/>
                          </a:solidFill>
                          <a:latin typeface="Arial" panose="020B0604020202020204" pitchFamily="34" charset="0"/>
                          <a:ea typeface="宋体" panose="02010600030101010101" pitchFamily="2" charset="-122"/>
                        </a:rPr>
                        <a:t>班级</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0" b="1">
                          <a:solidFill>
                            <a:srgbClr val="000000"/>
                          </a:solidFill>
                          <a:latin typeface="Arial" panose="020B0604020202020204" pitchFamily="34" charset="0"/>
                          <a:ea typeface="宋体" panose="02010600030101010101" pitchFamily="2" charset="-122"/>
                        </a:rPr>
                        <a:t>入学时间</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900" b="1">
                          <a:solidFill>
                            <a:srgbClr val="000000"/>
                          </a:solidFill>
                          <a:latin typeface="Arial" panose="020B0604020202020204" pitchFamily="34" charset="0"/>
                          <a:ea typeface="宋体" panose="02010600030101010101" pitchFamily="2" charset="-122"/>
                        </a:rPr>
                        <a:t>预计毕业时间</a:t>
                      </a:r>
                      <a:endParaRPr lang="en-US" altLang="en-US" sz="9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graphicFrame>
        <p:nvGraphicFramePr>
          <p:cNvPr id="7" name="表格 6"/>
          <p:cNvGraphicFramePr/>
          <p:nvPr/>
        </p:nvGraphicFramePr>
        <p:xfrm>
          <a:off x="133350" y="1850263"/>
          <a:ext cx="22593935" cy="685800"/>
        </p:xfrm>
        <a:graphic>
          <a:graphicData uri="http://schemas.openxmlformats.org/drawingml/2006/table">
            <a:tbl>
              <a:tblPr/>
              <a:tblGrid>
                <a:gridCol w="1402715"/>
                <a:gridCol w="467360"/>
                <a:gridCol w="1017270"/>
                <a:gridCol w="534035"/>
                <a:gridCol w="822960"/>
                <a:gridCol w="621665"/>
                <a:gridCol w="818515"/>
                <a:gridCol w="809625"/>
                <a:gridCol w="1059180"/>
                <a:gridCol w="647700"/>
                <a:gridCol w="1007745"/>
                <a:gridCol w="629285"/>
                <a:gridCol w="1134745"/>
              </a:tblGrid>
              <a:tr h="222250">
                <a:tc gridSpan="13">
                  <a:txBody>
                    <a:bodyPr/>
                    <a:p>
                      <a:pPr indent="0" algn="ctr">
                        <a:buNone/>
                      </a:pPr>
                      <a:r>
                        <a:rPr lang="zh-CN" sz="800" b="1">
                          <a:solidFill>
                            <a:srgbClr val="000000"/>
                          </a:solidFill>
                          <a:latin typeface="Arial" panose="020B0604020202020204" pitchFamily="34" charset="0"/>
                          <a:ea typeface="宋体" panose="02010600030101010101" pitchFamily="2" charset="-122"/>
                        </a:rPr>
                        <a:t>贷款信息</a:t>
                      </a:r>
                      <a:endParaRPr lang="en-US" altLang="en-US" sz="8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116840">
                <a:tc>
                  <a:txBody>
                    <a:bodyPr/>
                    <a:p>
                      <a:pPr indent="0" algn="ctr">
                        <a:buNone/>
                      </a:pPr>
                      <a:r>
                        <a:rPr lang="zh-CN" sz="600" b="1">
                          <a:solidFill>
                            <a:srgbClr val="000000"/>
                          </a:solidFill>
                          <a:latin typeface="Arial" panose="020B0604020202020204" pitchFamily="34" charset="0"/>
                          <a:ea typeface="宋体" panose="02010600030101010101" pitchFamily="2" charset="-122"/>
                        </a:rPr>
                        <a:t>合同编号</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办理学年</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类型</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客户号</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当年贷款放款时间</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贷款合同金额</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实际获得贷款金额</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00"/>
                    </a:solid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贷款期限(月）</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还款截止日期</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还款意愿</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中行还款帐号(5开头)</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是否考取研究生</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600" b="1">
                          <a:solidFill>
                            <a:srgbClr val="000000"/>
                          </a:solidFill>
                          <a:latin typeface="Arial" panose="020B0604020202020204" pitchFamily="34" charset="0"/>
                          <a:ea typeface="宋体" panose="02010600030101010101" pitchFamily="2" charset="-122"/>
                        </a:rPr>
                        <a:t>首次毕业去向</a:t>
                      </a:r>
                      <a:endParaRPr lang="en-US" altLang="en-US" sz="6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pic>
        <p:nvPicPr>
          <p:cNvPr id="8" name="图片 7"/>
          <p:cNvPicPr>
            <a:picLocks noChangeAspect="1"/>
          </p:cNvPicPr>
          <p:nvPr/>
        </p:nvPicPr>
        <p:blipFill>
          <a:blip r:embed="rId1"/>
          <a:stretch>
            <a:fillRect/>
          </a:stretch>
        </p:blipFill>
        <p:spPr>
          <a:xfrm>
            <a:off x="7491730" y="2399665"/>
            <a:ext cx="2980690" cy="417957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20d16ea93075a5204d72a299eb993eb7_副本"/>
          <p:cNvPicPr>
            <a:picLocks noChangeAspect="1"/>
          </p:cNvPicPr>
          <p:nvPr/>
        </p:nvPicPr>
        <p:blipFill>
          <a:blip r:embed="rId1"/>
          <a:stretch>
            <a:fillRect/>
          </a:stretch>
        </p:blipFill>
        <p:spPr>
          <a:xfrm>
            <a:off x="311150" y="985520"/>
            <a:ext cx="2614295" cy="5139055"/>
          </a:xfrm>
          <a:prstGeom prst="rect">
            <a:avLst/>
          </a:prstGeom>
          <a:effectLst>
            <a:outerShdw blurRad="63500" sx="102000" sy="102000" algn="ctr" rotWithShape="0">
              <a:prstClr val="black">
                <a:alpha val="40000"/>
              </a:prstClr>
            </a:outerShdw>
          </a:effectLst>
        </p:spPr>
      </p:pic>
      <p:sp>
        <p:nvSpPr>
          <p:cNvPr id="2" name="iṩliḍé"/>
          <p:cNvSpPr txBox="1"/>
          <p:nvPr/>
        </p:nvSpPr>
        <p:spPr>
          <a:xfrm>
            <a:off x="737870" y="101600"/>
            <a:ext cx="8258175"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校园地贷款还款（贷款信息</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查询）</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8" name="矩形 7"/>
          <p:cNvSpPr/>
          <p:nvPr/>
        </p:nvSpPr>
        <p:spPr>
          <a:xfrm>
            <a:off x="372745" y="3091815"/>
            <a:ext cx="2392045" cy="25273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311150" y="1302385"/>
            <a:ext cx="2326640" cy="40767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nvSpPr>
        <p:spPr>
          <a:xfrm>
            <a:off x="2764790" y="2976245"/>
            <a:ext cx="1352550" cy="368300"/>
          </a:xfrm>
          <a:prstGeom prst="rect">
            <a:avLst/>
          </a:prstGeom>
          <a:noFill/>
        </p:spPr>
        <p:txBody>
          <a:bodyPr wrap="square" rtlCol="0" anchor="t">
            <a:spAutoFit/>
          </a:bodyPr>
          <a:p>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贷款期限</a:t>
            </a:r>
            <a:endPar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2637790" y="1341755"/>
            <a:ext cx="1352550" cy="368300"/>
          </a:xfrm>
          <a:prstGeom prst="rect">
            <a:avLst/>
          </a:prstGeom>
          <a:noFill/>
        </p:spPr>
        <p:txBody>
          <a:bodyPr wrap="square" rtlCol="0" anchor="t">
            <a:spAutoFit/>
          </a:bodyPr>
          <a:p>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贷款</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金额</a:t>
            </a:r>
            <a:endPar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7" name="矩形 6"/>
          <p:cNvSpPr/>
          <p:nvPr/>
        </p:nvSpPr>
        <p:spPr>
          <a:xfrm>
            <a:off x="372745" y="2338070"/>
            <a:ext cx="2087880" cy="26162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nvSpPr>
        <p:spPr>
          <a:xfrm>
            <a:off x="4495165" y="2893060"/>
            <a:ext cx="6096000" cy="1649095"/>
          </a:xfrm>
          <a:prstGeom prst="rect">
            <a:avLst/>
          </a:prstGeom>
          <a:noFill/>
        </p:spPr>
        <p:txBody>
          <a:bodyPr wrap="square" rtlCol="0" anchor="t">
            <a:spAutoFit/>
          </a:bodyPr>
          <a:p>
            <a:pPr indent="0" algn="l" fontAlgn="base">
              <a:lnSpc>
                <a:spcPct val="150000"/>
              </a:lnSpc>
              <a:spcBef>
                <a:spcPts val="0"/>
              </a:spcBef>
              <a:spcAft>
                <a:spcPts val="0"/>
              </a:spcAft>
              <a:buClrTx/>
              <a:buSzTx/>
              <a:buFont typeface="+mj-lt"/>
              <a:buNone/>
            </a:pP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查询个人贷款信息的几种</a:t>
            </a: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方式：</a:t>
            </a:r>
            <a:endPar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457200" indent="-457200" algn="l" fontAlgn="base">
              <a:lnSpc>
                <a:spcPct val="150000"/>
              </a:lnSpc>
              <a:spcBef>
                <a:spcPts val="0"/>
              </a:spcBef>
              <a:spcAft>
                <a:spcPts val="0"/>
              </a:spcAft>
              <a:buClrTx/>
              <a:buSzTx/>
              <a:buFont typeface="+mj-lt"/>
              <a:buAutoNum type="arabicPeriod"/>
            </a:pP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查看中国银行手机</a:t>
            </a:r>
            <a:r>
              <a:rPr lang="en-US" altLang="zh-CN"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APP</a:t>
            </a: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中的助学贷款</a:t>
            </a: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信息</a:t>
            </a:r>
            <a:endPar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457200" indent="-457200" algn="l" fontAlgn="base">
              <a:lnSpc>
                <a:spcPct val="150000"/>
              </a:lnSpc>
              <a:spcBef>
                <a:spcPts val="0"/>
              </a:spcBef>
              <a:spcAft>
                <a:spcPts val="0"/>
              </a:spcAft>
              <a:buClrTx/>
              <a:buSzTx/>
              <a:buFont typeface="+mj-lt"/>
              <a:buAutoNum type="arabicPeriod"/>
            </a:pP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查看当年的纸质贷款</a:t>
            </a: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合同</a:t>
            </a:r>
            <a:endPar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校园地贷款还款（提前还款）</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25602" name="内容占位符 5"/>
          <p:cNvSpPr>
            <a:spLocks noGrp="1"/>
          </p:cNvSpPr>
          <p:nvPr>
            <p:ph idx="4294967295"/>
          </p:nvPr>
        </p:nvSpPr>
        <p:spPr>
          <a:xfrm>
            <a:off x="673735" y="1143000"/>
            <a:ext cx="10843895" cy="5115560"/>
          </a:xfrm>
        </p:spPr>
        <p:txBody>
          <a:bodyPr anchor="t">
            <a:normAutofit/>
          </a:bodyPr>
          <a:p>
            <a:pPr marL="0" indent="720090" algn="l" fontAlgn="base">
              <a:lnSpc>
                <a:spcPct val="150000"/>
              </a:lnSpc>
              <a:spcBef>
                <a:spcPts val="0"/>
              </a:spcBef>
              <a:spcAft>
                <a:spcPts val="0"/>
              </a:spcAft>
              <a:buClrTx/>
              <a:buSzTx/>
              <a:buFont typeface="Wingdings" panose="05000000000000000000" charset="0"/>
              <a:buNone/>
            </a:pPr>
            <a:endPar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Bef>
                <a:spcPts val="0"/>
              </a:spcBef>
              <a:spcAft>
                <a:spcPts val="0"/>
              </a:spcAft>
              <a:buClrTx/>
              <a:buSzTx/>
              <a:buFont typeface="Wingdings" panose="05000000000000000000" charset="0"/>
              <a:buNone/>
            </a:pPr>
            <a:r>
              <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rPr>
              <a:t>1.</a:t>
            </a: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毕业前提前还款指南</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Bef>
                <a:spcPts val="0"/>
              </a:spcBef>
              <a:spcAft>
                <a:spcPts val="0"/>
              </a:spcAft>
              <a:buClrTx/>
              <a:buSzTx/>
              <a:buFont typeface="Wingdings" panose="05000000000000000000" charset="0"/>
              <a:buNone/>
            </a:pP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咨询个人办理贷款的经办银行，一般来说，个人在网上银行或手机银行的贷款详情中即可办理提前还款。若毕业生在毕业当年7月1日前办理提前还款，不需要学生本人偿还利息。</a:t>
            </a:r>
            <a:endPar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Bef>
                <a:spcPts val="0"/>
              </a:spcBef>
              <a:spcAft>
                <a:spcPts val="0"/>
              </a:spcAft>
              <a:buClrTx/>
              <a:buSzTx/>
              <a:buFont typeface="Wingdings" panose="05000000000000000000" charset="0"/>
              <a:buNone/>
            </a:pPr>
            <a:r>
              <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rPr>
              <a:t>2.</a:t>
            </a: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毕业后提前还款</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indent="720090" algn="l" fontAlgn="base">
              <a:lnSpc>
                <a:spcPct val="150000"/>
              </a:lnSpc>
              <a:spcBef>
                <a:spcPts val="0"/>
              </a:spcBef>
              <a:spcAft>
                <a:spcPts val="0"/>
              </a:spcAft>
              <a:buClrTx/>
              <a:buSzTx/>
              <a:buFont typeface="Wingdings" panose="05000000000000000000" charset="0"/>
              <a:buNone/>
            </a:pPr>
            <a:r>
              <a:rPr lang="zh-CN" altLang="en-US" sz="225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毕业后提前还款，与上条毕业前提前还款操作一致。毕业后提前还款需要学生本人偿还已产生的利息。</a:t>
            </a:r>
            <a:endParaRPr sz="2250" b="1" strike="noStrike" noProof="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stretch>
            <a:fillRect/>
          </a:stretch>
        </p:blipFill>
        <p:spPr>
          <a:xfrm>
            <a:off x="1492250" y="1360170"/>
            <a:ext cx="1891030" cy="4100195"/>
          </a:xfrm>
          <a:prstGeom prst="rect">
            <a:avLst/>
          </a:prstGeom>
          <a:effectLst>
            <a:outerShdw blurRad="50800" dist="38100" dir="2700000" algn="tl" rotWithShape="0">
              <a:prstClr val="black">
                <a:alpha val="40000"/>
              </a:prstClr>
            </a:outerShdw>
          </a:effectLst>
        </p:spPr>
      </p:pic>
      <p:pic>
        <p:nvPicPr>
          <p:cNvPr id="18" name="图片 17"/>
          <p:cNvPicPr>
            <a:picLocks noChangeAspect="1"/>
          </p:cNvPicPr>
          <p:nvPr/>
        </p:nvPicPr>
        <p:blipFill>
          <a:blip r:embed="rId2"/>
          <a:stretch>
            <a:fillRect/>
          </a:stretch>
        </p:blipFill>
        <p:spPr>
          <a:xfrm>
            <a:off x="4011930" y="1361440"/>
            <a:ext cx="1948815" cy="4225925"/>
          </a:xfrm>
          <a:prstGeom prst="rect">
            <a:avLst/>
          </a:prstGeom>
          <a:effectLst>
            <a:outerShdw blurRad="50800" dist="38100" dir="2700000" algn="tl" rotWithShape="0">
              <a:prstClr val="black">
                <a:alpha val="40000"/>
              </a:prstClr>
            </a:outerShdw>
          </a:effectLst>
        </p:spPr>
      </p:pic>
      <p:pic>
        <p:nvPicPr>
          <p:cNvPr id="14" name="图片 13"/>
          <p:cNvPicPr>
            <a:picLocks noChangeAspect="1"/>
          </p:cNvPicPr>
          <p:nvPr/>
        </p:nvPicPr>
        <p:blipFill>
          <a:blip r:embed="rId3"/>
          <a:stretch>
            <a:fillRect/>
          </a:stretch>
        </p:blipFill>
        <p:spPr>
          <a:xfrm>
            <a:off x="6605270" y="1362710"/>
            <a:ext cx="1890395" cy="4097020"/>
          </a:xfrm>
          <a:prstGeom prst="rect">
            <a:avLst/>
          </a:prstGeom>
          <a:effectLst>
            <a:outerShdw blurRad="50800" dist="38100" dir="2700000" algn="tl" rotWithShape="0">
              <a:prstClr val="black">
                <a:alpha val="40000"/>
              </a:prstClr>
            </a:outerShdw>
          </a:effectLst>
        </p:spPr>
      </p:pic>
      <p:grpSp>
        <p:nvGrpSpPr>
          <p:cNvPr id="7" name="组合 6"/>
          <p:cNvGrpSpPr/>
          <p:nvPr/>
        </p:nvGrpSpPr>
        <p:grpSpPr>
          <a:xfrm>
            <a:off x="9050655" y="1362710"/>
            <a:ext cx="1935480" cy="4097655"/>
            <a:chOff x="14252" y="3016"/>
            <a:chExt cx="2834" cy="6142"/>
          </a:xfrm>
        </p:grpSpPr>
        <p:pic>
          <p:nvPicPr>
            <p:cNvPr id="10" name="图片 9"/>
            <p:cNvPicPr>
              <a:picLocks noChangeAspect="1"/>
            </p:cNvPicPr>
            <p:nvPr/>
          </p:nvPicPr>
          <p:blipFill>
            <a:blip r:embed="rId4"/>
            <a:stretch>
              <a:fillRect/>
            </a:stretch>
          </p:blipFill>
          <p:spPr>
            <a:xfrm>
              <a:off x="14252" y="3016"/>
              <a:ext cx="2834" cy="6143"/>
            </a:xfrm>
            <a:prstGeom prst="rect">
              <a:avLst/>
            </a:prstGeom>
            <a:effectLst>
              <a:outerShdw blurRad="50800" dist="38100" dir="2700000" algn="tl" rotWithShape="0">
                <a:prstClr val="black">
                  <a:alpha val="40000"/>
                </a:prstClr>
              </a:outerShdw>
            </a:effectLst>
          </p:spPr>
        </p:pic>
        <p:sp>
          <p:nvSpPr>
            <p:cNvPr id="4" name="任意多边形 3"/>
            <p:cNvSpPr/>
            <p:nvPr/>
          </p:nvSpPr>
          <p:spPr>
            <a:xfrm rot="15780000">
              <a:off x="14124" y="5676"/>
              <a:ext cx="1876" cy="392"/>
            </a:xfrm>
            <a:custGeom>
              <a:avLst/>
              <a:gdLst>
                <a:gd name="connsiteX0" fmla="*/ 691 w 1876"/>
                <a:gd name="connsiteY0" fmla="*/ 169 h 392"/>
                <a:gd name="connsiteX1" fmla="*/ 1397 w 1876"/>
                <a:gd name="connsiteY1" fmla="*/ 98 h 392"/>
                <a:gd name="connsiteX2" fmla="*/ 1397 w 1876"/>
                <a:gd name="connsiteY2" fmla="*/ 0 h 392"/>
                <a:gd name="connsiteX3" fmla="*/ 1876 w 1876"/>
                <a:gd name="connsiteY3" fmla="*/ 187 h 392"/>
                <a:gd name="connsiteX4" fmla="*/ 1397 w 1876"/>
                <a:gd name="connsiteY4" fmla="*/ 392 h 392"/>
                <a:gd name="connsiteX5" fmla="*/ 1397 w 1876"/>
                <a:gd name="connsiteY5" fmla="*/ 295 h 392"/>
                <a:gd name="connsiteX6" fmla="*/ 0 w 1876"/>
                <a:gd name="connsiteY6" fmla="*/ 248 h 392"/>
                <a:gd name="connsiteX7" fmla="*/ 691 w 1876"/>
                <a:gd name="connsiteY7" fmla="*/ 169 h 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6" h="392">
                  <a:moveTo>
                    <a:pt x="691" y="169"/>
                  </a:moveTo>
                  <a:lnTo>
                    <a:pt x="1397" y="98"/>
                  </a:lnTo>
                  <a:lnTo>
                    <a:pt x="1397" y="0"/>
                  </a:lnTo>
                  <a:lnTo>
                    <a:pt x="1876" y="187"/>
                  </a:lnTo>
                  <a:lnTo>
                    <a:pt x="1397" y="392"/>
                  </a:lnTo>
                  <a:lnTo>
                    <a:pt x="1397" y="295"/>
                  </a:lnTo>
                  <a:lnTo>
                    <a:pt x="0" y="248"/>
                  </a:lnTo>
                  <a:lnTo>
                    <a:pt x="691" y="169"/>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0" name="文本框 99"/>
          <p:cNvSpPr txBox="1"/>
          <p:nvPr/>
        </p:nvSpPr>
        <p:spPr>
          <a:xfrm>
            <a:off x="1158875" y="5587365"/>
            <a:ext cx="9980295" cy="922020"/>
          </a:xfrm>
          <a:prstGeom prst="rect">
            <a:avLst/>
          </a:prstGeom>
          <a:noFill/>
          <a:ln w="9525">
            <a:noFill/>
          </a:ln>
        </p:spPr>
        <p:txBody>
          <a:bodyPr wrap="square">
            <a:spAutoFit/>
          </a:bodyPr>
          <a:p>
            <a:pPr indent="720090" algn="just" fontAlgn="auto"/>
            <a:r>
              <a:rPr lang="zh-CN" b="1">
                <a:solidFill>
                  <a:srgbClr val="012D86"/>
                </a:solidFill>
                <a:latin typeface="微软雅黑" panose="020B0503020204020204" charset="-122"/>
                <a:ea typeface="微软雅黑" panose="020B0503020204020204" charset="-122"/>
                <a:cs typeface="微软雅黑" panose="020B0503020204020204" charset="-122"/>
              </a:rPr>
              <a:t>登录手机银行进入右下角“我的”，找到安全工具，点进去开通手机盾功能，按照提示设置密码，密码设置成功后就可以办理还款及变更还款账户等业务了，部分提前还款的同学选择“期数不变”，否则会报错。</a:t>
            </a:r>
            <a:endParaRPr lang="zh-CN" altLang="en-US" b="1">
              <a:solidFill>
                <a:srgbClr val="012D86"/>
              </a:solidFill>
              <a:latin typeface="微软雅黑" panose="020B0503020204020204" charset="-122"/>
              <a:ea typeface="微软雅黑" panose="020B0503020204020204" charset="-122"/>
              <a:cs typeface="微软雅黑" panose="020B0503020204020204" charset="-122"/>
            </a:endParaRPr>
          </a:p>
        </p:txBody>
      </p:sp>
      <p:sp>
        <p:nvSpPr>
          <p:cNvPr id="3"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校园地贷款还款（提前还款）</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5" name="文本框 4"/>
          <p:cNvSpPr txBox="1"/>
          <p:nvPr/>
        </p:nvSpPr>
        <p:spPr>
          <a:xfrm>
            <a:off x="116205" y="876935"/>
            <a:ext cx="6096000" cy="539750"/>
          </a:xfrm>
          <a:prstGeom prst="rect">
            <a:avLst/>
          </a:prstGeom>
          <a:noFill/>
        </p:spPr>
        <p:txBody>
          <a:bodyPr wrap="square" rtlCol="0" anchor="t">
            <a:spAutoFit/>
          </a:bodyPr>
          <a:p>
            <a:pPr marL="342900" indent="-342900" algn="l" fontAlgn="base">
              <a:lnSpc>
                <a:spcPts val="3500"/>
              </a:lnSpc>
              <a:spcBef>
                <a:spcPts val="0"/>
              </a:spcBef>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务必先打开</a:t>
            </a:r>
            <a:r>
              <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安全工具</a:t>
            </a:r>
            <a:r>
              <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rPr>
              <a:t>”</a:t>
            </a:r>
            <a:endParaRPr lang="en-US" altLang="zh-CN"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校园地贷款还款（提前还款）</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5" name="文本框 4"/>
          <p:cNvSpPr txBox="1"/>
          <p:nvPr/>
        </p:nvSpPr>
        <p:spPr>
          <a:xfrm>
            <a:off x="116205" y="876935"/>
            <a:ext cx="6096000" cy="539750"/>
          </a:xfrm>
          <a:prstGeom prst="rect">
            <a:avLst/>
          </a:prstGeom>
          <a:noFill/>
        </p:spPr>
        <p:txBody>
          <a:bodyPr wrap="square" rtlCol="0" anchor="t">
            <a:spAutoFit/>
          </a:bodyPr>
          <a:p>
            <a:pPr marL="342900" indent="-342900" algn="l" fontAlgn="base">
              <a:lnSpc>
                <a:spcPts val="3500"/>
              </a:lnSpc>
              <a:spcBef>
                <a:spcPts val="0"/>
              </a:spcBef>
              <a:buClrTx/>
              <a:buSzTx/>
              <a:buFont typeface="Wingdings" panose="05000000000000000000" charset="0"/>
              <a:buChar char="u"/>
            </a:pPr>
            <a:r>
              <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rPr>
              <a:t>提前还款具体操作</a:t>
            </a:r>
            <a:endParaRPr lang="zh-CN" altLang="en-US" sz="24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grpSp>
        <p:nvGrpSpPr>
          <p:cNvPr id="25" name="组合 24"/>
          <p:cNvGrpSpPr/>
          <p:nvPr/>
        </p:nvGrpSpPr>
        <p:grpSpPr>
          <a:xfrm>
            <a:off x="478155" y="1667510"/>
            <a:ext cx="2267597" cy="4913630"/>
            <a:chOff x="1199" y="3104"/>
            <a:chExt cx="2835" cy="6143"/>
          </a:xfrm>
        </p:grpSpPr>
        <p:pic>
          <p:nvPicPr>
            <p:cNvPr id="20" name="图片 19"/>
            <p:cNvPicPr>
              <a:picLocks noChangeAspect="1"/>
            </p:cNvPicPr>
            <p:nvPr>
              <p:custDataLst>
                <p:tags r:id="rId1"/>
              </p:custDataLst>
            </p:nvPr>
          </p:nvPicPr>
          <p:blipFill>
            <a:blip r:embed="rId2"/>
            <a:stretch>
              <a:fillRect/>
            </a:stretch>
          </p:blipFill>
          <p:spPr>
            <a:xfrm>
              <a:off x="1199" y="3104"/>
              <a:ext cx="2835" cy="6143"/>
            </a:xfrm>
            <a:prstGeom prst="rect">
              <a:avLst/>
            </a:prstGeom>
            <a:effectLst>
              <a:outerShdw blurRad="50800" dist="38100" dir="2700000" algn="tl" rotWithShape="0">
                <a:prstClr val="black">
                  <a:alpha val="40000"/>
                </a:prstClr>
              </a:outerShdw>
            </a:effectLst>
          </p:spPr>
        </p:pic>
        <p:sp>
          <p:nvSpPr>
            <p:cNvPr id="40" name="任意多边形 39"/>
            <p:cNvSpPr/>
            <p:nvPr/>
          </p:nvSpPr>
          <p:spPr>
            <a:xfrm rot="19500000">
              <a:off x="2761" y="6913"/>
              <a:ext cx="993" cy="339"/>
            </a:xfrm>
            <a:custGeom>
              <a:avLst/>
              <a:gdLst>
                <a:gd name="connsiteX0" fmla="*/ 2187 w 6051"/>
                <a:gd name="connsiteY0" fmla="*/ 615 h 1434"/>
                <a:gd name="connsiteX1" fmla="*/ 4581 w 6051"/>
                <a:gd name="connsiteY1" fmla="*/ 450 h 1434"/>
                <a:gd name="connsiteX2" fmla="*/ 4491 w 6051"/>
                <a:gd name="connsiteY2" fmla="*/ 0 h 1434"/>
                <a:gd name="connsiteX3" fmla="*/ 6051 w 6051"/>
                <a:gd name="connsiteY3" fmla="*/ 668 h 1434"/>
                <a:gd name="connsiteX4" fmla="*/ 4722 w 6051"/>
                <a:gd name="connsiteY4" fmla="*/ 1434 h 1434"/>
                <a:gd name="connsiteX5" fmla="*/ 4688 w 6051"/>
                <a:gd name="connsiteY5" fmla="*/ 930 h 1434"/>
                <a:gd name="connsiteX6" fmla="*/ 0 w 6051"/>
                <a:gd name="connsiteY6" fmla="*/ 923 h 1434"/>
                <a:gd name="connsiteX7" fmla="*/ 2187 w 6051"/>
                <a:gd name="connsiteY7" fmla="*/ 615 h 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51" h="1434">
                  <a:moveTo>
                    <a:pt x="2187" y="615"/>
                  </a:moveTo>
                  <a:lnTo>
                    <a:pt x="4581" y="450"/>
                  </a:lnTo>
                  <a:lnTo>
                    <a:pt x="4491" y="0"/>
                  </a:lnTo>
                  <a:lnTo>
                    <a:pt x="6051" y="668"/>
                  </a:lnTo>
                  <a:lnTo>
                    <a:pt x="4722" y="1434"/>
                  </a:lnTo>
                  <a:lnTo>
                    <a:pt x="4688" y="930"/>
                  </a:lnTo>
                  <a:lnTo>
                    <a:pt x="0" y="923"/>
                  </a:lnTo>
                  <a:lnTo>
                    <a:pt x="2187" y="615"/>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 name="组合 3"/>
          <p:cNvGrpSpPr/>
          <p:nvPr/>
        </p:nvGrpSpPr>
        <p:grpSpPr>
          <a:xfrm>
            <a:off x="2828474" y="1670074"/>
            <a:ext cx="2267585" cy="4913630"/>
            <a:chOff x="5925" y="3107"/>
            <a:chExt cx="2835" cy="6143"/>
          </a:xfrm>
        </p:grpSpPr>
        <p:pic>
          <p:nvPicPr>
            <p:cNvPr id="17" name="图片 16"/>
            <p:cNvPicPr>
              <a:picLocks noChangeAspect="1"/>
            </p:cNvPicPr>
            <p:nvPr>
              <p:custDataLst>
                <p:tags r:id="rId3"/>
              </p:custDataLst>
            </p:nvPr>
          </p:nvPicPr>
          <p:blipFill>
            <a:blip r:embed="rId4"/>
            <a:stretch>
              <a:fillRect/>
            </a:stretch>
          </p:blipFill>
          <p:spPr>
            <a:xfrm>
              <a:off x="5925" y="3107"/>
              <a:ext cx="2835" cy="6143"/>
            </a:xfrm>
            <a:prstGeom prst="rect">
              <a:avLst/>
            </a:prstGeom>
            <a:effectLst>
              <a:outerShdw blurRad="50800" dist="38100" dir="2700000" algn="tl" rotWithShape="0">
                <a:prstClr val="black">
                  <a:alpha val="40000"/>
                </a:prstClr>
              </a:outerShdw>
            </a:effectLst>
          </p:spPr>
        </p:pic>
        <p:sp>
          <p:nvSpPr>
            <p:cNvPr id="37" name="任意多边形 36"/>
            <p:cNvSpPr/>
            <p:nvPr/>
          </p:nvSpPr>
          <p:spPr>
            <a:xfrm rot="7380000">
              <a:off x="6455" y="5960"/>
              <a:ext cx="1132" cy="290"/>
            </a:xfrm>
            <a:custGeom>
              <a:avLst/>
              <a:gdLst>
                <a:gd name="connsiteX0" fmla="*/ 414 w 1132"/>
                <a:gd name="connsiteY0" fmla="*/ 125 h 290"/>
                <a:gd name="connsiteX1" fmla="*/ 838 w 1132"/>
                <a:gd name="connsiteY1" fmla="*/ 73 h 290"/>
                <a:gd name="connsiteX2" fmla="*/ 838 w 1132"/>
                <a:gd name="connsiteY2" fmla="*/ 0 h 290"/>
                <a:gd name="connsiteX3" fmla="*/ 1132 w 1132"/>
                <a:gd name="connsiteY3" fmla="*/ 123 h 290"/>
                <a:gd name="connsiteX4" fmla="*/ 838 w 1132"/>
                <a:gd name="connsiteY4" fmla="*/ 290 h 290"/>
                <a:gd name="connsiteX5" fmla="*/ 838 w 1132"/>
                <a:gd name="connsiteY5" fmla="*/ 218 h 290"/>
                <a:gd name="connsiteX6" fmla="*/ 0 w 1132"/>
                <a:gd name="connsiteY6" fmla="*/ 184 h 290"/>
                <a:gd name="connsiteX7" fmla="*/ 414 w 1132"/>
                <a:gd name="connsiteY7" fmla="*/ 125 h 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2" h="290">
                  <a:moveTo>
                    <a:pt x="414" y="125"/>
                  </a:moveTo>
                  <a:lnTo>
                    <a:pt x="838" y="73"/>
                  </a:lnTo>
                  <a:lnTo>
                    <a:pt x="838" y="0"/>
                  </a:lnTo>
                  <a:lnTo>
                    <a:pt x="1132" y="123"/>
                  </a:lnTo>
                  <a:lnTo>
                    <a:pt x="838" y="290"/>
                  </a:lnTo>
                  <a:lnTo>
                    <a:pt x="838" y="218"/>
                  </a:lnTo>
                  <a:lnTo>
                    <a:pt x="0" y="184"/>
                  </a:lnTo>
                  <a:lnTo>
                    <a:pt x="414" y="125"/>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6" name="组合 5"/>
          <p:cNvGrpSpPr/>
          <p:nvPr/>
        </p:nvGrpSpPr>
        <p:grpSpPr>
          <a:xfrm>
            <a:off x="5115560" y="1667510"/>
            <a:ext cx="2266950" cy="4912995"/>
            <a:chOff x="10081" y="3104"/>
            <a:chExt cx="2834" cy="6142"/>
          </a:xfrm>
        </p:grpSpPr>
        <p:pic>
          <p:nvPicPr>
            <p:cNvPr id="7" name="图片 6"/>
            <p:cNvPicPr>
              <a:picLocks noChangeAspect="1"/>
            </p:cNvPicPr>
            <p:nvPr>
              <p:custDataLst>
                <p:tags r:id="rId5"/>
              </p:custDataLst>
            </p:nvPr>
          </p:nvPicPr>
          <p:blipFill>
            <a:blip r:embed="rId6"/>
            <a:stretch>
              <a:fillRect/>
            </a:stretch>
          </p:blipFill>
          <p:spPr>
            <a:xfrm>
              <a:off x="10081" y="3104"/>
              <a:ext cx="2835" cy="6143"/>
            </a:xfrm>
            <a:prstGeom prst="rect">
              <a:avLst/>
            </a:prstGeom>
            <a:effectLst>
              <a:outerShdw blurRad="50800" dist="38100" dir="2700000" algn="tl" rotWithShape="0">
                <a:prstClr val="black">
                  <a:alpha val="40000"/>
                </a:prstClr>
              </a:outerShdw>
            </a:effectLst>
          </p:spPr>
        </p:pic>
        <p:sp>
          <p:nvSpPr>
            <p:cNvPr id="38" name="任意多边形 37"/>
            <p:cNvSpPr/>
            <p:nvPr/>
          </p:nvSpPr>
          <p:spPr>
            <a:xfrm rot="19500000">
              <a:off x="10107" y="4670"/>
              <a:ext cx="1144" cy="332"/>
            </a:xfrm>
            <a:custGeom>
              <a:avLst/>
              <a:gdLst>
                <a:gd name="connsiteX0" fmla="*/ 413 w 1144"/>
                <a:gd name="connsiteY0" fmla="*/ 143 h 332"/>
                <a:gd name="connsiteX1" fmla="*/ 835 w 1144"/>
                <a:gd name="connsiteY1" fmla="*/ 83 h 332"/>
                <a:gd name="connsiteX2" fmla="*/ 835 w 1144"/>
                <a:gd name="connsiteY2" fmla="*/ 0 h 332"/>
                <a:gd name="connsiteX3" fmla="*/ 1144 w 1144"/>
                <a:gd name="connsiteY3" fmla="*/ 149 h 332"/>
                <a:gd name="connsiteX4" fmla="*/ 835 w 1144"/>
                <a:gd name="connsiteY4" fmla="*/ 332 h 332"/>
                <a:gd name="connsiteX5" fmla="*/ 835 w 1144"/>
                <a:gd name="connsiteY5" fmla="*/ 249 h 332"/>
                <a:gd name="connsiteX6" fmla="*/ 0 w 1144"/>
                <a:gd name="connsiteY6" fmla="*/ 210 h 332"/>
                <a:gd name="connsiteX7" fmla="*/ 413 w 1144"/>
                <a:gd name="connsiteY7" fmla="*/ 143 h 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4" h="332">
                  <a:moveTo>
                    <a:pt x="413" y="143"/>
                  </a:moveTo>
                  <a:lnTo>
                    <a:pt x="835" y="83"/>
                  </a:lnTo>
                  <a:lnTo>
                    <a:pt x="835" y="0"/>
                  </a:lnTo>
                  <a:lnTo>
                    <a:pt x="1144" y="149"/>
                  </a:lnTo>
                  <a:lnTo>
                    <a:pt x="835" y="332"/>
                  </a:lnTo>
                  <a:lnTo>
                    <a:pt x="835" y="249"/>
                  </a:lnTo>
                  <a:lnTo>
                    <a:pt x="0" y="210"/>
                  </a:lnTo>
                  <a:lnTo>
                    <a:pt x="413" y="143"/>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10" name="图片 9"/>
          <p:cNvPicPr>
            <a:picLocks noChangeAspect="1"/>
          </p:cNvPicPr>
          <p:nvPr>
            <p:custDataLst>
              <p:tags r:id="rId7"/>
            </p:custDataLst>
          </p:nvPr>
        </p:nvPicPr>
        <p:blipFill>
          <a:blip r:embed="rId8"/>
          <a:stretch>
            <a:fillRect/>
          </a:stretch>
        </p:blipFill>
        <p:spPr>
          <a:xfrm>
            <a:off x="7402830" y="1670050"/>
            <a:ext cx="2043430" cy="4913630"/>
          </a:xfrm>
          <a:prstGeom prst="rect">
            <a:avLst/>
          </a:prstGeom>
          <a:effectLst>
            <a:outerShdw blurRad="50800" dist="38100" dir="2700000" algn="tl" rotWithShape="0">
              <a:prstClr val="black">
                <a:alpha val="40000"/>
              </a:prstClr>
            </a:outerShdw>
          </a:effectLst>
        </p:spPr>
      </p:pic>
      <p:grpSp>
        <p:nvGrpSpPr>
          <p:cNvPr id="26" name="组合 25"/>
          <p:cNvGrpSpPr/>
          <p:nvPr/>
        </p:nvGrpSpPr>
        <p:grpSpPr>
          <a:xfrm>
            <a:off x="9457690" y="1670050"/>
            <a:ext cx="2256790" cy="4917440"/>
            <a:chOff x="14460" y="3104"/>
            <a:chExt cx="2821" cy="6146"/>
          </a:xfrm>
        </p:grpSpPr>
        <p:pic>
          <p:nvPicPr>
            <p:cNvPr id="8" name="图片 7" descr="QQ截图20210421095406"/>
            <p:cNvPicPr>
              <a:picLocks noChangeAspect="1"/>
            </p:cNvPicPr>
            <p:nvPr>
              <p:custDataLst>
                <p:tags r:id="rId9"/>
              </p:custDataLst>
            </p:nvPr>
          </p:nvPicPr>
          <p:blipFill>
            <a:blip r:embed="rId10"/>
            <a:stretch>
              <a:fillRect/>
            </a:stretch>
          </p:blipFill>
          <p:spPr>
            <a:xfrm>
              <a:off x="14460" y="3104"/>
              <a:ext cx="2821" cy="6146"/>
            </a:xfrm>
            <a:prstGeom prst="rect">
              <a:avLst/>
            </a:prstGeom>
            <a:effectLst>
              <a:outerShdw blurRad="50800" dist="38100" dir="2700000" algn="tl" rotWithShape="0">
                <a:prstClr val="black">
                  <a:alpha val="40000"/>
                </a:prstClr>
              </a:outerShdw>
            </a:effectLst>
          </p:spPr>
        </p:pic>
        <p:sp>
          <p:nvSpPr>
            <p:cNvPr id="24" name="任意多边形 23"/>
            <p:cNvSpPr/>
            <p:nvPr/>
          </p:nvSpPr>
          <p:spPr>
            <a:xfrm rot="7620000">
              <a:off x="15828" y="7996"/>
              <a:ext cx="1151" cy="393"/>
            </a:xfrm>
            <a:custGeom>
              <a:avLst/>
              <a:gdLst>
                <a:gd name="connsiteX0" fmla="*/ 387 w 1151"/>
                <a:gd name="connsiteY0" fmla="*/ 169 h 393"/>
                <a:gd name="connsiteX1" fmla="*/ 810 w 1151"/>
                <a:gd name="connsiteY1" fmla="*/ 123 h 393"/>
                <a:gd name="connsiteX2" fmla="*/ 794 w 1151"/>
                <a:gd name="connsiteY2" fmla="*/ 0 h 393"/>
                <a:gd name="connsiteX3" fmla="*/ 1151 w 1151"/>
                <a:gd name="connsiteY3" fmla="*/ 168 h 393"/>
                <a:gd name="connsiteX4" fmla="*/ 835 w 1151"/>
                <a:gd name="connsiteY4" fmla="*/ 393 h 393"/>
                <a:gd name="connsiteX5" fmla="*/ 829 w 1151"/>
                <a:gd name="connsiteY5" fmla="*/ 255 h 393"/>
                <a:gd name="connsiteX6" fmla="*/ 0 w 1151"/>
                <a:gd name="connsiteY6" fmla="*/ 253 h 393"/>
                <a:gd name="connsiteX7" fmla="*/ 387 w 1151"/>
                <a:gd name="connsiteY7" fmla="*/ 169 h 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 h="393">
                  <a:moveTo>
                    <a:pt x="387" y="169"/>
                  </a:moveTo>
                  <a:lnTo>
                    <a:pt x="810" y="123"/>
                  </a:lnTo>
                  <a:lnTo>
                    <a:pt x="794" y="0"/>
                  </a:lnTo>
                  <a:lnTo>
                    <a:pt x="1151" y="168"/>
                  </a:lnTo>
                  <a:lnTo>
                    <a:pt x="835" y="393"/>
                  </a:lnTo>
                  <a:lnTo>
                    <a:pt x="829" y="255"/>
                  </a:lnTo>
                  <a:lnTo>
                    <a:pt x="0" y="253"/>
                  </a:lnTo>
                  <a:lnTo>
                    <a:pt x="387" y="169"/>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rot="5400000">
            <a:off x="2207895" y="1657441"/>
            <a:ext cx="3907790" cy="3704590"/>
          </a:xfrm>
          <a:prstGeom prst="blockArc">
            <a:avLst>
              <a:gd name="adj1" fmla="val 12531061"/>
              <a:gd name="adj2" fmla="val 19894513"/>
              <a:gd name="adj3" fmla="val 6252"/>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校园地贷款还款（正常还款）</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grpSp>
        <p:nvGrpSpPr>
          <p:cNvPr id="37" name="组合 36"/>
          <p:cNvGrpSpPr/>
          <p:nvPr>
            <p:custDataLst>
              <p:tags r:id="rId1"/>
            </p:custDataLst>
          </p:nvPr>
        </p:nvGrpSpPr>
        <p:grpSpPr>
          <a:xfrm>
            <a:off x="5540831" y="3231332"/>
            <a:ext cx="6566535" cy="790782"/>
            <a:chOff x="1132038" y="1853015"/>
            <a:chExt cx="6566535" cy="790782"/>
          </a:xfrm>
        </p:grpSpPr>
        <p:grpSp>
          <p:nvGrpSpPr>
            <p:cNvPr id="38" name="Group 332"/>
            <p:cNvGrpSpPr>
              <a:grpSpLocks noChangeAspect="1"/>
            </p:cNvGrpSpPr>
            <p:nvPr/>
          </p:nvGrpSpPr>
          <p:grpSpPr>
            <a:xfrm>
              <a:off x="1132038" y="1937677"/>
              <a:ext cx="706120" cy="706120"/>
              <a:chOff x="4520637" y="2670048"/>
              <a:chExt cx="377220" cy="377220"/>
            </a:xfrm>
          </p:grpSpPr>
          <p:sp>
            <p:nvSpPr>
              <p:cNvPr id="39" name="Oval 59"/>
              <p:cNvSpPr/>
              <p:nvPr>
                <p:custDataLst>
                  <p:tags r:id="rId2"/>
                </p:custDataLst>
              </p:nvPr>
            </p:nvSpPr>
            <p:spPr>
              <a:xfrm>
                <a:off x="4520637" y="2670048"/>
                <a:ext cx="377220" cy="377220"/>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US" sz="1400" dirty="0">
                  <a:solidFill>
                    <a:prstClr val="white"/>
                  </a:solidFill>
                  <a:latin typeface="微软雅黑" panose="020B0503020204020204" charset="-122"/>
                  <a:ea typeface="微软雅黑" panose="020B0503020204020204" charset="-122"/>
                  <a:cs typeface="+mn-ea"/>
                  <a:sym typeface="微软雅黑" panose="020B0503020204020204" charset="-122"/>
                </a:endParaRPr>
              </a:p>
            </p:txBody>
          </p:sp>
          <p:sp>
            <p:nvSpPr>
              <p:cNvPr id="40" name="Freeform 26"/>
              <p:cNvSpPr/>
              <p:nvPr>
                <p:custDataLst>
                  <p:tags r:id="rId3"/>
                </p:custDataLst>
              </p:nvPr>
            </p:nvSpPr>
            <p:spPr bwMode="auto">
              <a:xfrm>
                <a:off x="4636992" y="2781653"/>
                <a:ext cx="148920" cy="15434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pPr>
                  <a:lnSpc>
                    <a:spcPct val="130000"/>
                  </a:lnSpc>
                </a:pPr>
                <a:endParaRPr lang="en-US" sz="1400" dirty="0">
                  <a:solidFill>
                    <a:prstClr val="black"/>
                  </a:solidFill>
                  <a:latin typeface="微软雅黑" panose="020B0503020204020204" charset="-122"/>
                  <a:ea typeface="微软雅黑" panose="020B0503020204020204" charset="-122"/>
                  <a:cs typeface="+mn-ea"/>
                  <a:sym typeface="微软雅黑" panose="020B0503020204020204" charset="-122"/>
                </a:endParaRPr>
              </a:p>
            </p:txBody>
          </p:sp>
        </p:grpSp>
        <p:sp>
          <p:nvSpPr>
            <p:cNvPr id="41" name="TextBox 31"/>
            <p:cNvSpPr txBox="1"/>
            <p:nvPr>
              <p:custDataLst>
                <p:tags r:id="rId4"/>
              </p:custDataLst>
            </p:nvPr>
          </p:nvSpPr>
          <p:spPr>
            <a:xfrm>
              <a:off x="1959443" y="2246080"/>
              <a:ext cx="5440680" cy="370840"/>
            </a:xfrm>
            <a:prstGeom prst="rect">
              <a:avLst/>
            </a:prstGeom>
            <a:noFill/>
          </p:spPr>
          <p:txBody>
            <a:bodyPr wrap="square" rtlCol="0">
              <a:spAutoFit/>
            </a:bodyPr>
            <a:p>
              <a:pPr>
                <a:lnSpc>
                  <a:spcPct val="130000"/>
                </a:lnSpc>
              </a:pP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可在手机银行</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APP</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上办理手续，找到助学贷款并发起毕业</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确认</a:t>
              </a:r>
              <a:endPar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endParaRPr>
            </a:p>
          </p:txBody>
        </p:sp>
        <p:sp>
          <p:nvSpPr>
            <p:cNvPr id="42" name="TextBox 32"/>
            <p:cNvSpPr txBox="1"/>
            <p:nvPr>
              <p:custDataLst>
                <p:tags r:id="rId5"/>
              </p:custDataLst>
            </p:nvPr>
          </p:nvSpPr>
          <p:spPr>
            <a:xfrm>
              <a:off x="1813393" y="1853015"/>
              <a:ext cx="5885180" cy="501015"/>
            </a:xfrm>
            <a:prstGeom prst="rect">
              <a:avLst/>
            </a:prstGeom>
            <a:noFill/>
          </p:spPr>
          <p:txBody>
            <a:bodyPr wrap="square" lIns="182843" tIns="91422" rIns="182843" bIns="91422" rtlCol="0">
              <a:spAutoFit/>
            </a:bodyPr>
            <a:p>
              <a:pPr>
                <a:lnSpc>
                  <a:spcPct val="130000"/>
                </a:lnSpc>
              </a:pP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2022年（含</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2022</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年）后通过手机</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银行线上申请贷款的同学</a:t>
              </a:r>
              <a:endPar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43" name="组合 42"/>
          <p:cNvGrpSpPr/>
          <p:nvPr>
            <p:custDataLst>
              <p:tags r:id="rId6"/>
            </p:custDataLst>
          </p:nvPr>
        </p:nvGrpSpPr>
        <p:grpSpPr>
          <a:xfrm>
            <a:off x="4825821" y="1333952"/>
            <a:ext cx="7281545" cy="1655445"/>
            <a:chOff x="1132038" y="1853015"/>
            <a:chExt cx="7281545" cy="1655445"/>
          </a:xfrm>
        </p:grpSpPr>
        <p:grpSp>
          <p:nvGrpSpPr>
            <p:cNvPr id="44" name="Group 332"/>
            <p:cNvGrpSpPr>
              <a:grpSpLocks noChangeAspect="1"/>
            </p:cNvGrpSpPr>
            <p:nvPr/>
          </p:nvGrpSpPr>
          <p:grpSpPr>
            <a:xfrm>
              <a:off x="1132038" y="1937677"/>
              <a:ext cx="706120" cy="706120"/>
              <a:chOff x="4520637" y="2670048"/>
              <a:chExt cx="377220" cy="377220"/>
            </a:xfrm>
          </p:grpSpPr>
          <p:sp>
            <p:nvSpPr>
              <p:cNvPr id="45" name="Oval 59"/>
              <p:cNvSpPr/>
              <p:nvPr>
                <p:custDataLst>
                  <p:tags r:id="rId7"/>
                </p:custDataLst>
              </p:nvPr>
            </p:nvSpPr>
            <p:spPr>
              <a:xfrm>
                <a:off x="4520637" y="2670048"/>
                <a:ext cx="377220" cy="377220"/>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US" sz="1400" dirty="0">
                  <a:solidFill>
                    <a:prstClr val="white"/>
                  </a:solidFill>
                  <a:latin typeface="微软雅黑" panose="020B0503020204020204" charset="-122"/>
                  <a:ea typeface="微软雅黑" panose="020B0503020204020204" charset="-122"/>
                  <a:cs typeface="+mn-ea"/>
                  <a:sym typeface="微软雅黑" panose="020B0503020204020204" charset="-122"/>
                </a:endParaRPr>
              </a:p>
            </p:txBody>
          </p:sp>
          <p:sp>
            <p:nvSpPr>
              <p:cNvPr id="46" name="Freeform 26"/>
              <p:cNvSpPr/>
              <p:nvPr>
                <p:custDataLst>
                  <p:tags r:id="rId8"/>
                </p:custDataLst>
              </p:nvPr>
            </p:nvSpPr>
            <p:spPr bwMode="auto">
              <a:xfrm>
                <a:off x="4636992" y="2781653"/>
                <a:ext cx="148920" cy="15434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pPr>
                  <a:lnSpc>
                    <a:spcPct val="130000"/>
                  </a:lnSpc>
                </a:pPr>
                <a:endParaRPr lang="en-US" sz="1400" dirty="0">
                  <a:solidFill>
                    <a:prstClr val="black"/>
                  </a:solidFill>
                  <a:latin typeface="微软雅黑" panose="020B0503020204020204" charset="-122"/>
                  <a:ea typeface="微软雅黑" panose="020B0503020204020204" charset="-122"/>
                  <a:cs typeface="+mn-ea"/>
                  <a:sym typeface="微软雅黑" panose="020B0503020204020204" charset="-122"/>
                </a:endParaRPr>
              </a:p>
            </p:txBody>
          </p:sp>
        </p:grpSp>
        <p:sp>
          <p:nvSpPr>
            <p:cNvPr id="47" name="TextBox 31"/>
            <p:cNvSpPr txBox="1"/>
            <p:nvPr>
              <p:custDataLst>
                <p:tags r:id="rId9"/>
              </p:custDataLst>
            </p:nvPr>
          </p:nvSpPr>
          <p:spPr>
            <a:xfrm>
              <a:off x="2222968" y="2298785"/>
              <a:ext cx="5440680" cy="1209675"/>
            </a:xfrm>
            <a:prstGeom prst="rect">
              <a:avLst/>
            </a:prstGeom>
            <a:noFill/>
          </p:spPr>
          <p:txBody>
            <a:bodyPr wrap="square" rtlCol="0">
              <a:spAutoFit/>
            </a:bodyPr>
            <a:p>
              <a:pPr>
                <a:lnSpc>
                  <a:spcPct val="130000"/>
                </a:lnSpc>
              </a:pPr>
              <a:r>
                <a:rPr lang="zh-CN" altLang="en-US" sz="14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签订《中国银行国家助学贷款还款协议》</a:t>
              </a:r>
              <a:r>
                <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rPr>
                <a:t>纸质协议一式三份</a:t>
              </a:r>
              <a:r>
                <a:rPr lang="en-US" altLang="zh-CN" sz="1400" b="1" dirty="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rPr>
                <a:t>双面打印</a:t>
              </a:r>
              <a:r>
                <a:rPr lang="en-US" altLang="zh-CN" sz="1400" b="1" dirty="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rPr>
                <a:t>本人手写签字</a:t>
              </a:r>
              <a:r>
                <a:rPr lang="en-US" altLang="zh-CN" sz="1400" b="1" dirty="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rPr>
                <a:t>本人鲜红手印</a:t>
              </a:r>
              <a:endPar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a:lnSpc>
                  <a:spcPct val="130000"/>
                </a:lnSpc>
              </a:pPr>
              <a:r>
                <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rPr>
                <a:t>《还款协议》将统一制作发放，请同学们拿到材料后核对信息是否填写正确、完整，确认无误后再打印签署，日期处一般无需修改。</a:t>
              </a:r>
              <a:endPar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endParaRPr>
            </a:p>
          </p:txBody>
        </p:sp>
        <p:sp>
          <p:nvSpPr>
            <p:cNvPr id="48" name="TextBox 32"/>
            <p:cNvSpPr txBox="1"/>
            <p:nvPr>
              <p:custDataLst>
                <p:tags r:id="rId10"/>
              </p:custDataLst>
            </p:nvPr>
          </p:nvSpPr>
          <p:spPr>
            <a:xfrm>
              <a:off x="2141053" y="1853015"/>
              <a:ext cx="6272530" cy="501015"/>
            </a:xfrm>
            <a:prstGeom prst="rect">
              <a:avLst/>
            </a:prstGeom>
            <a:noFill/>
          </p:spPr>
          <p:txBody>
            <a:bodyPr wrap="square" lIns="182843" tIns="91422" rIns="182843" bIns="91422" rtlCol="0">
              <a:spAutoFit/>
            </a:bodyPr>
            <a:p>
              <a:pPr>
                <a:lnSpc>
                  <a:spcPct val="130000"/>
                </a:lnSpc>
              </a:pP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1.</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2021年及以前签署了线下合同（编号2021年前（含））的同学</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grpSp>
      <p:sp>
        <p:nvSpPr>
          <p:cNvPr id="5" name="矩形 4"/>
          <p:cNvSpPr/>
          <p:nvPr/>
        </p:nvSpPr>
        <p:spPr>
          <a:xfrm>
            <a:off x="773196" y="1571171"/>
            <a:ext cx="3910330" cy="3957320"/>
          </a:xfrm>
          <a:prstGeom prst="rect">
            <a:avLst/>
          </a:prstGeom>
          <a:pattFill prst="wdDnDiag">
            <a:fgClr>
              <a:srgbClr val="004799"/>
            </a:fgClr>
            <a:bgClr>
              <a:srgbClr val="FFFFFF"/>
            </a:bgClr>
          </a:pattFill>
          <a:ln w="44450" cap="flat" cmpd="sng" algn="ctr">
            <a:solidFill>
              <a:srgbClr val="004799"/>
            </a:solidFill>
            <a:prstDash val="solid"/>
            <a:miter lim="800000"/>
          </a:ln>
          <a:effectLst/>
        </p:spPr>
        <p:txBody>
          <a:bodyPr vertOverflow="overflow" horzOverflow="overflow" vert="horz" wrap="square"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2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6" name="矩形 5"/>
          <p:cNvSpPr/>
          <p:nvPr/>
        </p:nvSpPr>
        <p:spPr>
          <a:xfrm>
            <a:off x="620796" y="1418771"/>
            <a:ext cx="3910330" cy="3957320"/>
          </a:xfrm>
          <a:prstGeom prst="rect">
            <a:avLst/>
          </a:prstGeom>
          <a:solidFill>
            <a:schemeClr val="bg1"/>
          </a:solidFill>
          <a:ln w="44450" cap="flat" cmpd="sng" algn="ctr">
            <a:solidFill>
              <a:srgbClr val="004799"/>
            </a:solidFill>
            <a:prstDash val="solid"/>
            <a:miter lim="800000"/>
          </a:ln>
          <a:effectLst/>
        </p:spPr>
        <p:txBody>
          <a:bodyPr vertOverflow="overflow" horzOverflow="overflow" vert="horz" wrap="square" numCol="1" spcCol="0" rtlCol="0" fromWordArt="0" anchor="ctr" anchorCtr="0" forceAA="0" compatLnSpc="1">
            <a:noAutofit/>
          </a:bodyPr>
          <a:p>
            <a:pPr indent="0" algn="just" fontAlgn="base">
              <a:lnSpc>
                <a:spcPct val="150000"/>
              </a:lnSpc>
              <a:spcBef>
                <a:spcPts val="0"/>
              </a:spcBef>
              <a:buClrTx/>
              <a:buSzTx/>
              <a:buFont typeface="Wingdings" panose="05000000000000000000" charset="0"/>
              <a:buNone/>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正常还款是指</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按照还款协议约定的还款计划</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，从毕业年</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8</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月</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1</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日起开始偿还贷款利息，毕业后还款宽限期之后（</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3</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/5</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年后）</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8</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月</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1</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日起开始偿还贷款本息的行为。</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indent="0" algn="just" fontAlgn="base">
              <a:lnSpc>
                <a:spcPct val="150000"/>
              </a:lnSpc>
              <a:spcBef>
                <a:spcPts val="0"/>
              </a:spcBef>
              <a:buClrTx/>
              <a:buSzTx/>
              <a:buFont typeface="Wingdings" panose="05000000000000000000" charset="0"/>
              <a:buNone/>
            </a:pP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indent="0" algn="just" fontAlgn="base">
              <a:lnSpc>
                <a:spcPct val="150000"/>
              </a:lnSpc>
              <a:spcBef>
                <a:spcPts val="0"/>
              </a:spcBef>
              <a:buClrTx/>
              <a:buSzTx/>
              <a:buFont typeface="Wingdings" panose="05000000000000000000" charset="0"/>
              <a:buNone/>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正常还款的同学需</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保持银行账户正常</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且</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每月扣款日（每月还款日）</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有足够的余额供银行</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自动扣款</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否则将会逾期</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。建议同学们开通中行手机银行，方便今后查询帐户交易情况、贷款还款情况及余额。</a:t>
            </a:r>
            <a:endParaRPr kumimoji="0" lang="zh-CN" altLang="en-US" sz="1600" b="1" i="0" u="none" strike="noStrike" kern="0" cap="none" spc="0" normalizeH="0" baseline="0" noProof="0" dirty="0">
              <a:ln>
                <a:noFill/>
              </a:ln>
              <a:gradFill>
                <a:gsLst>
                  <a:gs pos="0">
                    <a:srgbClr val="012D86"/>
                  </a:gs>
                  <a:gs pos="100000">
                    <a:srgbClr val="0E2557"/>
                  </a:gs>
                </a:gsLst>
                <a:lin scaled="0"/>
              </a:gra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7" name="组合 6"/>
          <p:cNvGrpSpPr/>
          <p:nvPr>
            <p:custDataLst>
              <p:tags r:id="rId11"/>
            </p:custDataLst>
          </p:nvPr>
        </p:nvGrpSpPr>
        <p:grpSpPr>
          <a:xfrm>
            <a:off x="4910276" y="4641032"/>
            <a:ext cx="7110730" cy="1332230"/>
            <a:chOff x="1132038" y="1858095"/>
            <a:chExt cx="7110730" cy="1332230"/>
          </a:xfrm>
        </p:grpSpPr>
        <p:grpSp>
          <p:nvGrpSpPr>
            <p:cNvPr id="8" name="Group 332"/>
            <p:cNvGrpSpPr>
              <a:grpSpLocks noChangeAspect="1"/>
            </p:cNvGrpSpPr>
            <p:nvPr/>
          </p:nvGrpSpPr>
          <p:grpSpPr>
            <a:xfrm>
              <a:off x="1132038" y="1937677"/>
              <a:ext cx="706120" cy="706120"/>
              <a:chOff x="4520637" y="2670048"/>
              <a:chExt cx="377220" cy="377220"/>
            </a:xfrm>
          </p:grpSpPr>
          <p:sp>
            <p:nvSpPr>
              <p:cNvPr id="9" name="Oval 59"/>
              <p:cNvSpPr/>
              <p:nvPr>
                <p:custDataLst>
                  <p:tags r:id="rId12"/>
                </p:custDataLst>
              </p:nvPr>
            </p:nvSpPr>
            <p:spPr>
              <a:xfrm>
                <a:off x="4520637" y="2670048"/>
                <a:ext cx="377220" cy="377220"/>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US" sz="1400" dirty="0">
                  <a:solidFill>
                    <a:prstClr val="white"/>
                  </a:solidFill>
                  <a:latin typeface="微软雅黑" panose="020B0503020204020204" charset="-122"/>
                  <a:ea typeface="微软雅黑" panose="020B0503020204020204" charset="-122"/>
                  <a:cs typeface="+mn-ea"/>
                  <a:sym typeface="微软雅黑" panose="020B0503020204020204" charset="-122"/>
                </a:endParaRPr>
              </a:p>
            </p:txBody>
          </p:sp>
          <p:sp>
            <p:nvSpPr>
              <p:cNvPr id="10" name="Freeform 26"/>
              <p:cNvSpPr/>
              <p:nvPr>
                <p:custDataLst>
                  <p:tags r:id="rId13"/>
                </p:custDataLst>
              </p:nvPr>
            </p:nvSpPr>
            <p:spPr bwMode="auto">
              <a:xfrm>
                <a:off x="4636992" y="2781653"/>
                <a:ext cx="148920" cy="15434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pPr>
                  <a:lnSpc>
                    <a:spcPct val="130000"/>
                  </a:lnSpc>
                </a:pPr>
                <a:endParaRPr lang="en-US" sz="1400" dirty="0">
                  <a:solidFill>
                    <a:prstClr val="black"/>
                  </a:solidFill>
                  <a:latin typeface="微软雅黑" panose="020B0503020204020204" charset="-122"/>
                  <a:ea typeface="微软雅黑" panose="020B0503020204020204" charset="-122"/>
                  <a:cs typeface="+mn-ea"/>
                  <a:sym typeface="微软雅黑" panose="020B0503020204020204" charset="-122"/>
                </a:endParaRPr>
              </a:p>
            </p:txBody>
          </p:sp>
        </p:grpSp>
        <p:sp>
          <p:nvSpPr>
            <p:cNvPr id="11" name="TextBox 31"/>
            <p:cNvSpPr txBox="1"/>
            <p:nvPr>
              <p:custDataLst>
                <p:tags r:id="rId14"/>
              </p:custDataLst>
            </p:nvPr>
          </p:nvSpPr>
          <p:spPr>
            <a:xfrm>
              <a:off x="2123908" y="2260685"/>
              <a:ext cx="5440680" cy="929640"/>
            </a:xfrm>
            <a:prstGeom prst="rect">
              <a:avLst/>
            </a:prstGeom>
            <a:noFill/>
          </p:spPr>
          <p:txBody>
            <a:bodyPr wrap="square" rtlCol="0">
              <a:spAutoFit/>
            </a:bodyPr>
            <a:p>
              <a:pPr algn="just">
                <a:lnSpc>
                  <a:spcPct val="130000"/>
                </a:lnSpc>
              </a:pP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eg1</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：一位</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2020</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级的同学在</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2021</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年签署过一年的纸质合同，</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2022</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2023</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年则在手机银行</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app</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申请的贷款，则需要签订</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2021</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年合同的还款协议，也需要在线上办理</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2022</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2023</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年的助学贷款还款</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手续。</a:t>
              </a:r>
              <a:endPar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endParaRPr>
            </a:p>
          </p:txBody>
        </p:sp>
        <p:sp>
          <p:nvSpPr>
            <p:cNvPr id="12" name="TextBox 32"/>
            <p:cNvSpPr txBox="1"/>
            <p:nvPr>
              <p:custDataLst>
                <p:tags r:id="rId15"/>
              </p:custDataLst>
            </p:nvPr>
          </p:nvSpPr>
          <p:spPr>
            <a:xfrm>
              <a:off x="1980398" y="1858095"/>
              <a:ext cx="6262370" cy="501015"/>
            </a:xfrm>
            <a:prstGeom prst="rect">
              <a:avLst/>
            </a:prstGeom>
            <a:noFill/>
          </p:spPr>
          <p:txBody>
            <a:bodyPr wrap="square" lIns="182843" tIns="91422" rIns="182843" bIns="91422" rtlCol="0">
              <a:spAutoFit/>
            </a:bodyPr>
            <a:p>
              <a:pPr>
                <a:lnSpc>
                  <a:spcPct val="130000"/>
                </a:lnSpc>
              </a:pPr>
              <a:r>
                <a:rPr lang="en-US" altLang="zh-CN" sz="1600" b="1" dirty="0">
                  <a:solidFill>
                    <a:srgbClr val="012D86"/>
                  </a:solidFill>
                  <a:latin typeface="微软雅黑" panose="020B0503020204020204" charset="-122"/>
                  <a:ea typeface="微软雅黑" panose="020B0503020204020204" charset="-122"/>
                  <a:cs typeface="微软雅黑" panose="020B0503020204020204" charset="-122"/>
                  <a:sym typeface="+mn-ea"/>
                </a:rPr>
                <a:t>3.</a:t>
              </a: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同时签署过线下合同又在线上申请过贷款的，以上两项均需办理</a:t>
              </a:r>
              <a:endPar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grpSp>
      <p:sp>
        <p:nvSpPr>
          <p:cNvPr id="13" name="文本框 12"/>
          <p:cNvSpPr txBox="1"/>
          <p:nvPr/>
        </p:nvSpPr>
        <p:spPr>
          <a:xfrm>
            <a:off x="2689225" y="6203315"/>
            <a:ext cx="7282180" cy="368300"/>
          </a:xfrm>
          <a:prstGeom prst="rect">
            <a:avLst/>
          </a:prstGeom>
          <a:noFill/>
        </p:spPr>
        <p:txBody>
          <a:bodyPr wrap="square" rtlCol="0" anchor="t">
            <a:spAutoFit/>
          </a:bodyPr>
          <a:p>
            <a:pPr indent="0" algn="just" fontAlgn="base">
              <a:lnSpc>
                <a:spcPct val="100000"/>
              </a:lnSpc>
              <a:spcBef>
                <a:spcPts val="0"/>
              </a:spcBef>
              <a:buClrTx/>
              <a:buSzTx/>
              <a:buFont typeface="Wingdings" panose="05000000000000000000" charset="0"/>
              <a:buNone/>
            </a:pP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当年签署了线下合同的同学，若不提交纸质材料，则手续无效！！</a:t>
            </a:r>
            <a:endPar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bldLst>
      <p:bldP spid="4"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模板】2020版中国银行国家助学贷款还款协议(2015年以后）_02"/>
          <p:cNvPicPr>
            <a:picLocks noChangeAspect="1"/>
          </p:cNvPicPr>
          <p:nvPr/>
        </p:nvPicPr>
        <p:blipFill>
          <a:blip r:embed="rId1"/>
          <a:stretch>
            <a:fillRect/>
          </a:stretch>
        </p:blipFill>
        <p:spPr>
          <a:xfrm>
            <a:off x="4308475" y="1570355"/>
            <a:ext cx="3558540" cy="5036820"/>
          </a:xfrm>
          <a:prstGeom prst="rect">
            <a:avLst/>
          </a:prstGeom>
          <a:effectLst>
            <a:outerShdw blurRad="63500" sx="102000" sy="102000" algn="ctr" rotWithShape="0">
              <a:prstClr val="black">
                <a:alpha val="40000"/>
              </a:prstClr>
            </a:outerShdw>
          </a:effectLst>
        </p:spPr>
      </p:pic>
      <p:pic>
        <p:nvPicPr>
          <p:cNvPr id="9" name="图片 8" descr="【模板】2020版中国银行国家助学贷款还款协议(2015年以后）_01"/>
          <p:cNvPicPr>
            <a:picLocks noChangeAspect="1"/>
          </p:cNvPicPr>
          <p:nvPr/>
        </p:nvPicPr>
        <p:blipFill>
          <a:blip r:embed="rId2"/>
          <a:stretch>
            <a:fillRect/>
          </a:stretch>
        </p:blipFill>
        <p:spPr>
          <a:xfrm>
            <a:off x="463550" y="1570355"/>
            <a:ext cx="3552825" cy="5027930"/>
          </a:xfrm>
          <a:prstGeom prst="rect">
            <a:avLst/>
          </a:prstGeom>
          <a:effectLst>
            <a:outerShdw blurRad="63500" sx="102000" sy="102000" algn="ctr" rotWithShape="0">
              <a:prstClr val="black">
                <a:alpha val="40000"/>
              </a:prstClr>
            </a:outerShdw>
          </a:effectLst>
        </p:spPr>
      </p:pic>
      <p:sp>
        <p:nvSpPr>
          <p:cNvPr id="2" name="iṩliḍé"/>
          <p:cNvSpPr txBox="1"/>
          <p:nvPr/>
        </p:nvSpPr>
        <p:spPr>
          <a:xfrm>
            <a:off x="737870" y="101600"/>
            <a:ext cx="859028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校园地贷款还款（正常还款</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纸质</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5" name="文本框 4"/>
          <p:cNvSpPr txBox="1"/>
          <p:nvPr/>
        </p:nvSpPr>
        <p:spPr>
          <a:xfrm>
            <a:off x="8024495" y="1417320"/>
            <a:ext cx="3990975" cy="4707890"/>
          </a:xfrm>
          <a:prstGeom prst="rect">
            <a:avLst/>
          </a:prstGeom>
          <a:noFill/>
        </p:spPr>
        <p:txBody>
          <a:bodyPr wrap="square" rtlCol="0" anchor="t">
            <a:spAutoFit/>
          </a:bodyPr>
          <a:p>
            <a:pPr indent="0" algn="just" fontAlgn="base">
              <a:lnSpc>
                <a:spcPct val="150000"/>
              </a:lnSpc>
              <a:spcBef>
                <a:spcPts val="0"/>
              </a:spcBef>
              <a:buClrTx/>
              <a:buSzTx/>
              <a:buFont typeface="Wingdings" panose="05000000000000000000" charset="0"/>
              <a:buNone/>
            </a:pPr>
            <a:r>
              <a:rPr lang="en-US" altLang="zh-CN"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2026</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届</a:t>
            </a:r>
            <a:r>
              <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毕业生</a:t>
            </a:r>
            <a:endParaRPr lang="zh-CN" altLang="en-US" sz="20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285750" indent="-285750" algn="just" fontAlgn="base">
              <a:lnSpc>
                <a:spcPct val="150000"/>
              </a:lnSpc>
              <a:spcBef>
                <a:spcPts val="0"/>
              </a:spcBef>
              <a:buClrTx/>
              <a:buSzTx/>
              <a:buFont typeface="Wingdings" panose="05000000000000000000" charset="0"/>
              <a:buChar char="u"/>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毕业时间：</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2026</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285750" indent="-285750" algn="just" fontAlgn="base">
              <a:lnSpc>
                <a:spcPct val="150000"/>
              </a:lnSpc>
              <a:spcBef>
                <a:spcPts val="0"/>
              </a:spcBef>
              <a:buClrTx/>
              <a:buSzTx/>
              <a:buFont typeface="Wingdings" panose="05000000000000000000" charset="0"/>
              <a:buChar char="u"/>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贷款期限计算：国家助学贷款的最长期限为</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办理时剩余学制</a:t>
            </a:r>
            <a:r>
              <a:rPr lang="en-US" altLang="zh-CN" b="1" dirty="0">
                <a:solidFill>
                  <a:srgbClr val="FF0000"/>
                </a:solidFill>
                <a:latin typeface="微软雅黑" panose="020B0503020204020204" charset="-122"/>
                <a:ea typeface="微软雅黑" panose="020B0503020204020204" charset="-122"/>
                <a:cs typeface="微软雅黑" panose="020B0503020204020204" charset="-122"/>
                <a:sym typeface="+mn-ea"/>
              </a:rPr>
              <a:t>+13</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年，最长不超过</a:t>
            </a:r>
            <a:r>
              <a:rPr lang="en-US" altLang="zh-CN" b="1" dirty="0">
                <a:solidFill>
                  <a:srgbClr val="FF0000"/>
                </a:solidFill>
                <a:latin typeface="微软雅黑" panose="020B0503020204020204" charset="-122"/>
                <a:ea typeface="微软雅黑" panose="020B0503020204020204" charset="-122"/>
                <a:cs typeface="微软雅黑" panose="020B0503020204020204" charset="-122"/>
                <a:sym typeface="+mn-ea"/>
              </a:rPr>
              <a:t>20</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年</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2020</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年及</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之后签订贷款合同的为</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剩余学制</a:t>
            </a:r>
            <a:r>
              <a:rPr lang="en-US" altLang="zh-CN" b="1" dirty="0">
                <a:solidFill>
                  <a:srgbClr val="FF0000"/>
                </a:solidFill>
                <a:latin typeface="微软雅黑" panose="020B0503020204020204" charset="-122"/>
                <a:ea typeface="微软雅黑" panose="020B0503020204020204" charset="-122"/>
                <a:cs typeface="微软雅黑" panose="020B0503020204020204" charset="-122"/>
                <a:sym typeface="+mn-ea"/>
              </a:rPr>
              <a:t>+15</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年</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），具体期限</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见中国银行手机银行个人贷款详情页</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285750" indent="-285750" algn="just" fontAlgn="base">
              <a:lnSpc>
                <a:spcPct val="150000"/>
              </a:lnSpc>
              <a:spcBef>
                <a:spcPts val="0"/>
              </a:spcBef>
              <a:buClrTx/>
              <a:buSzTx/>
              <a:buFont typeface="Wingdings" panose="05000000000000000000" charset="0"/>
              <a:buChar char="u"/>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合同到期日：第一笔贷款到账日</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L="285750" indent="-285750" algn="just" fontAlgn="base">
              <a:lnSpc>
                <a:spcPct val="150000"/>
              </a:lnSpc>
              <a:spcBef>
                <a:spcPts val="0"/>
              </a:spcBef>
              <a:buClrTx/>
              <a:buSzTx/>
              <a:buFont typeface="Wingdings" panose="05000000000000000000" charset="0"/>
              <a:buChar char="u"/>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大写金额技巧：电脑键盘</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v+</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数字，</a:t>
            </a:r>
            <a:r>
              <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eg</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endParaRPr lang="en-US" altLang="zh-CN"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0" y="960755"/>
            <a:ext cx="12305665" cy="398780"/>
          </a:xfrm>
          <a:prstGeom prst="rect">
            <a:avLst/>
          </a:prstGeom>
          <a:noFill/>
        </p:spPr>
        <p:txBody>
          <a:bodyPr wrap="square" rtlCol="0" anchor="t">
            <a:sp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2021年及以前签署了线下合同</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（编号2021年前（含））</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：《中国银行国家助学贷款还款协议》纸质合同</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11" name="矩形 10"/>
          <p:cNvSpPr/>
          <p:nvPr/>
        </p:nvSpPr>
        <p:spPr>
          <a:xfrm>
            <a:off x="737870" y="2228215"/>
            <a:ext cx="2903855" cy="174498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矩形 6"/>
          <p:cNvSpPr/>
          <p:nvPr/>
        </p:nvSpPr>
        <p:spPr>
          <a:xfrm>
            <a:off x="737870" y="4841875"/>
            <a:ext cx="2903855" cy="1278255"/>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矩形 7"/>
          <p:cNvSpPr/>
          <p:nvPr/>
        </p:nvSpPr>
        <p:spPr>
          <a:xfrm>
            <a:off x="4644390" y="1832610"/>
            <a:ext cx="2903855" cy="1278255"/>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 name="图片 2"/>
          <p:cNvPicPr>
            <a:picLocks noChangeAspect="1"/>
          </p:cNvPicPr>
          <p:nvPr/>
        </p:nvPicPr>
        <p:blipFill>
          <a:blip r:embed="rId3"/>
          <a:stretch>
            <a:fillRect/>
          </a:stretch>
        </p:blipFill>
        <p:spPr>
          <a:xfrm>
            <a:off x="8874760" y="5795645"/>
            <a:ext cx="1343025" cy="70485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模板】2020版中国银行国家助学贷款还款协议(2015年以后）_04"/>
          <p:cNvPicPr>
            <a:picLocks noChangeAspect="1"/>
          </p:cNvPicPr>
          <p:nvPr/>
        </p:nvPicPr>
        <p:blipFill>
          <a:blip r:embed="rId1"/>
          <a:stretch>
            <a:fillRect/>
          </a:stretch>
        </p:blipFill>
        <p:spPr>
          <a:xfrm>
            <a:off x="4247515" y="1570355"/>
            <a:ext cx="3554095" cy="5029200"/>
          </a:xfrm>
          <a:prstGeom prst="rect">
            <a:avLst/>
          </a:prstGeom>
          <a:effectLst>
            <a:outerShdw blurRad="63500" sx="102000" sy="102000" algn="ctr" rotWithShape="0">
              <a:prstClr val="black">
                <a:alpha val="40000"/>
              </a:prstClr>
            </a:outerShdw>
          </a:effectLst>
        </p:spPr>
      </p:pic>
      <p:pic>
        <p:nvPicPr>
          <p:cNvPr id="2" name="图片 1" descr="【模板】2020版中国银行国家助学贷款还款协议(2015年以后）_03"/>
          <p:cNvPicPr>
            <a:picLocks noChangeAspect="1"/>
          </p:cNvPicPr>
          <p:nvPr/>
        </p:nvPicPr>
        <p:blipFill>
          <a:blip r:embed="rId2"/>
          <a:stretch>
            <a:fillRect/>
          </a:stretch>
        </p:blipFill>
        <p:spPr>
          <a:xfrm>
            <a:off x="564515" y="1570355"/>
            <a:ext cx="3552825" cy="5027295"/>
          </a:xfrm>
          <a:prstGeom prst="rect">
            <a:avLst/>
          </a:prstGeom>
          <a:effectLst>
            <a:outerShdw blurRad="63500" sx="102000" sy="102000" algn="ctr" rotWithShape="0">
              <a:prstClr val="black">
                <a:alpha val="40000"/>
              </a:prstClr>
            </a:outerShdw>
          </a:effectLst>
        </p:spPr>
      </p:pic>
      <p:sp>
        <p:nvSpPr>
          <p:cNvPr id="3" name="iṩliḍé"/>
          <p:cNvSpPr txBox="1"/>
          <p:nvPr/>
        </p:nvSpPr>
        <p:spPr>
          <a:xfrm>
            <a:off x="737870" y="101600"/>
            <a:ext cx="859028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校园地贷款还款（正常还款</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纸质</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8" name="矩形 7"/>
          <p:cNvSpPr/>
          <p:nvPr/>
        </p:nvSpPr>
        <p:spPr>
          <a:xfrm>
            <a:off x="4532630" y="5207000"/>
            <a:ext cx="1504950" cy="100965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矩形 10"/>
          <p:cNvSpPr/>
          <p:nvPr/>
        </p:nvSpPr>
        <p:spPr>
          <a:xfrm>
            <a:off x="737870" y="2228215"/>
            <a:ext cx="2802255" cy="39243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7931785" y="1560195"/>
            <a:ext cx="3990975" cy="922020"/>
          </a:xfrm>
          <a:prstGeom prst="rect">
            <a:avLst/>
          </a:prstGeom>
          <a:noFill/>
        </p:spPr>
        <p:txBody>
          <a:bodyPr wrap="square" rtlCol="0" anchor="t">
            <a:spAutoFit/>
          </a:bodyPr>
          <a:p>
            <a:pPr marL="342900" indent="-342900" algn="just" fontAlgn="base">
              <a:lnSpc>
                <a:spcPct val="150000"/>
              </a:lnSpc>
              <a:spcBef>
                <a:spcPts val="0"/>
              </a:spcBef>
              <a:buClrTx/>
              <a:buSzTx/>
              <a:buFont typeface="Wingdings" panose="05000000000000000000" charset="0"/>
              <a:buChar char="u"/>
            </a:pP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利息计算：</a:t>
            </a: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以经办银行个人贷款详情页利率为准</a:t>
            </a:r>
            <a:r>
              <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a:t>
            </a:r>
            <a:endParaRPr lang="zh-CN" altLang="en-US"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nvSpPr>
        <p:spPr>
          <a:xfrm>
            <a:off x="0" y="960755"/>
            <a:ext cx="12305665" cy="398780"/>
          </a:xfrm>
          <a:prstGeom prst="rect">
            <a:avLst/>
          </a:prstGeom>
          <a:noFill/>
        </p:spPr>
        <p:txBody>
          <a:bodyPr wrap="square" rtlCol="0" anchor="t">
            <a:sp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2021年及以前签署了线下合同</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（编号2021年前（含））</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：《中国银行国家助学贷款还款协议》纸质合同</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ṩliḍé"/>
          <p:cNvSpPr txBox="1"/>
          <p:nvPr/>
        </p:nvSpPr>
        <p:spPr>
          <a:xfrm>
            <a:off x="737870" y="101600"/>
            <a:ext cx="859028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校园地贷款还款（正常还款</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线上）</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14" name="文本框 13"/>
          <p:cNvSpPr txBox="1"/>
          <p:nvPr/>
        </p:nvSpPr>
        <p:spPr>
          <a:xfrm>
            <a:off x="314325" y="960120"/>
            <a:ext cx="9573260" cy="398780"/>
          </a:xfrm>
          <a:prstGeom prst="rect">
            <a:avLst/>
          </a:prstGeom>
          <a:noFill/>
        </p:spPr>
        <p:txBody>
          <a:bodyPr wrap="square" rtlCol="0" anchor="t">
            <a:spAutoFit/>
          </a:bodyPr>
          <a:p>
            <a:pPr marL="342900" indent="-342900">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2022年（含</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2022</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年）后通过手机银行线上申请贷款：在手机银行上办理手续</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descr="C:\Users\1204375\Documents\WXWorkLocal\1688849882793747_1970325096027384\Cache\Image\2024-03\11407318969077264893(1).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95885" y="1692275"/>
            <a:ext cx="2426970" cy="3818890"/>
          </a:xfrm>
          <a:prstGeom prst="rect">
            <a:avLst/>
          </a:prstGeom>
          <a:noFill/>
          <a:ln>
            <a:noFill/>
          </a:ln>
          <a:effectLst>
            <a:outerShdw blurRad="63500" sx="102000" sy="102000" algn="ctr" rotWithShape="0">
              <a:prstClr val="black">
                <a:alpha val="40000"/>
              </a:prstClr>
            </a:outerShdw>
          </a:effectLst>
        </p:spPr>
      </p:pic>
      <p:pic>
        <p:nvPicPr>
          <p:cNvPr id="14340" name="图片 1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665095" y="1692275"/>
            <a:ext cx="5341620" cy="3794125"/>
          </a:xfrm>
          <a:prstGeom prst="rect">
            <a:avLst/>
          </a:prstGeom>
          <a:noFill/>
          <a:ln>
            <a:noFill/>
          </a:ln>
          <a:effectLst>
            <a:outerShdw blurRad="63500" sx="102000" sy="102000" algn="ctr" rotWithShape="0">
              <a:prstClr val="black">
                <a:alpha val="40000"/>
              </a:prstClr>
            </a:outerShdw>
          </a:effectLst>
        </p:spPr>
      </p:pic>
      <p:sp>
        <p:nvSpPr>
          <p:cNvPr id="100" name="文本框 99"/>
          <p:cNvSpPr txBox="1"/>
          <p:nvPr/>
        </p:nvSpPr>
        <p:spPr>
          <a:xfrm>
            <a:off x="4067175" y="5819775"/>
            <a:ext cx="5080000" cy="645160"/>
          </a:xfrm>
          <a:prstGeom prst="rect">
            <a:avLst/>
          </a:prstGeom>
          <a:noFill/>
          <a:ln w="9525">
            <a:noFill/>
          </a:ln>
        </p:spPr>
        <p:txBody>
          <a:bodyPr>
            <a:spAutoFit/>
          </a:bodyPr>
          <a:p>
            <a:pPr indent="0" algn="ctr" fontAlgn="auto"/>
            <a:r>
              <a:rPr lang="zh-CN" b="1">
                <a:solidFill>
                  <a:srgbClr val="012D86"/>
                </a:solidFill>
                <a:latin typeface="微软雅黑" panose="020B0503020204020204" charset="-122"/>
                <a:ea typeface="微软雅黑" panose="020B0503020204020204" charset="-122"/>
              </a:rPr>
              <a:t>学生登录手机银行发起毕业确认，提交到高校进行审批，审批通过后即完成。</a:t>
            </a:r>
            <a:endParaRPr lang="zh-CN" altLang="en-US" b="1">
              <a:solidFill>
                <a:srgbClr val="012D86"/>
              </a:solidFill>
              <a:latin typeface="微软雅黑" panose="020B0503020204020204" charset="-122"/>
              <a:ea typeface="微软雅黑" panose="020B0503020204020204" charset="-122"/>
            </a:endParaRPr>
          </a:p>
        </p:txBody>
      </p:sp>
      <p:pic>
        <p:nvPicPr>
          <p:cNvPr id="21508" name="图片 1"/>
          <p:cNvPicPr>
            <a:picLocks noGrp="1" noChangeAspect="1"/>
          </p:cNvPicPr>
          <p:nvPr>
            <p:ph sz="half" idx="1"/>
          </p:nvPr>
        </p:nvPicPr>
        <p:blipFill>
          <a:blip r:embed="rId3"/>
          <a:srcRect l="1270" t="25188"/>
          <a:stretch>
            <a:fillRect/>
          </a:stretch>
        </p:blipFill>
        <p:spPr>
          <a:xfrm>
            <a:off x="8257540" y="2086610"/>
            <a:ext cx="3716655" cy="3030855"/>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rot="5400000">
            <a:off x="2207895" y="1657441"/>
            <a:ext cx="3907790" cy="3704590"/>
          </a:xfrm>
          <a:prstGeom prst="blockArc">
            <a:avLst>
              <a:gd name="adj1" fmla="val 12531061"/>
              <a:gd name="adj2" fmla="val 19894513"/>
              <a:gd name="adj3" fmla="val 6252"/>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 name="iṩliḍé"/>
          <p:cNvSpPr txBox="1"/>
          <p:nvPr/>
        </p:nvSpPr>
        <p:spPr>
          <a:xfrm>
            <a:off x="737870" y="101600"/>
            <a:ext cx="749681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校园地贷款还款（升学再贴息）</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grpSp>
        <p:nvGrpSpPr>
          <p:cNvPr id="37" name="组合 36"/>
          <p:cNvGrpSpPr/>
          <p:nvPr>
            <p:custDataLst>
              <p:tags r:id="rId1"/>
            </p:custDataLst>
          </p:nvPr>
        </p:nvGrpSpPr>
        <p:grpSpPr>
          <a:xfrm>
            <a:off x="5540831" y="3158307"/>
            <a:ext cx="6591300" cy="1771015"/>
            <a:chOff x="1132038" y="1583775"/>
            <a:chExt cx="6591300" cy="1771015"/>
          </a:xfrm>
        </p:grpSpPr>
        <p:grpSp>
          <p:nvGrpSpPr>
            <p:cNvPr id="38" name="Group 332"/>
            <p:cNvGrpSpPr>
              <a:grpSpLocks noChangeAspect="1"/>
            </p:cNvGrpSpPr>
            <p:nvPr/>
          </p:nvGrpSpPr>
          <p:grpSpPr>
            <a:xfrm>
              <a:off x="1132038" y="1937677"/>
              <a:ext cx="706120" cy="706120"/>
              <a:chOff x="4520637" y="2670048"/>
              <a:chExt cx="377220" cy="377220"/>
            </a:xfrm>
          </p:grpSpPr>
          <p:sp>
            <p:nvSpPr>
              <p:cNvPr id="39" name="Oval 59"/>
              <p:cNvSpPr/>
              <p:nvPr>
                <p:custDataLst>
                  <p:tags r:id="rId2"/>
                </p:custDataLst>
              </p:nvPr>
            </p:nvSpPr>
            <p:spPr>
              <a:xfrm>
                <a:off x="4520637" y="2670048"/>
                <a:ext cx="377220" cy="377220"/>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US" sz="1400" dirty="0">
                  <a:solidFill>
                    <a:prstClr val="white"/>
                  </a:solidFill>
                  <a:latin typeface="微软雅黑" panose="020B0503020204020204" charset="-122"/>
                  <a:ea typeface="微软雅黑" panose="020B0503020204020204" charset="-122"/>
                  <a:cs typeface="+mn-ea"/>
                  <a:sym typeface="微软雅黑" panose="020B0503020204020204" charset="-122"/>
                </a:endParaRPr>
              </a:p>
            </p:txBody>
          </p:sp>
          <p:sp>
            <p:nvSpPr>
              <p:cNvPr id="40" name="Freeform 26"/>
              <p:cNvSpPr/>
              <p:nvPr>
                <p:custDataLst>
                  <p:tags r:id="rId3"/>
                </p:custDataLst>
              </p:nvPr>
            </p:nvSpPr>
            <p:spPr bwMode="auto">
              <a:xfrm>
                <a:off x="4636992" y="2781653"/>
                <a:ext cx="148920" cy="15434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pPr>
                  <a:lnSpc>
                    <a:spcPct val="130000"/>
                  </a:lnSpc>
                </a:pPr>
                <a:endParaRPr lang="en-US" sz="1400" dirty="0">
                  <a:solidFill>
                    <a:prstClr val="black"/>
                  </a:solidFill>
                  <a:latin typeface="微软雅黑" panose="020B0503020204020204" charset="-122"/>
                  <a:ea typeface="微软雅黑" panose="020B0503020204020204" charset="-122"/>
                  <a:cs typeface="+mn-ea"/>
                  <a:sym typeface="微软雅黑" panose="020B0503020204020204" charset="-122"/>
                </a:endParaRPr>
              </a:p>
            </p:txBody>
          </p:sp>
        </p:grpSp>
        <p:sp>
          <p:nvSpPr>
            <p:cNvPr id="41" name="TextBox 31"/>
            <p:cNvSpPr txBox="1"/>
            <p:nvPr>
              <p:custDataLst>
                <p:tags r:id="rId4"/>
              </p:custDataLst>
            </p:nvPr>
          </p:nvSpPr>
          <p:spPr>
            <a:xfrm>
              <a:off x="1959443" y="1978745"/>
              <a:ext cx="5440680" cy="1376045"/>
            </a:xfrm>
            <a:prstGeom prst="rect">
              <a:avLst/>
            </a:prstGeom>
            <a:noFill/>
          </p:spPr>
          <p:txBody>
            <a:bodyPr wrap="square" rtlCol="0">
              <a:noAutofit/>
            </a:bodyPr>
            <a:p>
              <a:pPr>
                <a:lnSpc>
                  <a:spcPct val="130000"/>
                </a:lnSpc>
              </a:pP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①</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学生登录手机银行发起毕业确认，提交到高校进行审批</a:t>
              </a:r>
              <a:endPar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endParaRPr>
            </a:p>
            <a:p>
              <a:pPr>
                <a:lnSpc>
                  <a:spcPct val="130000"/>
                </a:lnSpc>
              </a:pP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②</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可在手机银行</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APP</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上办理手续，找到助学贷款并提交个人身份证正反面、</a:t>
              </a: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入学通知书复印件</a:t>
              </a:r>
              <a:r>
                <a:rPr lang="en-US" sz="1400" b="1" dirty="0">
                  <a:solidFill>
                    <a:srgbClr val="012D86"/>
                  </a:solidFill>
                  <a:latin typeface="微软雅黑" panose="020B0503020204020204" charset="-122"/>
                  <a:ea typeface="微软雅黑" panose="020B0503020204020204" charset="-122"/>
                  <a:cs typeface="微软雅黑" panose="020B0503020204020204" charset="-122"/>
                  <a:sym typeface="+mn-ea"/>
                </a:rPr>
                <a:t>/</a:t>
              </a: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高校录取证明材料</a:t>
              </a:r>
              <a:r>
                <a:rPr lang="en-US" sz="1400" b="1" dirty="0">
                  <a:solidFill>
                    <a:srgbClr val="012D86"/>
                  </a:solidFill>
                  <a:latin typeface="微软雅黑" panose="020B0503020204020204" charset="-122"/>
                  <a:ea typeface="微软雅黑" panose="020B0503020204020204" charset="-122"/>
                  <a:cs typeface="微软雅黑" panose="020B0503020204020204" charset="-122"/>
                  <a:sym typeface="+mn-ea"/>
                </a:rPr>
                <a:t>/</a:t>
              </a:r>
              <a:r>
                <a:rPr lang="zh-CN" altLang="en-US" sz="1400" b="1" dirty="0">
                  <a:solidFill>
                    <a:srgbClr val="012D86"/>
                  </a:solidFill>
                  <a:latin typeface="微软雅黑" panose="020B0503020204020204" charset="-122"/>
                  <a:ea typeface="微软雅黑" panose="020B0503020204020204" charset="-122"/>
                  <a:cs typeface="微软雅黑" panose="020B0503020204020204" charset="-122"/>
                  <a:sym typeface="+mn-ea"/>
                </a:rPr>
                <a:t>带公章调档函，发起</a:t>
              </a:r>
              <a:r>
                <a:rPr lang="en-US" altLang="zh-CN" sz="1400" b="1" dirty="0">
                  <a:solidFill>
                    <a:srgbClr val="012D86"/>
                  </a:solidFill>
                  <a:latin typeface="微软雅黑" panose="020B0503020204020204" charset="-122"/>
                  <a:ea typeface="微软雅黑" panose="020B0503020204020204" charset="-122"/>
                  <a:cs typeface="微软雅黑" panose="020B0503020204020204" charset="-122"/>
                  <a:sym typeface="+mn-ea"/>
                </a:rPr>
                <a:t>“</a:t>
              </a:r>
              <a:r>
                <a:rPr lang="zh-CN" altLang="en-US" sz="1400" b="1" dirty="0">
                  <a:solidFill>
                    <a:srgbClr val="012D86"/>
                  </a:solidFill>
                  <a:latin typeface="微软雅黑" panose="020B0503020204020204" charset="-122"/>
                  <a:ea typeface="微软雅黑" panose="020B0503020204020204" charset="-122"/>
                  <a:cs typeface="微软雅黑" panose="020B0503020204020204" charset="-122"/>
                  <a:sym typeface="+mn-ea"/>
                </a:rPr>
                <a:t>再贴息</a:t>
              </a:r>
              <a:r>
                <a:rPr lang="en-US" altLang="zh-CN" sz="1400" b="1" dirty="0">
                  <a:solidFill>
                    <a:srgbClr val="012D86"/>
                  </a:solidFill>
                  <a:latin typeface="微软雅黑" panose="020B0503020204020204" charset="-122"/>
                  <a:ea typeface="微软雅黑" panose="020B0503020204020204" charset="-122"/>
                  <a:cs typeface="微软雅黑" panose="020B0503020204020204" charset="-122"/>
                  <a:sym typeface="+mn-ea"/>
                </a:rPr>
                <a:t>”</a:t>
              </a:r>
              <a:r>
                <a:rPr lang="zh-CN" altLang="en-US" sz="1400" b="1" dirty="0">
                  <a:solidFill>
                    <a:srgbClr val="012D86"/>
                  </a:solidFill>
                  <a:latin typeface="微软雅黑" panose="020B0503020204020204" charset="-122"/>
                  <a:ea typeface="微软雅黑" panose="020B0503020204020204" charset="-122"/>
                  <a:cs typeface="微软雅黑" panose="020B0503020204020204" charset="-122"/>
                  <a:sym typeface="+mn-ea"/>
                </a:rPr>
                <a:t>申请</a:t>
              </a:r>
              <a:endParaRPr lang="zh-CN" altLang="en-US" sz="1400" b="1" dirty="0">
                <a:solidFill>
                  <a:srgbClr val="012D86"/>
                </a:solidFill>
                <a:latin typeface="微软雅黑" panose="020B0503020204020204" charset="-122"/>
                <a:ea typeface="微软雅黑" panose="020B0503020204020204" charset="-122"/>
                <a:cs typeface="微软雅黑" panose="020B0503020204020204" charset="-122"/>
                <a:sym typeface="+mn-ea"/>
              </a:endParaRPr>
            </a:p>
            <a:p>
              <a:pPr>
                <a:lnSpc>
                  <a:spcPct val="130000"/>
                </a:lnSpc>
              </a:pP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③</a:t>
              </a:r>
              <a:r>
                <a:rPr lang="zh-CN" sz="1400" b="1" dirty="0">
                  <a:solidFill>
                    <a:srgbClr val="012D86"/>
                  </a:solidFill>
                  <a:latin typeface="微软雅黑" panose="020B0503020204020204" charset="-122"/>
                  <a:ea typeface="微软雅黑" panose="020B0503020204020204" charset="-122"/>
                  <a:cs typeface="微软雅黑" panose="020B0503020204020204" charset="-122"/>
                  <a:sym typeface="+mn-ea"/>
                </a:rPr>
                <a:t>填写再贴息汇总表</a:t>
              </a:r>
              <a:r>
                <a:rPr lang="zh-CN" sz="1400" b="1" dirty="0">
                  <a:solidFill>
                    <a:srgbClr val="FF0000"/>
                  </a:solidFill>
                  <a:latin typeface="微软雅黑" panose="020B0503020204020204" charset="-122"/>
                  <a:ea typeface="微软雅黑" panose="020B0503020204020204" charset="-122"/>
                  <a:cs typeface="微软雅黑" panose="020B0503020204020204" charset="-122"/>
                  <a:sym typeface="+mn-ea"/>
                </a:rPr>
                <a:t>（电子版）</a:t>
              </a:r>
              <a:endParaRPr lang="zh-CN" sz="1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a:lnSpc>
                  <a:spcPct val="130000"/>
                </a:lnSpc>
              </a:pPr>
              <a:endParaRPr lang="en-US" altLang="zh-CN" sz="1400" b="1" dirty="0">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sp>
          <p:nvSpPr>
            <p:cNvPr id="42" name="TextBox 32"/>
            <p:cNvSpPr txBox="1"/>
            <p:nvPr>
              <p:custDataLst>
                <p:tags r:id="rId5"/>
              </p:custDataLst>
            </p:nvPr>
          </p:nvSpPr>
          <p:spPr>
            <a:xfrm>
              <a:off x="1838158" y="1583775"/>
              <a:ext cx="5885180" cy="501015"/>
            </a:xfrm>
            <a:prstGeom prst="rect">
              <a:avLst/>
            </a:prstGeom>
            <a:noFill/>
          </p:spPr>
          <p:txBody>
            <a:bodyPr wrap="square" lIns="182843" tIns="91422" rIns="182843" bIns="91422" rtlCol="0">
              <a:spAutoFit/>
            </a:bodyPr>
            <a:p>
              <a:pPr>
                <a:lnSpc>
                  <a:spcPct val="130000"/>
                </a:lnSpc>
              </a:pP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2022年（含</a:t>
              </a: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2022</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年）后通过手机</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银行线上申请贷款的同学</a:t>
              </a:r>
              <a:endParaRPr lang="zh-CN" altLang="en-US" sz="16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43" name="组合 42"/>
          <p:cNvGrpSpPr/>
          <p:nvPr>
            <p:custDataLst>
              <p:tags r:id="rId6"/>
            </p:custDataLst>
          </p:nvPr>
        </p:nvGrpSpPr>
        <p:grpSpPr>
          <a:xfrm>
            <a:off x="4825821" y="997402"/>
            <a:ext cx="7273290" cy="2171700"/>
            <a:chOff x="1132038" y="1516465"/>
            <a:chExt cx="7273290" cy="2171700"/>
          </a:xfrm>
        </p:grpSpPr>
        <p:grpSp>
          <p:nvGrpSpPr>
            <p:cNvPr id="44" name="Group 332"/>
            <p:cNvGrpSpPr>
              <a:grpSpLocks noChangeAspect="1"/>
            </p:cNvGrpSpPr>
            <p:nvPr/>
          </p:nvGrpSpPr>
          <p:grpSpPr>
            <a:xfrm>
              <a:off x="1132038" y="1937677"/>
              <a:ext cx="706120" cy="706120"/>
              <a:chOff x="4520637" y="2670048"/>
              <a:chExt cx="377220" cy="377220"/>
            </a:xfrm>
          </p:grpSpPr>
          <p:sp>
            <p:nvSpPr>
              <p:cNvPr id="45" name="Oval 59"/>
              <p:cNvSpPr/>
              <p:nvPr>
                <p:custDataLst>
                  <p:tags r:id="rId7"/>
                </p:custDataLst>
              </p:nvPr>
            </p:nvSpPr>
            <p:spPr>
              <a:xfrm>
                <a:off x="4520637" y="2670048"/>
                <a:ext cx="377220" cy="377220"/>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US" sz="1400" dirty="0">
                  <a:solidFill>
                    <a:prstClr val="white"/>
                  </a:solidFill>
                  <a:latin typeface="微软雅黑" panose="020B0503020204020204" charset="-122"/>
                  <a:ea typeface="微软雅黑" panose="020B0503020204020204" charset="-122"/>
                  <a:cs typeface="+mn-ea"/>
                  <a:sym typeface="微软雅黑" panose="020B0503020204020204" charset="-122"/>
                </a:endParaRPr>
              </a:p>
            </p:txBody>
          </p:sp>
          <p:sp>
            <p:nvSpPr>
              <p:cNvPr id="46" name="Freeform 26"/>
              <p:cNvSpPr/>
              <p:nvPr>
                <p:custDataLst>
                  <p:tags r:id="rId8"/>
                </p:custDataLst>
              </p:nvPr>
            </p:nvSpPr>
            <p:spPr bwMode="auto">
              <a:xfrm>
                <a:off x="4636992" y="2781653"/>
                <a:ext cx="148920" cy="15434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pPr>
                  <a:lnSpc>
                    <a:spcPct val="130000"/>
                  </a:lnSpc>
                </a:pPr>
                <a:endParaRPr lang="en-US" sz="1400" dirty="0">
                  <a:solidFill>
                    <a:prstClr val="black"/>
                  </a:solidFill>
                  <a:latin typeface="微软雅黑" panose="020B0503020204020204" charset="-122"/>
                  <a:ea typeface="微软雅黑" panose="020B0503020204020204" charset="-122"/>
                  <a:cs typeface="+mn-ea"/>
                  <a:sym typeface="微软雅黑" panose="020B0503020204020204" charset="-122"/>
                </a:endParaRPr>
              </a:p>
            </p:txBody>
          </p:sp>
        </p:grpSp>
        <p:sp>
          <p:nvSpPr>
            <p:cNvPr id="47" name="TextBox 31"/>
            <p:cNvSpPr txBox="1"/>
            <p:nvPr>
              <p:custDataLst>
                <p:tags r:id="rId9"/>
              </p:custDataLst>
            </p:nvPr>
          </p:nvSpPr>
          <p:spPr>
            <a:xfrm>
              <a:off x="2222968" y="1919690"/>
              <a:ext cx="5964555" cy="1768475"/>
            </a:xfrm>
            <a:prstGeom prst="rect">
              <a:avLst/>
            </a:prstGeom>
            <a:noFill/>
          </p:spPr>
          <p:txBody>
            <a:bodyPr wrap="square" rtlCol="0">
              <a:spAutoFit/>
            </a:bodyPr>
            <a:p>
              <a:pPr>
                <a:lnSpc>
                  <a:spcPct val="130000"/>
                </a:lnSpc>
              </a:pP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①中国银行股份有限公司国家助学贷款调整还款计划及</a:t>
              </a:r>
              <a:r>
                <a:rPr sz="1400" b="1" dirty="0">
                  <a:solidFill>
                    <a:srgbClr val="FF0000"/>
                  </a:solidFill>
                  <a:latin typeface="微软雅黑" panose="020B0503020204020204" charset="-122"/>
                  <a:ea typeface="微软雅黑" panose="020B0503020204020204" charset="-122"/>
                  <a:cs typeface="微软雅黑" panose="020B0503020204020204" charset="-122"/>
                  <a:sym typeface="+mn-ea"/>
                </a:rPr>
                <a:t>贴息申请书一式三份+双面打印+</a:t>
              </a:r>
              <a:r>
                <a:rPr lang="zh-CN" altLang="en-US" sz="1400" b="1" dirty="0">
                  <a:solidFill>
                    <a:srgbClr val="FF0000"/>
                  </a:solidFill>
                  <a:latin typeface="微软雅黑" panose="020B0503020204020204" charset="-122"/>
                  <a:ea typeface="微软雅黑" panose="020B0503020204020204" charset="-122"/>
                  <a:cs typeface="微软雅黑" panose="020B0503020204020204" charset="-122"/>
                  <a:sym typeface="+mn-ea"/>
                </a:rPr>
                <a:t>本人手写签字</a:t>
              </a:r>
              <a:r>
                <a:rPr sz="1400" b="1" dirty="0">
                  <a:solidFill>
                    <a:srgbClr val="FF0000"/>
                  </a:solidFill>
                  <a:latin typeface="微软雅黑" panose="020B0503020204020204" charset="-122"/>
                  <a:ea typeface="微软雅黑" panose="020B0503020204020204" charset="-122"/>
                  <a:cs typeface="微软雅黑" panose="020B0503020204020204" charset="-122"/>
                  <a:sym typeface="+mn-ea"/>
                </a:rPr>
                <a:t>+本人鲜红手印</a:t>
              </a: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a:t>
              </a:r>
              <a:endParaRPr sz="1400" b="1" dirty="0">
                <a:solidFill>
                  <a:srgbClr val="012D86"/>
                </a:solidFill>
                <a:latin typeface="微软雅黑" panose="020B0503020204020204" charset="-122"/>
                <a:ea typeface="微软雅黑" panose="020B0503020204020204" charset="-122"/>
                <a:cs typeface="微软雅黑" panose="020B0503020204020204" charset="-122"/>
                <a:sym typeface="+mn-ea"/>
              </a:endParaRPr>
            </a:p>
            <a:p>
              <a:pPr>
                <a:lnSpc>
                  <a:spcPct val="130000"/>
                </a:lnSpc>
              </a:pP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②</a:t>
              </a:r>
              <a:r>
                <a:rPr sz="1400" b="1" dirty="0">
                  <a:solidFill>
                    <a:srgbClr val="FF0000"/>
                  </a:solidFill>
                  <a:latin typeface="微软雅黑" panose="020B0503020204020204" charset="-122"/>
                  <a:ea typeface="微软雅黑" panose="020B0503020204020204" charset="-122"/>
                  <a:cs typeface="微软雅黑" panose="020B0503020204020204" charset="-122"/>
                  <a:sym typeface="+mn-ea"/>
                </a:rPr>
                <a:t>再贴息后</a:t>
              </a: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的还款协议</a:t>
              </a:r>
              <a:r>
                <a:rPr sz="1400" b="1" dirty="0">
                  <a:solidFill>
                    <a:srgbClr val="FF0000"/>
                  </a:solidFill>
                  <a:latin typeface="微软雅黑" panose="020B0503020204020204" charset="-122"/>
                  <a:ea typeface="微软雅黑" panose="020B0503020204020204" charset="-122"/>
                  <a:cs typeface="微软雅黑" panose="020B0503020204020204" charset="-122"/>
                  <a:sym typeface="+mn-ea"/>
                </a:rPr>
                <a:t>一式三份+双面打印+本人签字+本人鲜红手印</a:t>
              </a: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a:t>
              </a:r>
              <a:endParaRPr sz="1400" b="1" dirty="0">
                <a:solidFill>
                  <a:srgbClr val="012D86"/>
                </a:solidFill>
                <a:latin typeface="微软雅黑" panose="020B0503020204020204" charset="-122"/>
                <a:ea typeface="微软雅黑" panose="020B0503020204020204" charset="-122"/>
                <a:cs typeface="微软雅黑" panose="020B0503020204020204" charset="-122"/>
                <a:sym typeface="+mn-ea"/>
              </a:endParaRPr>
            </a:p>
            <a:p>
              <a:pPr>
                <a:lnSpc>
                  <a:spcPct val="130000"/>
                </a:lnSpc>
              </a:pP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③个人有效身份证件正反面复印件一式一份；</a:t>
              </a:r>
              <a:endParaRPr sz="1400" b="1" dirty="0">
                <a:solidFill>
                  <a:srgbClr val="012D86"/>
                </a:solidFill>
                <a:latin typeface="微软雅黑" panose="020B0503020204020204" charset="-122"/>
                <a:ea typeface="微软雅黑" panose="020B0503020204020204" charset="-122"/>
                <a:cs typeface="微软雅黑" panose="020B0503020204020204" charset="-122"/>
                <a:sym typeface="+mn-ea"/>
              </a:endParaRPr>
            </a:p>
            <a:p>
              <a:pPr>
                <a:lnSpc>
                  <a:spcPct val="130000"/>
                </a:lnSpc>
              </a:pP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④入学通知书复印件</a:t>
              </a:r>
              <a:r>
                <a:rPr lang="en-US" sz="1400" b="1" dirty="0">
                  <a:solidFill>
                    <a:srgbClr val="012D86"/>
                  </a:solidFill>
                  <a:latin typeface="微软雅黑" panose="020B0503020204020204" charset="-122"/>
                  <a:ea typeface="微软雅黑" panose="020B0503020204020204" charset="-122"/>
                  <a:cs typeface="微软雅黑" panose="020B0503020204020204" charset="-122"/>
                  <a:sym typeface="+mn-ea"/>
                </a:rPr>
                <a:t>/</a:t>
              </a: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高校录取证明材料</a:t>
              </a:r>
              <a:r>
                <a:rPr lang="en-US" sz="1400" b="1" dirty="0">
                  <a:solidFill>
                    <a:srgbClr val="012D86"/>
                  </a:solidFill>
                  <a:latin typeface="微软雅黑" panose="020B0503020204020204" charset="-122"/>
                  <a:ea typeface="微软雅黑" panose="020B0503020204020204" charset="-122"/>
                  <a:cs typeface="微软雅黑" panose="020B0503020204020204" charset="-122"/>
                  <a:sym typeface="+mn-ea"/>
                </a:rPr>
                <a:t>/</a:t>
              </a:r>
              <a:r>
                <a:rPr lang="zh-CN" altLang="en-US" sz="1400" b="1" dirty="0">
                  <a:solidFill>
                    <a:srgbClr val="012D86"/>
                  </a:solidFill>
                  <a:latin typeface="微软雅黑" panose="020B0503020204020204" charset="-122"/>
                  <a:ea typeface="微软雅黑" panose="020B0503020204020204" charset="-122"/>
                  <a:cs typeface="微软雅黑" panose="020B0503020204020204" charset="-122"/>
                  <a:sym typeface="+mn-ea"/>
                </a:rPr>
                <a:t>带公章调档函</a:t>
              </a: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一式一份；</a:t>
              </a:r>
              <a:endParaRPr sz="1400" b="1" dirty="0">
                <a:solidFill>
                  <a:srgbClr val="012D86"/>
                </a:solidFill>
                <a:latin typeface="微软雅黑" panose="020B0503020204020204" charset="-122"/>
                <a:ea typeface="微软雅黑" panose="020B0503020204020204" charset="-122"/>
                <a:cs typeface="微软雅黑" panose="020B0503020204020204" charset="-122"/>
                <a:sym typeface="+mn-ea"/>
              </a:endParaRPr>
            </a:p>
            <a:p>
              <a:pPr>
                <a:lnSpc>
                  <a:spcPct val="130000"/>
                </a:lnSpc>
              </a:pPr>
              <a:r>
                <a:rPr sz="1400" b="1" dirty="0">
                  <a:solidFill>
                    <a:srgbClr val="012D86"/>
                  </a:solidFill>
                  <a:latin typeface="微软雅黑" panose="020B0503020204020204" charset="-122"/>
                  <a:ea typeface="微软雅黑" panose="020B0503020204020204" charset="-122"/>
                  <a:cs typeface="微软雅黑" panose="020B0503020204020204" charset="-122"/>
                  <a:sym typeface="+mn-ea"/>
                </a:rPr>
                <a:t>⑤</a:t>
              </a:r>
              <a:r>
                <a:rPr lang="zh-CN" sz="1400" b="1" dirty="0">
                  <a:solidFill>
                    <a:srgbClr val="012D86"/>
                  </a:solidFill>
                  <a:latin typeface="微软雅黑" panose="020B0503020204020204" charset="-122"/>
                  <a:ea typeface="微软雅黑" panose="020B0503020204020204" charset="-122"/>
                  <a:cs typeface="微软雅黑" panose="020B0503020204020204" charset="-122"/>
                  <a:sym typeface="+mn-ea"/>
                </a:rPr>
                <a:t>填写再贴息汇总表</a:t>
              </a:r>
              <a:r>
                <a:rPr lang="zh-CN" sz="1400" b="1" dirty="0">
                  <a:solidFill>
                    <a:srgbClr val="FF0000"/>
                  </a:solidFill>
                  <a:latin typeface="微软雅黑" panose="020B0503020204020204" charset="-122"/>
                  <a:ea typeface="微软雅黑" panose="020B0503020204020204" charset="-122"/>
                  <a:cs typeface="微软雅黑" panose="020B0503020204020204" charset="-122"/>
                  <a:sym typeface="+mn-ea"/>
                </a:rPr>
                <a:t>（电子版）</a:t>
              </a:r>
              <a:endParaRPr lang="zh-CN" sz="1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48" name="TextBox 32"/>
            <p:cNvSpPr txBox="1"/>
            <p:nvPr>
              <p:custDataLst>
                <p:tags r:id="rId10"/>
              </p:custDataLst>
            </p:nvPr>
          </p:nvSpPr>
          <p:spPr>
            <a:xfrm>
              <a:off x="2132798" y="1516465"/>
              <a:ext cx="6272530" cy="501015"/>
            </a:xfrm>
            <a:prstGeom prst="rect">
              <a:avLst/>
            </a:prstGeom>
            <a:noFill/>
          </p:spPr>
          <p:txBody>
            <a:bodyPr wrap="square" lIns="182843" tIns="91422" rIns="182843" bIns="91422" rtlCol="0">
              <a:spAutoFit/>
            </a:bodyPr>
            <a:p>
              <a:pPr>
                <a:lnSpc>
                  <a:spcPct val="130000"/>
                </a:lnSpc>
              </a:pPr>
              <a:r>
                <a:rPr lang="en-US" altLang="zh-CN"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1.</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2021年及以前签署了线下合同（编号2021年前（含））的同学</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grpSp>
      <p:sp>
        <p:nvSpPr>
          <p:cNvPr id="5" name="矩形 4"/>
          <p:cNvSpPr/>
          <p:nvPr/>
        </p:nvSpPr>
        <p:spPr>
          <a:xfrm>
            <a:off x="773196" y="1571171"/>
            <a:ext cx="3910330" cy="3957320"/>
          </a:xfrm>
          <a:prstGeom prst="rect">
            <a:avLst/>
          </a:prstGeom>
          <a:pattFill prst="wdDnDiag">
            <a:fgClr>
              <a:srgbClr val="004799"/>
            </a:fgClr>
            <a:bgClr>
              <a:srgbClr val="FFFFFF"/>
            </a:bgClr>
          </a:pattFill>
          <a:ln w="44450" cap="flat" cmpd="sng" algn="ctr">
            <a:solidFill>
              <a:srgbClr val="004799"/>
            </a:solidFill>
            <a:prstDash val="solid"/>
            <a:miter lim="800000"/>
          </a:ln>
          <a:effectLst/>
        </p:spPr>
        <p:txBody>
          <a:bodyPr vertOverflow="overflow" horzOverflow="overflow" vert="horz" wrap="square"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2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微软雅黑" panose="020B0503020204020204" charset="-122"/>
            </a:endParaRPr>
          </a:p>
        </p:txBody>
      </p:sp>
      <p:sp>
        <p:nvSpPr>
          <p:cNvPr id="6" name="矩形 5"/>
          <p:cNvSpPr/>
          <p:nvPr/>
        </p:nvSpPr>
        <p:spPr>
          <a:xfrm>
            <a:off x="620796" y="1418771"/>
            <a:ext cx="3910330" cy="3957320"/>
          </a:xfrm>
          <a:prstGeom prst="rect">
            <a:avLst/>
          </a:prstGeom>
          <a:solidFill>
            <a:schemeClr val="bg1"/>
          </a:solidFill>
          <a:ln w="44450" cap="flat" cmpd="sng" algn="ctr">
            <a:solidFill>
              <a:srgbClr val="004799"/>
            </a:solidFill>
            <a:prstDash val="solid"/>
            <a:miter lim="800000"/>
          </a:ln>
          <a:effectLst/>
        </p:spPr>
        <p:txBody>
          <a:bodyPr vertOverflow="overflow" horzOverflow="overflow" vert="horz" wrap="square" numCol="1" spcCol="0" rtlCol="0" fromWordArt="0" anchor="ctr" anchorCtr="0" forceAA="0" compatLnSpc="1">
            <a:noAutofit/>
          </a:bodyPr>
          <a:p>
            <a:pPr indent="0" algn="just" fontAlgn="base">
              <a:lnSpc>
                <a:spcPct val="150000"/>
              </a:lnSpc>
              <a:spcBef>
                <a:spcPts val="0"/>
              </a:spcBef>
              <a:buClrTx/>
              <a:buSzTx/>
              <a:buFont typeface="Wingdings" panose="05000000000000000000" charset="0"/>
              <a:buNone/>
            </a:pPr>
            <a:r>
              <a:rPr sz="1600" b="1" dirty="0">
                <a:solidFill>
                  <a:srgbClr val="012D86"/>
                </a:solidFill>
                <a:latin typeface="微软雅黑" panose="020B0503020204020204" charset="-122"/>
                <a:ea typeface="微软雅黑" panose="020B0503020204020204" charset="-122"/>
                <a:cs typeface="微软雅黑" panose="020B0503020204020204" charset="-122"/>
                <a:sym typeface="+mn-ea"/>
              </a:rPr>
              <a:t>办理过助学贷款的毕业学生若在还款期内继续</a:t>
            </a:r>
            <a:r>
              <a:rPr lang="zh-CN" sz="1600" b="1" dirty="0">
                <a:solidFill>
                  <a:srgbClr val="FF0000"/>
                </a:solidFill>
                <a:latin typeface="微软雅黑" panose="020B0503020204020204" charset="-122"/>
                <a:ea typeface="微软雅黑" panose="020B0503020204020204" charset="-122"/>
                <a:cs typeface="微软雅黑" panose="020B0503020204020204" charset="-122"/>
                <a:sym typeface="+mn-ea"/>
              </a:rPr>
              <a:t>在国（境）内</a:t>
            </a:r>
            <a:r>
              <a:rPr sz="1600" b="1" dirty="0">
                <a:solidFill>
                  <a:srgbClr val="012D86"/>
                </a:solidFill>
                <a:latin typeface="微软雅黑" panose="020B0503020204020204" charset="-122"/>
                <a:ea typeface="微软雅黑" panose="020B0503020204020204" charset="-122"/>
                <a:cs typeface="微软雅黑" panose="020B0503020204020204" charset="-122"/>
                <a:sym typeface="+mn-ea"/>
              </a:rPr>
              <a:t>攻读硕士、博士学位或第二学位</a:t>
            </a:r>
            <a:r>
              <a:rPr sz="1600" b="1" dirty="0">
                <a:solidFill>
                  <a:srgbClr val="FF0000"/>
                </a:solidFill>
                <a:latin typeface="微软雅黑" panose="020B0503020204020204" charset="-122"/>
                <a:ea typeface="微软雅黑" panose="020B0503020204020204" charset="-122"/>
                <a:cs typeface="微软雅黑" panose="020B0503020204020204" charset="-122"/>
                <a:sym typeface="+mn-ea"/>
              </a:rPr>
              <a:t>（全日制</a:t>
            </a:r>
            <a:r>
              <a:rPr lang="zh-CN" sz="1600" b="1" dirty="0">
                <a:solidFill>
                  <a:srgbClr val="FF0000"/>
                </a:solidFill>
                <a:latin typeface="微软雅黑" panose="020B0503020204020204" charset="-122"/>
                <a:ea typeface="微软雅黑" panose="020B0503020204020204" charset="-122"/>
                <a:cs typeface="微软雅黑" panose="020B0503020204020204" charset="-122"/>
                <a:sym typeface="+mn-ea"/>
              </a:rPr>
              <a:t>）</a:t>
            </a:r>
            <a:r>
              <a:rPr sz="1600" b="1" dirty="0">
                <a:solidFill>
                  <a:srgbClr val="012D86"/>
                </a:solidFill>
                <a:latin typeface="微软雅黑" panose="020B0503020204020204" charset="-122"/>
                <a:ea typeface="微软雅黑" panose="020B0503020204020204" charset="-122"/>
                <a:cs typeface="微软雅黑" panose="020B0503020204020204" charset="-122"/>
                <a:sym typeface="+mn-ea"/>
              </a:rPr>
              <a:t>在校学习，可申请国家再贴息，攻读学位期间由国家补贴贷款利息，不用进行还款，毕业后本人偿还本金及利息。</a:t>
            </a:r>
            <a:endParaRPr sz="1600" b="1" dirty="0">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grpSp>
        <p:nvGrpSpPr>
          <p:cNvPr id="7" name="组合 6"/>
          <p:cNvGrpSpPr/>
          <p:nvPr>
            <p:custDataLst>
              <p:tags r:id="rId11"/>
            </p:custDataLst>
          </p:nvPr>
        </p:nvGrpSpPr>
        <p:grpSpPr>
          <a:xfrm>
            <a:off x="4910276" y="4720614"/>
            <a:ext cx="7108190" cy="1786048"/>
            <a:chOff x="1132038" y="1937677"/>
            <a:chExt cx="7108190" cy="1786048"/>
          </a:xfrm>
        </p:grpSpPr>
        <p:grpSp>
          <p:nvGrpSpPr>
            <p:cNvPr id="8" name="Group 332"/>
            <p:cNvGrpSpPr>
              <a:grpSpLocks noChangeAspect="1"/>
            </p:cNvGrpSpPr>
            <p:nvPr/>
          </p:nvGrpSpPr>
          <p:grpSpPr>
            <a:xfrm>
              <a:off x="1132038" y="1937677"/>
              <a:ext cx="706120" cy="706120"/>
              <a:chOff x="4520637" y="2670048"/>
              <a:chExt cx="377220" cy="377220"/>
            </a:xfrm>
          </p:grpSpPr>
          <p:sp>
            <p:nvSpPr>
              <p:cNvPr id="9" name="Oval 59"/>
              <p:cNvSpPr/>
              <p:nvPr>
                <p:custDataLst>
                  <p:tags r:id="rId12"/>
                </p:custDataLst>
              </p:nvPr>
            </p:nvSpPr>
            <p:spPr>
              <a:xfrm>
                <a:off x="4520637" y="2670048"/>
                <a:ext cx="377220" cy="377220"/>
              </a:xfrm>
              <a:prstGeom prst="ellipse">
                <a:avLst/>
              </a:prstGeom>
              <a:solidFill>
                <a:srgbClr val="01458F"/>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30000"/>
                  </a:lnSpc>
                </a:pPr>
                <a:endParaRPr lang="en-US" sz="1400" dirty="0">
                  <a:solidFill>
                    <a:prstClr val="white"/>
                  </a:solidFill>
                  <a:latin typeface="微软雅黑" panose="020B0503020204020204" charset="-122"/>
                  <a:ea typeface="微软雅黑" panose="020B0503020204020204" charset="-122"/>
                  <a:cs typeface="+mn-ea"/>
                  <a:sym typeface="微软雅黑" panose="020B0503020204020204" charset="-122"/>
                </a:endParaRPr>
              </a:p>
            </p:txBody>
          </p:sp>
          <p:sp>
            <p:nvSpPr>
              <p:cNvPr id="10" name="Freeform 26"/>
              <p:cNvSpPr/>
              <p:nvPr>
                <p:custDataLst>
                  <p:tags r:id="rId13"/>
                </p:custDataLst>
              </p:nvPr>
            </p:nvSpPr>
            <p:spPr bwMode="auto">
              <a:xfrm>
                <a:off x="4636992" y="2781653"/>
                <a:ext cx="148920" cy="154348"/>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
                <a:pPr>
                  <a:lnSpc>
                    <a:spcPct val="130000"/>
                  </a:lnSpc>
                </a:pPr>
                <a:endParaRPr lang="en-US" sz="1400" dirty="0">
                  <a:solidFill>
                    <a:prstClr val="black"/>
                  </a:solidFill>
                  <a:latin typeface="微软雅黑" panose="020B0503020204020204" charset="-122"/>
                  <a:ea typeface="微软雅黑" panose="020B0503020204020204" charset="-122"/>
                  <a:cs typeface="+mn-ea"/>
                  <a:sym typeface="微软雅黑" panose="020B0503020204020204" charset="-122"/>
                </a:endParaRPr>
              </a:p>
            </p:txBody>
          </p:sp>
        </p:grpSp>
        <p:sp>
          <p:nvSpPr>
            <p:cNvPr id="11" name="TextBox 31"/>
            <p:cNvSpPr txBox="1"/>
            <p:nvPr>
              <p:custDataLst>
                <p:tags r:id="rId14"/>
              </p:custDataLst>
            </p:nvPr>
          </p:nvSpPr>
          <p:spPr>
            <a:xfrm>
              <a:off x="2064853" y="2514050"/>
              <a:ext cx="5440680" cy="1209675"/>
            </a:xfrm>
            <a:prstGeom prst="rect">
              <a:avLst/>
            </a:prstGeom>
            <a:noFill/>
          </p:spPr>
          <p:txBody>
            <a:bodyPr wrap="square" rtlCol="0">
              <a:spAutoFit/>
            </a:bodyPr>
            <a:p>
              <a:pPr algn="just">
                <a:lnSpc>
                  <a:spcPct val="130000"/>
                </a:lnSpc>
              </a:pP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eg1</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：一位</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2020</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级的同学在</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2021</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年签署过一年的纸质合同，</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2022</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2023</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年则在手机银行</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app</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申请的贷款，则需要签订</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2021</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年合同的升学再贴息协议，也需要在线上办理</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2022</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a:t>
              </a:r>
              <a:r>
                <a:rPr lang="en-US" altLang="zh-CN" sz="1400" b="1" dirty="0">
                  <a:solidFill>
                    <a:srgbClr val="012D86"/>
                  </a:solidFill>
                  <a:latin typeface="微软雅黑" panose="020B0503020204020204" charset="-122"/>
                  <a:ea typeface="微软雅黑" panose="020B0503020204020204" charset="-122"/>
                  <a:cs typeface="+mn-ea"/>
                  <a:sym typeface="微软雅黑" panose="020B0503020204020204" charset="-122"/>
                </a:rPr>
                <a:t>2023</a:t>
              </a:r>
              <a:r>
                <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rPr>
                <a:t>年的助学贷款升学贴息手续。</a:t>
              </a:r>
              <a:endParaRPr lang="zh-CN" altLang="en-US" sz="1400" b="1" dirty="0">
                <a:solidFill>
                  <a:srgbClr val="012D86"/>
                </a:solidFill>
                <a:latin typeface="微软雅黑" panose="020B0503020204020204" charset="-122"/>
                <a:ea typeface="微软雅黑" panose="020B0503020204020204" charset="-122"/>
                <a:cs typeface="+mn-ea"/>
                <a:sym typeface="微软雅黑" panose="020B0503020204020204" charset="-122"/>
              </a:endParaRPr>
            </a:p>
          </p:txBody>
        </p:sp>
        <p:sp>
          <p:nvSpPr>
            <p:cNvPr id="12" name="TextBox 32"/>
            <p:cNvSpPr txBox="1"/>
            <p:nvPr>
              <p:custDataLst>
                <p:tags r:id="rId15"/>
              </p:custDataLst>
            </p:nvPr>
          </p:nvSpPr>
          <p:spPr>
            <a:xfrm>
              <a:off x="1977858" y="2145750"/>
              <a:ext cx="6262370" cy="501015"/>
            </a:xfrm>
            <a:prstGeom prst="rect">
              <a:avLst/>
            </a:prstGeom>
            <a:noFill/>
          </p:spPr>
          <p:txBody>
            <a:bodyPr wrap="square" lIns="182843" tIns="91422" rIns="182843" bIns="91422" rtlCol="0">
              <a:spAutoFit/>
            </a:bodyPr>
            <a:p>
              <a:pPr>
                <a:lnSpc>
                  <a:spcPct val="130000"/>
                </a:lnSpc>
              </a:pPr>
              <a:r>
                <a:rPr lang="en-US" altLang="zh-CN" sz="1600" b="1" dirty="0">
                  <a:solidFill>
                    <a:srgbClr val="012D86"/>
                  </a:solidFill>
                  <a:latin typeface="微软雅黑" panose="020B0503020204020204" charset="-122"/>
                  <a:ea typeface="微软雅黑" panose="020B0503020204020204" charset="-122"/>
                  <a:cs typeface="微软雅黑" panose="020B0503020204020204" charset="-122"/>
                  <a:sym typeface="+mn-ea"/>
                </a:rPr>
                <a:t>3.</a:t>
              </a:r>
              <a:r>
                <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rPr>
                <a:t>同时签署过线下合同又在线上申请过贷款的，以上两项均需办理</a:t>
              </a:r>
              <a:endPar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grpSp>
      <p:sp>
        <p:nvSpPr>
          <p:cNvPr id="13" name="文本框 12"/>
          <p:cNvSpPr txBox="1"/>
          <p:nvPr/>
        </p:nvSpPr>
        <p:spPr>
          <a:xfrm>
            <a:off x="2689225" y="6408420"/>
            <a:ext cx="7282180" cy="368300"/>
          </a:xfrm>
          <a:prstGeom prst="rect">
            <a:avLst/>
          </a:prstGeom>
          <a:noFill/>
        </p:spPr>
        <p:txBody>
          <a:bodyPr wrap="square" rtlCol="0" anchor="t">
            <a:spAutoFit/>
          </a:bodyPr>
          <a:p>
            <a:pPr indent="0" algn="just" fontAlgn="base">
              <a:lnSpc>
                <a:spcPct val="100000"/>
              </a:lnSpc>
              <a:spcBef>
                <a:spcPts val="0"/>
              </a:spcBef>
              <a:buClrTx/>
              <a:buSzTx/>
              <a:buFont typeface="Wingdings" panose="05000000000000000000" charset="0"/>
              <a:buNone/>
            </a:pPr>
            <a:r>
              <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rPr>
              <a:t>当年签署了线下合同的同学，若不提交纸质材料，则手续无效！！</a:t>
            </a:r>
            <a:endParaRPr lang="zh-CN" altLang="en-US"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bldLst>
      <p:bldP spid="4"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799211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校园地贷款还款（升学再贴息</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纸质）</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pic>
        <p:nvPicPr>
          <p:cNvPr id="3" name="图片 2" descr="【模板】2020版再贴息申请_01"/>
          <p:cNvPicPr>
            <a:picLocks noChangeAspect="1"/>
          </p:cNvPicPr>
          <p:nvPr/>
        </p:nvPicPr>
        <p:blipFill>
          <a:blip r:embed="rId1"/>
          <a:stretch>
            <a:fillRect/>
          </a:stretch>
        </p:blipFill>
        <p:spPr>
          <a:xfrm>
            <a:off x="323850" y="1487170"/>
            <a:ext cx="3551555" cy="5025390"/>
          </a:xfrm>
          <a:prstGeom prst="rect">
            <a:avLst/>
          </a:prstGeom>
          <a:effectLst>
            <a:outerShdw blurRad="63500" sx="102000" sy="102000" algn="ctr" rotWithShape="0">
              <a:prstClr val="black">
                <a:alpha val="40000"/>
              </a:prstClr>
            </a:outerShdw>
          </a:effectLst>
        </p:spPr>
      </p:pic>
      <p:pic>
        <p:nvPicPr>
          <p:cNvPr id="5" name="图片 4" descr="【模板】2020版再贴息申请_02"/>
          <p:cNvPicPr>
            <a:picLocks noChangeAspect="1"/>
          </p:cNvPicPr>
          <p:nvPr/>
        </p:nvPicPr>
        <p:blipFill>
          <a:blip r:embed="rId2"/>
          <a:stretch>
            <a:fillRect/>
          </a:stretch>
        </p:blipFill>
        <p:spPr>
          <a:xfrm>
            <a:off x="4090670" y="1472565"/>
            <a:ext cx="3562350" cy="5039995"/>
          </a:xfrm>
          <a:prstGeom prst="rect">
            <a:avLst/>
          </a:prstGeom>
          <a:effectLst>
            <a:outerShdw blurRad="63500" sx="102000" sy="102000" algn="ctr" rotWithShape="0">
              <a:prstClr val="black">
                <a:alpha val="40000"/>
              </a:prstClr>
            </a:outerShdw>
          </a:effectLst>
        </p:spPr>
      </p:pic>
      <p:sp>
        <p:nvSpPr>
          <p:cNvPr id="6" name="文本框 5"/>
          <p:cNvSpPr txBox="1"/>
          <p:nvPr/>
        </p:nvSpPr>
        <p:spPr>
          <a:xfrm>
            <a:off x="314325" y="960120"/>
            <a:ext cx="11744325" cy="398780"/>
          </a:xfrm>
          <a:prstGeom prst="rect">
            <a:avLst/>
          </a:prstGeom>
          <a:noFill/>
        </p:spPr>
        <p:txBody>
          <a:bodyPr wrap="square" rtlCol="0" anchor="t">
            <a:sp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2021年及以前签署了线下合同：</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1.</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《中国银行国家助学贷款调整还款计划及贴息申请书》纸质合同</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11" name="矩形 10"/>
          <p:cNvSpPr/>
          <p:nvPr/>
        </p:nvSpPr>
        <p:spPr>
          <a:xfrm>
            <a:off x="737870" y="2286635"/>
            <a:ext cx="2832735" cy="56642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矩形 3"/>
          <p:cNvSpPr/>
          <p:nvPr/>
        </p:nvSpPr>
        <p:spPr>
          <a:xfrm>
            <a:off x="4465955" y="1908810"/>
            <a:ext cx="2967355" cy="1050925"/>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矩形 6"/>
          <p:cNvSpPr/>
          <p:nvPr/>
        </p:nvSpPr>
        <p:spPr>
          <a:xfrm>
            <a:off x="4592955" y="3869690"/>
            <a:ext cx="2976880" cy="800100"/>
          </a:xfrm>
          <a:prstGeom prst="rect">
            <a:avLst/>
          </a:prstGeom>
          <a:noFill/>
          <a:ln w="285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7868285" y="1908810"/>
            <a:ext cx="4064000" cy="3858895"/>
          </a:xfrm>
          <a:prstGeom prst="rect">
            <a:avLst/>
          </a:prstGeom>
          <a:noFill/>
        </p:spPr>
        <p:txBody>
          <a:bodyPr wrap="square" rtlCol="0">
            <a:noAutofit/>
          </a:bodyPr>
          <a:p>
            <a:pPr marL="0" marR="0" lvl="0" indent="0" algn="l" defTabSz="914400" rtl="0" eaLnBrk="1" fontAlgn="base" latinLnBrk="0" hangingPunct="0">
              <a:lnSpc>
                <a:spcPct val="100000"/>
              </a:lnSpc>
              <a:spcBef>
                <a:spcPct val="0"/>
              </a:spcBef>
              <a:spcAft>
                <a:spcPct val="0"/>
              </a:spcAft>
              <a:buClrTx/>
              <a:buSzTx/>
              <a:buFont typeface="Symbol" panose="05050102010706020507" pitchFamily="18" charset="2"/>
              <a:buNone/>
              <a:defRPr/>
            </a:pPr>
            <a:r>
              <a:rPr lang="zh-CN" altLang="en-US"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当年毕业即就读更高学位的，选择第</a:t>
            </a:r>
            <a:r>
              <a:rPr lang="en-US"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2</a:t>
            </a:r>
            <a:r>
              <a:rPr lang="zh-CN" altLang="en-US"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条原因：</a:t>
            </a:r>
            <a:endParaRPr lang="zh-CN" altLang="en-US"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base" latinLnBrk="0" hangingPunct="0">
              <a:lnSpc>
                <a:spcPct val="100000"/>
              </a:lnSpc>
              <a:spcBef>
                <a:spcPct val="0"/>
              </a:spcBef>
              <a:spcAft>
                <a:spcPct val="0"/>
              </a:spcAft>
              <a:buClrTx/>
              <a:buSzTx/>
              <a:buFont typeface="Symbol" panose="05050102010706020507" pitchFamily="18" charset="2"/>
              <a:buNone/>
              <a:defRPr/>
            </a:pPr>
            <a:endParaRPr lang="en-US"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base" latinLnBrk="0" hangingPunct="0">
              <a:lnSpc>
                <a:spcPct val="100000"/>
              </a:lnSpc>
              <a:spcBef>
                <a:spcPct val="0"/>
              </a:spcBef>
              <a:spcAft>
                <a:spcPct val="0"/>
              </a:spcAft>
              <a:buClrTx/>
              <a:buSzTx/>
              <a:buFont typeface="Symbol" panose="05050102010706020507" pitchFamily="18" charset="2"/>
              <a:buNone/>
              <a:defRPr/>
            </a:pPr>
            <a:r>
              <a:rPr lang="en-US"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2.</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因继续攻读学位申请贴息</a:t>
            </a:r>
            <a:r>
              <a:rPr lang="zh-CN" altLang="en-US"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b="1"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当年毕业申请继续贴息</a:t>
            </a:r>
            <a:r>
              <a:rPr lang="zh-CN" altLang="en-US"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kumimoji="0" lang="en-US" altLang="zh-CN" b="1"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0">
              <a:lnSpc>
                <a:spcPct val="100000"/>
              </a:lnSpc>
              <a:spcBef>
                <a:spcPct val="0"/>
              </a:spcBef>
              <a:spcAft>
                <a:spcPct val="0"/>
              </a:spcAft>
              <a:buClrTx/>
              <a:buSzTx/>
              <a:buFont typeface="Symbol" panose="05050102010706020507" pitchFamily="18" charset="2"/>
              <a:buNone/>
              <a:defRPr/>
            </a:pP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甲方于</a:t>
            </a:r>
            <a:r>
              <a:rPr lang="zh-CN"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smtClean="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2026</a:t>
            </a:r>
            <a:r>
              <a:rPr lang="en-US" altLang="zh-CN" b="1" u="sng" noProof="0" dirty="0" smtClean="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zh-CN"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zh-CN" b="1" u="sng"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6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月</a:t>
            </a:r>
            <a:r>
              <a:rPr lang="zh-CN"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30 </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日，毕业于</a:t>
            </a:r>
            <a:r>
              <a:rPr lang="zh-CN"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en-US"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武汉理工大学</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（高校名称），毕业后在</a:t>
            </a:r>
            <a:r>
              <a:rPr lang="zh-CN"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XXXXX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（高校名称）攻读□硕士研究生学位</a:t>
            </a:r>
            <a:r>
              <a:rPr lang="en-US"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□博士研究生学位（附录取通知书的复印件）。甲方现申请自</a:t>
            </a:r>
            <a:r>
              <a:rPr lang="zh-CN"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smtClean="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2026</a:t>
            </a:r>
            <a:r>
              <a:rPr lang="en-US" altLang="zh-CN" b="1" u="sng" noProof="0" dirty="0" smtClean="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smtClean="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7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月</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1 </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日至</a:t>
            </a:r>
            <a:r>
              <a:rPr lang="zh-CN"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月</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en-US" altLang="zh-CN" b="1" u="sng" noProof="0" dirty="0">
                <a:ln>
                  <a:noFill/>
                </a:ln>
                <a:solidFill>
                  <a:srgbClr val="FF0000"/>
                </a:solidFill>
                <a:effectLst/>
                <a:uLnTx/>
                <a:uFillTx/>
                <a:latin typeface="微软雅黑" panose="020B0503020204020204" charset="-122"/>
                <a:ea typeface="微软雅黑" panose="020B0503020204020204" charset="-122"/>
                <a:cs typeface="微软雅黑" panose="020B0503020204020204" charset="-122"/>
                <a:sym typeface="+mn-ea"/>
              </a:rPr>
              <a:t>30</a:t>
            </a:r>
            <a:r>
              <a:rPr lang="en-US" altLang="zh-CN" b="1" u="sng"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日</a:t>
            </a:r>
            <a:r>
              <a:rPr lang="zh-CN" altLang="en-US"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（继续攻读学位毕业时间）</a:t>
            </a:r>
            <a:r>
              <a:rPr lang="zh-CN" altLang="zh-CN" b="1"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继续攻读学位贴息</a:t>
            </a:r>
            <a:endParaRPr lang="zh-CN" altLang="en-US" b="1">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14325" y="960120"/>
            <a:ext cx="11608435" cy="398780"/>
          </a:xfrm>
          <a:prstGeom prst="rect">
            <a:avLst/>
          </a:prstGeom>
          <a:noFill/>
        </p:spPr>
        <p:txBody>
          <a:bodyPr wrap="square" rtlCol="0" anchor="t">
            <a:sp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2021年及以前签署了线下合同：</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2.</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《中国银行国家助学贷款再贴息后的还款协议》纸质合同</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4" name="图片 3" descr="【模板】2020版再贴息后还款协议(2015年以后）_01"/>
          <p:cNvPicPr>
            <a:picLocks noChangeAspect="1"/>
          </p:cNvPicPr>
          <p:nvPr/>
        </p:nvPicPr>
        <p:blipFill>
          <a:blip r:embed="rId1"/>
          <a:stretch>
            <a:fillRect/>
          </a:stretch>
        </p:blipFill>
        <p:spPr>
          <a:xfrm>
            <a:off x="314325" y="1570355"/>
            <a:ext cx="3483610" cy="4928870"/>
          </a:xfrm>
          <a:prstGeom prst="rect">
            <a:avLst/>
          </a:prstGeom>
          <a:effectLst>
            <a:outerShdw blurRad="63500" sx="102000" sy="102000" algn="ctr" rotWithShape="0">
              <a:prstClr val="black">
                <a:alpha val="40000"/>
              </a:prstClr>
            </a:outerShdw>
          </a:effectLst>
        </p:spPr>
      </p:pic>
      <p:pic>
        <p:nvPicPr>
          <p:cNvPr id="7" name="图片 6" descr="【模板】2020版再贴息后还款协议(2015年以后）_02"/>
          <p:cNvPicPr>
            <a:picLocks noChangeAspect="1"/>
          </p:cNvPicPr>
          <p:nvPr/>
        </p:nvPicPr>
        <p:blipFill>
          <a:blip r:embed="rId2"/>
          <a:stretch>
            <a:fillRect/>
          </a:stretch>
        </p:blipFill>
        <p:spPr>
          <a:xfrm>
            <a:off x="4000500" y="1570355"/>
            <a:ext cx="3488690" cy="4935855"/>
          </a:xfrm>
          <a:prstGeom prst="rect">
            <a:avLst/>
          </a:prstGeom>
          <a:effectLst>
            <a:outerShdw blurRad="63500" sx="102000" sy="102000" algn="ctr" rotWithShape="0">
              <a:prstClr val="black">
                <a:alpha val="40000"/>
              </a:prstClr>
            </a:outerShdw>
          </a:effectLst>
        </p:spPr>
      </p:pic>
      <p:sp>
        <p:nvSpPr>
          <p:cNvPr id="8" name="iṩliḍé"/>
          <p:cNvSpPr txBox="1"/>
          <p:nvPr/>
        </p:nvSpPr>
        <p:spPr>
          <a:xfrm>
            <a:off x="737870" y="101600"/>
            <a:ext cx="799211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校园地贷款还款（升学再贴息</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纸质）</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模板】2020版再贴息后还款协议(2015年以后）_03"/>
          <p:cNvPicPr>
            <a:picLocks noChangeAspect="1"/>
          </p:cNvPicPr>
          <p:nvPr/>
        </p:nvPicPr>
        <p:blipFill>
          <a:blip r:embed="rId1"/>
          <a:stretch>
            <a:fillRect/>
          </a:stretch>
        </p:blipFill>
        <p:spPr>
          <a:xfrm>
            <a:off x="199390" y="1492250"/>
            <a:ext cx="3462655" cy="4899660"/>
          </a:xfrm>
          <a:prstGeom prst="rect">
            <a:avLst/>
          </a:prstGeom>
          <a:effectLst>
            <a:outerShdw blurRad="63500" sx="102000" sy="102000" algn="ctr" rotWithShape="0">
              <a:prstClr val="black">
                <a:alpha val="40000"/>
              </a:prstClr>
            </a:outerShdw>
          </a:effectLst>
        </p:spPr>
      </p:pic>
      <p:pic>
        <p:nvPicPr>
          <p:cNvPr id="10" name="图片 9" descr="【模板】2020版再贴息后还款协议(2015年以后）_04"/>
          <p:cNvPicPr>
            <a:picLocks noChangeAspect="1"/>
          </p:cNvPicPr>
          <p:nvPr/>
        </p:nvPicPr>
        <p:blipFill>
          <a:blip r:embed="rId2"/>
          <a:stretch>
            <a:fillRect/>
          </a:stretch>
        </p:blipFill>
        <p:spPr>
          <a:xfrm>
            <a:off x="3904615" y="1492250"/>
            <a:ext cx="3463290" cy="4899660"/>
          </a:xfrm>
          <a:prstGeom prst="rect">
            <a:avLst/>
          </a:prstGeom>
          <a:effectLst>
            <a:outerShdw blurRad="63500" sx="102000" sy="102000" algn="ctr" rotWithShape="0">
              <a:prstClr val="black">
                <a:alpha val="40000"/>
              </a:prstClr>
            </a:outerShdw>
          </a:effectLst>
        </p:spPr>
      </p:pic>
      <p:sp>
        <p:nvSpPr>
          <p:cNvPr id="11" name="iṩliḍé"/>
          <p:cNvSpPr txBox="1"/>
          <p:nvPr/>
        </p:nvSpPr>
        <p:spPr>
          <a:xfrm>
            <a:off x="737870" y="101600"/>
            <a:ext cx="799211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校园地贷款还款（升学再贴息</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纸质）</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6" name="文本框 5"/>
          <p:cNvSpPr txBox="1"/>
          <p:nvPr/>
        </p:nvSpPr>
        <p:spPr>
          <a:xfrm>
            <a:off x="314325" y="960120"/>
            <a:ext cx="11608435" cy="398780"/>
          </a:xfrm>
          <a:prstGeom prst="rect">
            <a:avLst/>
          </a:prstGeom>
          <a:noFill/>
        </p:spPr>
        <p:txBody>
          <a:bodyPr wrap="square" rtlCol="0" anchor="t">
            <a:sp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2021年及以前签署了线下合同：</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2.</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《中国银行国家助学贷款再贴息后的还款协议》纸质合同</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14325" y="960120"/>
            <a:ext cx="10736580" cy="706755"/>
          </a:xfrm>
          <a:prstGeom prst="rect">
            <a:avLst/>
          </a:prstGeom>
          <a:noFill/>
        </p:spPr>
        <p:txBody>
          <a:bodyPr wrap="square" rtlCol="0" anchor="t">
            <a:spAutoFit/>
          </a:bodyPr>
          <a:p>
            <a:pPr marL="342900" indent="-342900">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2021年及以前签署了线下合同：</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3.</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身份证正反面复印件</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 4.</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录取通知书复印件</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录取证明原件（如果尚未拿到录取通知书可以由学院开具录取证明，模板见压缩包）</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 5.</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填写再贴息汇总表</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11" name="iṩliḍé"/>
          <p:cNvSpPr txBox="1"/>
          <p:nvPr/>
        </p:nvSpPr>
        <p:spPr>
          <a:xfrm>
            <a:off x="737870" y="101600"/>
            <a:ext cx="799211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校园地贷款还款（升学再贴息</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纸质）</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pic>
        <p:nvPicPr>
          <p:cNvPr id="2" name="图片 1"/>
          <p:cNvPicPr>
            <a:picLocks noChangeAspect="1"/>
          </p:cNvPicPr>
          <p:nvPr/>
        </p:nvPicPr>
        <p:blipFill>
          <a:blip r:embed="rId1"/>
          <a:stretch>
            <a:fillRect/>
          </a:stretch>
        </p:blipFill>
        <p:spPr>
          <a:xfrm>
            <a:off x="6096000" y="2148840"/>
            <a:ext cx="4472305" cy="2887345"/>
          </a:xfrm>
          <a:prstGeom prst="rect">
            <a:avLst/>
          </a:prstGeom>
          <a:effectLst>
            <a:outerShdw blurRad="63500" sx="102000" sy="102000" algn="ctr" rotWithShape="0">
              <a:prstClr val="black">
                <a:alpha val="40000"/>
              </a:prstClr>
            </a:outerShdw>
          </a:effectLst>
        </p:spPr>
      </p:pic>
      <p:graphicFrame>
        <p:nvGraphicFramePr>
          <p:cNvPr id="3" name="表格 2"/>
          <p:cNvGraphicFramePr/>
          <p:nvPr/>
        </p:nvGraphicFramePr>
        <p:xfrm>
          <a:off x="683260" y="5721858"/>
          <a:ext cx="27823795" cy="977900"/>
        </p:xfrm>
        <a:graphic>
          <a:graphicData uri="http://schemas.openxmlformats.org/drawingml/2006/table">
            <a:tbl>
              <a:tblPr/>
              <a:tblGrid>
                <a:gridCol w="277495"/>
                <a:gridCol w="277495"/>
                <a:gridCol w="277495"/>
                <a:gridCol w="408940"/>
                <a:gridCol w="483235"/>
                <a:gridCol w="558800"/>
                <a:gridCol w="647700"/>
                <a:gridCol w="953770"/>
                <a:gridCol w="590550"/>
                <a:gridCol w="781685"/>
                <a:gridCol w="709295"/>
                <a:gridCol w="619760"/>
                <a:gridCol w="423545"/>
                <a:gridCol w="655320"/>
                <a:gridCol w="417830"/>
                <a:gridCol w="1641475"/>
                <a:gridCol w="1248410"/>
              </a:tblGrid>
              <a:tr h="195580">
                <a:tc gridSpan="17">
                  <a:txBody>
                    <a:bodyPr/>
                    <a:p>
                      <a:pPr indent="0" algn="ctr">
                        <a:buNone/>
                      </a:pPr>
                      <a:r>
                        <a:rPr lang="zh-CN" sz="900" b="0">
                          <a:solidFill>
                            <a:srgbClr val="000000"/>
                          </a:solidFill>
                          <a:latin typeface="Arial" panose="020B0604020202020204" pitchFamily="34" charset="0"/>
                          <a:ea typeface="方正小标宋_GBK" panose="02000000000000000000" charset="-122"/>
                        </a:rPr>
                        <a:t>报中国银行-202x年度武汉理工大学升学再贴息名单汇总</a:t>
                      </a:r>
                      <a:endParaRPr lang="en-US" altLang="en-US" sz="900" b="0">
                        <a:solidFill>
                          <a:srgbClr val="000000"/>
                        </a:solidFill>
                        <a:latin typeface="方正小标宋_GBK" panose="02000000000000000000" charset="-122"/>
                      </a:endParaRPr>
                    </a:p>
                  </a:txBody>
                  <a:tcPr marL="12700" marR="12700" marT="12700" vert="horz" anchor="ctr" anchorCtr="0">
                    <a:lnL w="6350" cap="flat" cmpd="sng">
                      <a:solidFill>
                        <a:srgbClr val="000000"/>
                      </a:solidFill>
                      <a:prstDash val="solid"/>
                      <a:headEnd type="none" w="med" len="med"/>
                      <a:tailEnd type="none" w="med" len="med"/>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R cap="flat">
                      <a:noFill/>
                    </a:lnR>
                    <a:lnT cap="flat">
                      <a:noFill/>
                    </a:lnT>
                    <a:lnB w="6350" cap="flat" cmpd="sng">
                      <a:solidFill>
                        <a:srgbClr val="000000"/>
                      </a:solidFill>
                      <a:prstDash val="solid"/>
                      <a:headEnd type="none" w="med" len="med"/>
                      <a:tailEnd type="none" w="med" len="med"/>
                    </a:lnB>
                  </a:tcPr>
                </a:tc>
              </a:tr>
              <a:tr h="167005">
                <a:tc>
                  <a:txBody>
                    <a:bodyPr/>
                    <a:p>
                      <a:pPr indent="0" algn="ctr">
                        <a:buNone/>
                      </a:pPr>
                      <a:r>
                        <a:rPr lang="zh-CN" sz="500" b="1">
                          <a:solidFill>
                            <a:srgbClr val="000000"/>
                          </a:solidFill>
                          <a:latin typeface="Arial" panose="020B0604020202020204" pitchFamily="34" charset="0"/>
                          <a:ea typeface="宋体" panose="02010600030101010101" pitchFamily="2" charset="-122"/>
                        </a:rPr>
                        <a:t>序号</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姓名</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客户号</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学院</a:t>
                      </a:r>
                      <a:endParaRPr lang="zh-CN" sz="500" b="1">
                        <a:solidFill>
                          <a:srgbClr val="000000"/>
                        </a:solidFill>
                        <a:latin typeface="Arial" panose="020B0604020202020204" pitchFamily="34" charset="0"/>
                        <a:ea typeface="宋体" panose="02010600030101010101" pitchFamily="2" charset="-122"/>
                      </a:endParaRPr>
                    </a:p>
                    <a:p>
                      <a:pPr indent="0" algn="ctr">
                        <a:buNone/>
                      </a:pPr>
                      <a:r>
                        <a:rPr lang="zh-CN" sz="500" b="1">
                          <a:solidFill>
                            <a:srgbClr val="000000"/>
                          </a:solidFill>
                          <a:latin typeface="Arial" panose="020B0604020202020204" pitchFamily="34" charset="0"/>
                          <a:ea typeface="宋体" panose="02010600030101010101" pitchFamily="2" charset="-122"/>
                        </a:rPr>
                        <a:t>（全称）</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贷款合同编号</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贷款金额</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贷款期限（月）</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身份证号</a:t>
                      </a:r>
                      <a:endParaRPr lang="zh-CN" sz="500" b="1">
                        <a:solidFill>
                          <a:srgbClr val="000000"/>
                        </a:solidFill>
                        <a:latin typeface="Arial" panose="020B0604020202020204" pitchFamily="34" charset="0"/>
                        <a:ea typeface="宋体" panose="02010600030101010101" pitchFamily="2" charset="-122"/>
                      </a:endParaRPr>
                    </a:p>
                    <a:p>
                      <a:pPr indent="0" algn="ctr">
                        <a:buNone/>
                      </a:pPr>
                      <a:r>
                        <a:rPr lang="zh-CN" sz="500" b="1">
                          <a:solidFill>
                            <a:srgbClr val="000000"/>
                          </a:solidFill>
                          <a:latin typeface="Arial" panose="020B0604020202020204" pitchFamily="34" charset="0"/>
                          <a:ea typeface="宋体" panose="02010600030101010101" pitchFamily="2" charset="-122"/>
                        </a:rPr>
                        <a:t>（务必为文本格式）</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材料情况</a:t>
                      </a:r>
                      <a:endParaRPr lang="zh-CN" sz="500" b="1">
                        <a:solidFill>
                          <a:srgbClr val="000000"/>
                        </a:solidFill>
                        <a:latin typeface="Arial" panose="020B0604020202020204" pitchFamily="34" charset="0"/>
                        <a:ea typeface="宋体" panose="02010600030101010101" pitchFamily="2" charset="-122"/>
                      </a:endParaRPr>
                    </a:p>
                    <a:p>
                      <a:pPr indent="0" algn="ctr">
                        <a:buNone/>
                      </a:pPr>
                      <a:r>
                        <a:rPr lang="zh-CN" sz="500" b="1">
                          <a:solidFill>
                            <a:srgbClr val="000000"/>
                          </a:solidFill>
                          <a:latin typeface="Arial" panose="020B0604020202020204" pitchFamily="34" charset="0"/>
                          <a:ea typeface="宋体" panose="02010600030101010101" pitchFamily="2" charset="-122"/>
                        </a:rPr>
                        <a:t>（由辅导员填写）</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还本息起止时间</a:t>
                      </a:r>
                      <a:endParaRPr lang="zh-CN" sz="500" b="1">
                        <a:solidFill>
                          <a:srgbClr val="000000"/>
                        </a:solidFill>
                        <a:latin typeface="Arial" panose="020B0604020202020204" pitchFamily="34" charset="0"/>
                        <a:ea typeface="宋体" panose="02010600030101010101" pitchFamily="2" charset="-122"/>
                      </a:endParaRPr>
                    </a:p>
                    <a:p>
                      <a:pPr indent="0" algn="ctr">
                        <a:buNone/>
                      </a:pPr>
                      <a:r>
                        <a:rPr lang="zh-CN" sz="500" b="1">
                          <a:solidFill>
                            <a:srgbClr val="000000"/>
                          </a:solidFill>
                          <a:latin typeface="Arial" panose="020B0604020202020204" pitchFamily="34" charset="0"/>
                          <a:ea typeface="宋体" panose="02010600030101010101" pitchFamily="2" charset="-122"/>
                        </a:rPr>
                        <a:t>(再贴息后的）</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还款帐号(或卡号)</a:t>
                      </a:r>
                      <a:endParaRPr lang="zh-CN" sz="500" b="1">
                        <a:solidFill>
                          <a:srgbClr val="000000"/>
                        </a:solidFill>
                        <a:latin typeface="Arial" panose="020B0604020202020204" pitchFamily="34" charset="0"/>
                        <a:ea typeface="宋体" panose="02010600030101010101" pitchFamily="2" charset="-122"/>
                      </a:endParaRPr>
                    </a:p>
                    <a:p>
                      <a:pPr indent="0" algn="ctr">
                        <a:buNone/>
                      </a:pPr>
                      <a:r>
                        <a:rPr lang="zh-CN" sz="500" b="1">
                          <a:solidFill>
                            <a:srgbClr val="000000"/>
                          </a:solidFill>
                          <a:latin typeface="Arial" panose="020B0604020202020204" pitchFamily="34" charset="0"/>
                          <a:ea typeface="宋体" panose="02010600030101010101" pitchFamily="2" charset="-122"/>
                        </a:rPr>
                        <a:t>（务必为文本格式）</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继续攻读学校\专业</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继续攻读学位</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再贴息后毕业时间</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联系电话</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家庭地址、邮编及联系人</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1">
                          <a:solidFill>
                            <a:srgbClr val="000000"/>
                          </a:solidFill>
                          <a:latin typeface="Arial" panose="020B0604020202020204" pitchFamily="34" charset="0"/>
                          <a:ea typeface="宋体" panose="02010600030101010101" pitchFamily="2" charset="-122"/>
                        </a:rPr>
                        <a:t>电子邮箱、QQ号</a:t>
                      </a:r>
                      <a:endParaRPr lang="en-US" altLang="en-US" sz="5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134620">
                <a:tc>
                  <a:txBody>
                    <a:bodyPr/>
                    <a:p>
                      <a:pPr indent="0" algn="ctr">
                        <a:buNone/>
                      </a:pPr>
                      <a:r>
                        <a:rPr lang="zh-CN" sz="500" b="0">
                          <a:solidFill>
                            <a:srgbClr val="FF0000"/>
                          </a:solidFill>
                          <a:latin typeface="Arial" panose="020B0604020202020204" pitchFamily="34" charset="0"/>
                          <a:ea typeface="宋体" panose="02010600030101010101" pitchFamily="2" charset="-122"/>
                        </a:rPr>
                        <a:t>示例</a:t>
                      </a: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500" b="0">
                          <a:solidFill>
                            <a:srgbClr val="FF0000"/>
                          </a:solidFill>
                          <a:latin typeface="宋体" panose="02010600030101010101" pitchFamily="2" charset="-122"/>
                        </a:rPr>
                        <a:t>XXX</a:t>
                      </a: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5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5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500" b="0">
                          <a:solidFill>
                            <a:srgbClr val="FF0000"/>
                          </a:solidFill>
                          <a:latin typeface="宋体" panose="02010600030101010101" pitchFamily="2" charset="-122"/>
                        </a:rPr>
                        <a:t>32000</a:t>
                      </a: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400" b="0">
                          <a:solidFill>
                            <a:srgbClr val="FF0000"/>
                          </a:solidFill>
                          <a:latin typeface="宋体" panose="02010600030101010101" pitchFamily="2" charset="-122"/>
                        </a:rPr>
                        <a:t>204</a:t>
                      </a:r>
                      <a:endParaRPr lang="en-US" altLang="en-US" sz="4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0">
                          <a:solidFill>
                            <a:srgbClr val="FF0000"/>
                          </a:solidFill>
                          <a:latin typeface="Arial" panose="020B0604020202020204" pitchFamily="34" charset="0"/>
                          <a:ea typeface="宋体" panose="02010600030101010101" pitchFamily="2" charset="-122"/>
                        </a:rPr>
                        <a:t>已提交</a:t>
                      </a:r>
                      <a:endParaRPr lang="en-US" altLang="en-US" sz="5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500" b="0">
                          <a:solidFill>
                            <a:srgbClr val="FF0000"/>
                          </a:solidFill>
                          <a:latin typeface="宋体" panose="02010600030101010101" pitchFamily="2" charset="-122"/>
                        </a:rPr>
                        <a:t>20260801-20410316</a:t>
                      </a: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0">
                          <a:solidFill>
                            <a:srgbClr val="FF0000"/>
                          </a:solidFill>
                          <a:latin typeface="Arial" panose="020B0604020202020204" pitchFamily="34" charset="0"/>
                          <a:ea typeface="宋体" panose="02010600030101010101" pitchFamily="2" charset="-122"/>
                        </a:rPr>
                        <a:t>XX大学\电子信息</a:t>
                      </a: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0">
                          <a:solidFill>
                            <a:srgbClr val="FF0000"/>
                          </a:solidFill>
                          <a:latin typeface="Arial" panose="020B0604020202020204" pitchFamily="34" charset="0"/>
                          <a:ea typeface="宋体" panose="02010600030101010101" pitchFamily="2" charset="-122"/>
                        </a:rPr>
                        <a:t>硕士</a:t>
                      </a:r>
                      <a:endParaRPr lang="en-US" altLang="en-US" sz="5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500" b="0">
                          <a:solidFill>
                            <a:srgbClr val="FF0000"/>
                          </a:solidFill>
                          <a:latin typeface="宋体" panose="02010600030101010101" pitchFamily="2" charset="-122"/>
                        </a:rPr>
                        <a:t>20260701</a:t>
                      </a: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500" b="0">
                          <a:solidFill>
                            <a:srgbClr val="FF0000"/>
                          </a:solidFill>
                          <a:latin typeface="宋体" panose="02010600030101010101" pitchFamily="2" charset="-122"/>
                        </a:rPr>
                        <a:t>15071071073</a:t>
                      </a: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500" b="0">
                          <a:solidFill>
                            <a:srgbClr val="FF0000"/>
                          </a:solidFill>
                          <a:latin typeface="Arial" panose="020B0604020202020204" pitchFamily="34" charset="0"/>
                          <a:ea typeface="宋体" panose="02010600030101010101" pitchFamily="2" charset="-122"/>
                        </a:rPr>
                        <a:t>省市XX、邮编、家庭联系人或本人</a:t>
                      </a:r>
                      <a:endParaRPr lang="en-US" altLang="en-US" sz="500" b="0">
                        <a:solidFill>
                          <a:srgbClr val="FF0000"/>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400" b="0" u="sng">
                          <a:solidFill>
                            <a:srgbClr val="0000FF"/>
                          </a:solidFill>
                          <a:ea typeface="宋体" panose="02010600030101010101" pitchFamily="2" charset="-122"/>
                          <a:hlinkClick r:id="rId2" tooltip="mailto:25946278@1qq.com、25946278"/>
                        </a:rPr>
                        <a:t>25946278@1qq.com、25946278</a:t>
                      </a:r>
                      <a:endParaRPr lang="en-US" altLang="en-US" sz="400" b="0" u="sng">
                        <a:solidFill>
                          <a:srgbClr val="0000FF"/>
                        </a:solidFill>
                        <a:latin typeface="宋体" panose="02010600030101010101" pitchFamily="2" charset="-122"/>
                      </a:endParaRPr>
                    </a:p>
                  </a:txBody>
                  <a:tcPr marL="12700" marR="12700" marT="12700" vert="horz" anchor="b"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pic>
        <p:nvPicPr>
          <p:cNvPr id="4" name="图片 3" descr="cc37d2c6226ccf0799f4179adce3cac0"/>
          <p:cNvPicPr>
            <a:picLocks noChangeAspect="1"/>
          </p:cNvPicPr>
          <p:nvPr/>
        </p:nvPicPr>
        <p:blipFill>
          <a:blip r:embed="rId3"/>
          <a:srcRect t="14957" r="12353" b="12107"/>
          <a:stretch>
            <a:fillRect/>
          </a:stretch>
        </p:blipFill>
        <p:spPr>
          <a:xfrm>
            <a:off x="2101850" y="1787525"/>
            <a:ext cx="2674620" cy="3609975"/>
          </a:xfrm>
          <a:prstGeom prst="rect">
            <a:avLst/>
          </a:prstGeom>
          <a:effectLst>
            <a:outerShdw blurRad="63500" sx="102000" sy="102000" algn="ctr" rotWithShape="0">
              <a:prstClr val="black">
                <a:alpha val="40000"/>
              </a:prstClr>
            </a:outerShdw>
          </a:effectLst>
        </p:spPr>
      </p:pic>
      <p:sp>
        <p:nvSpPr>
          <p:cNvPr id="5" name="图片 18" descr="343435383038363b343532323430313bd6b4d0d0bcc6bbae"/>
          <p:cNvSpPr/>
          <p:nvPr>
            <p:custDataLst>
              <p:tags r:id="rId4"/>
            </p:custDataLst>
          </p:nvPr>
        </p:nvSpPr>
        <p:spPr>
          <a:xfrm>
            <a:off x="1454468" y="1878330"/>
            <a:ext cx="512063" cy="512063"/>
          </a:xfrm>
          <a:custGeom>
            <a:avLst/>
            <a:gdLst>
              <a:gd name="connsiteX0" fmla="*/ 255648 w 512063"/>
              <a:gd name="connsiteY0" fmla="*/ 511680 h 512063"/>
              <a:gd name="connsiteX1" fmla="*/ -384 w 512063"/>
              <a:gd name="connsiteY1" fmla="*/ 255648 h 512063"/>
              <a:gd name="connsiteX2" fmla="*/ 255648 w 512063"/>
              <a:gd name="connsiteY2" fmla="*/ -384 h 512063"/>
              <a:gd name="connsiteX3" fmla="*/ 511680 w 512063"/>
              <a:gd name="connsiteY3" fmla="*/ 255648 h 512063"/>
              <a:gd name="connsiteX4" fmla="*/ 255648 w 512063"/>
              <a:gd name="connsiteY4" fmla="*/ 511680 h 512063"/>
              <a:gd name="connsiteX5" fmla="*/ 273194 w 512063"/>
              <a:gd name="connsiteY5" fmla="*/ 137074 h 512063"/>
              <a:gd name="connsiteX6" fmla="*/ 273194 w 512063"/>
              <a:gd name="connsiteY6" fmla="*/ 193797 h 512063"/>
              <a:gd name="connsiteX7" fmla="*/ 263729 w 512063"/>
              <a:gd name="connsiteY7" fmla="*/ 203261 h 512063"/>
              <a:gd name="connsiteX8" fmla="*/ 188798 w 512063"/>
              <a:gd name="connsiteY8" fmla="*/ 203261 h 512063"/>
              <a:gd name="connsiteX9" fmla="*/ 179334 w 512063"/>
              <a:gd name="connsiteY9" fmla="*/ 212724 h 512063"/>
              <a:gd name="connsiteX10" fmla="*/ 179334 w 512063"/>
              <a:gd name="connsiteY10" fmla="*/ 298569 h 512063"/>
              <a:gd name="connsiteX11" fmla="*/ 188798 w 512063"/>
              <a:gd name="connsiteY11" fmla="*/ 308033 h 512063"/>
              <a:gd name="connsiteX12" fmla="*/ 263708 w 512063"/>
              <a:gd name="connsiteY12" fmla="*/ 308033 h 512063"/>
              <a:gd name="connsiteX13" fmla="*/ 273172 w 512063"/>
              <a:gd name="connsiteY13" fmla="*/ 317497 h 512063"/>
              <a:gd name="connsiteX14" fmla="*/ 273172 w 512063"/>
              <a:gd name="connsiteY14" fmla="*/ 374222 h 512063"/>
              <a:gd name="connsiteX15" fmla="*/ 282636 w 512063"/>
              <a:gd name="connsiteY15" fmla="*/ 383686 h 512063"/>
              <a:gd name="connsiteX16" fmla="*/ 289190 w 512063"/>
              <a:gd name="connsiteY16" fmla="*/ 381049 h 512063"/>
              <a:gd name="connsiteX17" fmla="*/ 412699 w 512063"/>
              <a:gd name="connsiteY17" fmla="*/ 262473 h 512063"/>
              <a:gd name="connsiteX18" fmla="*/ 412972 w 512063"/>
              <a:gd name="connsiteY18" fmla="*/ 249092 h 512063"/>
              <a:gd name="connsiteX19" fmla="*/ 412699 w 512063"/>
              <a:gd name="connsiteY19" fmla="*/ 248820 h 512063"/>
              <a:gd name="connsiteX20" fmla="*/ 289213 w 512063"/>
              <a:gd name="connsiteY20" fmla="*/ 130248 h 512063"/>
              <a:gd name="connsiteX21" fmla="*/ 275831 w 512063"/>
              <a:gd name="connsiteY21" fmla="*/ 130519 h 512063"/>
              <a:gd name="connsiteX22" fmla="*/ 273194 w 512063"/>
              <a:gd name="connsiteY22" fmla="*/ 137074 h 512063"/>
              <a:gd name="connsiteX23" fmla="*/ 156812 w 512063"/>
              <a:gd name="connsiteY23" fmla="*/ 308054 h 512063"/>
              <a:gd name="connsiteX24" fmla="*/ 165474 w 512063"/>
              <a:gd name="connsiteY24" fmla="*/ 299393 h 512063"/>
              <a:gd name="connsiteX25" fmla="*/ 165474 w 512063"/>
              <a:gd name="connsiteY25" fmla="*/ 211944 h 512063"/>
              <a:gd name="connsiteX26" fmla="*/ 156812 w 512063"/>
              <a:gd name="connsiteY26" fmla="*/ 203282 h 512063"/>
              <a:gd name="connsiteX27" fmla="*/ 148150 w 512063"/>
              <a:gd name="connsiteY27" fmla="*/ 211944 h 512063"/>
              <a:gd name="connsiteX28" fmla="*/ 148150 w 512063"/>
              <a:gd name="connsiteY28" fmla="*/ 299393 h 512063"/>
              <a:gd name="connsiteX29" fmla="*/ 156812 w 512063"/>
              <a:gd name="connsiteY29" fmla="*/ 308054 h 512063"/>
              <a:gd name="connsiteX30" fmla="*/ 125626 w 512063"/>
              <a:gd name="connsiteY30" fmla="*/ 308054 h 512063"/>
              <a:gd name="connsiteX31" fmla="*/ 134289 w 512063"/>
              <a:gd name="connsiteY31" fmla="*/ 299392 h 512063"/>
              <a:gd name="connsiteX32" fmla="*/ 134289 w 512063"/>
              <a:gd name="connsiteY32" fmla="*/ 211945 h 512063"/>
              <a:gd name="connsiteX33" fmla="*/ 125626 w 512063"/>
              <a:gd name="connsiteY33" fmla="*/ 203282 h 512063"/>
              <a:gd name="connsiteX34" fmla="*/ 116964 w 512063"/>
              <a:gd name="connsiteY34" fmla="*/ 211945 h 512063"/>
              <a:gd name="connsiteX35" fmla="*/ 116964 w 512063"/>
              <a:gd name="connsiteY35" fmla="*/ 299392 h 512063"/>
              <a:gd name="connsiteX36" fmla="*/ 125626 w 512063"/>
              <a:gd name="connsiteY36" fmla="*/ 308054 h 512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2063" h="512063">
                <a:moveTo>
                  <a:pt x="255648" y="511680"/>
                </a:moveTo>
                <a:cubicBezTo>
                  <a:pt x="114246" y="511680"/>
                  <a:pt x="-384" y="397050"/>
                  <a:pt x="-384" y="255648"/>
                </a:cubicBezTo>
                <a:cubicBezTo>
                  <a:pt x="-384" y="114246"/>
                  <a:pt x="114246" y="-384"/>
                  <a:pt x="255648" y="-384"/>
                </a:cubicBezTo>
                <a:cubicBezTo>
                  <a:pt x="397050" y="-384"/>
                  <a:pt x="511680" y="114246"/>
                  <a:pt x="511680" y="255648"/>
                </a:cubicBezTo>
                <a:cubicBezTo>
                  <a:pt x="511680" y="397050"/>
                  <a:pt x="397050" y="511680"/>
                  <a:pt x="255648" y="511680"/>
                </a:cubicBezTo>
                <a:moveTo>
                  <a:pt x="273194" y="137074"/>
                </a:moveTo>
                <a:lnTo>
                  <a:pt x="273194" y="193797"/>
                </a:lnTo>
                <a:cubicBezTo>
                  <a:pt x="273194" y="199023"/>
                  <a:pt x="268957" y="203261"/>
                  <a:pt x="263729" y="203261"/>
                </a:cubicBezTo>
                <a:lnTo>
                  <a:pt x="188798" y="203261"/>
                </a:lnTo>
                <a:cubicBezTo>
                  <a:pt x="183571" y="203261"/>
                  <a:pt x="179334" y="207498"/>
                  <a:pt x="179334" y="212724"/>
                </a:cubicBezTo>
                <a:lnTo>
                  <a:pt x="179334" y="298569"/>
                </a:lnTo>
                <a:cubicBezTo>
                  <a:pt x="179334" y="303796"/>
                  <a:pt x="183571" y="308033"/>
                  <a:pt x="188798" y="308033"/>
                </a:cubicBezTo>
                <a:lnTo>
                  <a:pt x="263708" y="308033"/>
                </a:lnTo>
                <a:cubicBezTo>
                  <a:pt x="268935" y="308033"/>
                  <a:pt x="273172" y="312270"/>
                  <a:pt x="273172" y="317497"/>
                </a:cubicBezTo>
                <a:lnTo>
                  <a:pt x="273172" y="374222"/>
                </a:lnTo>
                <a:cubicBezTo>
                  <a:pt x="273172" y="379448"/>
                  <a:pt x="277409" y="383686"/>
                  <a:pt x="282636" y="383686"/>
                </a:cubicBezTo>
                <a:cubicBezTo>
                  <a:pt x="285079" y="383686"/>
                  <a:pt x="287428" y="382741"/>
                  <a:pt x="289190" y="381049"/>
                </a:cubicBezTo>
                <a:lnTo>
                  <a:pt x="412699" y="262473"/>
                </a:lnTo>
                <a:cubicBezTo>
                  <a:pt x="416470" y="258853"/>
                  <a:pt x="416592" y="252862"/>
                  <a:pt x="412972" y="249092"/>
                </a:cubicBezTo>
                <a:cubicBezTo>
                  <a:pt x="412883" y="248999"/>
                  <a:pt x="412792" y="248908"/>
                  <a:pt x="412699" y="248820"/>
                </a:cubicBezTo>
                <a:lnTo>
                  <a:pt x="289213" y="130248"/>
                </a:lnTo>
                <a:cubicBezTo>
                  <a:pt x="285442" y="126627"/>
                  <a:pt x="279451" y="126749"/>
                  <a:pt x="275831" y="130519"/>
                </a:cubicBezTo>
                <a:cubicBezTo>
                  <a:pt x="274139" y="132282"/>
                  <a:pt x="273194" y="134630"/>
                  <a:pt x="273194" y="137074"/>
                </a:cubicBezTo>
                <a:moveTo>
                  <a:pt x="156812" y="308054"/>
                </a:moveTo>
                <a:cubicBezTo>
                  <a:pt x="161595" y="308054"/>
                  <a:pt x="165474" y="304176"/>
                  <a:pt x="165474" y="299393"/>
                </a:cubicBezTo>
                <a:lnTo>
                  <a:pt x="165474" y="211944"/>
                </a:lnTo>
                <a:cubicBezTo>
                  <a:pt x="165474" y="207160"/>
                  <a:pt x="161595" y="203282"/>
                  <a:pt x="156812" y="203282"/>
                </a:cubicBezTo>
                <a:cubicBezTo>
                  <a:pt x="152028" y="203282"/>
                  <a:pt x="148150" y="207160"/>
                  <a:pt x="148150" y="211944"/>
                </a:cubicBezTo>
                <a:lnTo>
                  <a:pt x="148150" y="299393"/>
                </a:lnTo>
                <a:cubicBezTo>
                  <a:pt x="148150" y="304176"/>
                  <a:pt x="152028" y="308054"/>
                  <a:pt x="156812" y="308054"/>
                </a:cubicBezTo>
                <a:moveTo>
                  <a:pt x="125626" y="308054"/>
                </a:moveTo>
                <a:cubicBezTo>
                  <a:pt x="130411" y="308054"/>
                  <a:pt x="134289" y="304176"/>
                  <a:pt x="134289" y="299392"/>
                </a:cubicBezTo>
                <a:lnTo>
                  <a:pt x="134289" y="211945"/>
                </a:lnTo>
                <a:cubicBezTo>
                  <a:pt x="134289" y="207160"/>
                  <a:pt x="130411" y="203282"/>
                  <a:pt x="125626" y="203282"/>
                </a:cubicBezTo>
                <a:cubicBezTo>
                  <a:pt x="120842" y="203282"/>
                  <a:pt x="116964" y="207160"/>
                  <a:pt x="116964" y="211945"/>
                </a:cubicBezTo>
                <a:lnTo>
                  <a:pt x="116964" y="299392"/>
                </a:lnTo>
                <a:cubicBezTo>
                  <a:pt x="116964" y="304176"/>
                  <a:pt x="120842" y="308054"/>
                  <a:pt x="125626" y="308054"/>
                </a:cubicBezTo>
              </a:path>
            </a:pathLst>
          </a:custGeom>
          <a:solidFill>
            <a:schemeClr val="accent1"/>
          </a:solidFill>
          <a:ln w="657" cap="flat">
            <a:noFill/>
            <a:prstDash val="solid"/>
            <a:miter/>
          </a:ln>
        </p:spPr>
        <p:txBody>
          <a:bodyPr rtlCol="0" anchor="ctr"/>
          <a:p>
            <a:endParaRPr lang="zh-CN" altLang="en-US">
              <a:solidFill>
                <a:schemeClr val="accent1"/>
              </a:solidFill>
            </a:endParaRPr>
          </a:p>
        </p:txBody>
      </p:sp>
      <p:sp>
        <p:nvSpPr>
          <p:cNvPr id="6" name="图片 18" descr="343435383038363b343532323430313bd6b4d0d0bcc6bbae"/>
          <p:cNvSpPr/>
          <p:nvPr>
            <p:custDataLst>
              <p:tags r:id="rId5"/>
            </p:custDataLst>
          </p:nvPr>
        </p:nvSpPr>
        <p:spPr>
          <a:xfrm>
            <a:off x="5426393" y="2218690"/>
            <a:ext cx="512063" cy="512063"/>
          </a:xfrm>
          <a:custGeom>
            <a:avLst/>
            <a:gdLst>
              <a:gd name="connsiteX0" fmla="*/ 255648 w 512063"/>
              <a:gd name="connsiteY0" fmla="*/ 511680 h 512063"/>
              <a:gd name="connsiteX1" fmla="*/ -384 w 512063"/>
              <a:gd name="connsiteY1" fmla="*/ 255648 h 512063"/>
              <a:gd name="connsiteX2" fmla="*/ 255648 w 512063"/>
              <a:gd name="connsiteY2" fmla="*/ -384 h 512063"/>
              <a:gd name="connsiteX3" fmla="*/ 511680 w 512063"/>
              <a:gd name="connsiteY3" fmla="*/ 255648 h 512063"/>
              <a:gd name="connsiteX4" fmla="*/ 255648 w 512063"/>
              <a:gd name="connsiteY4" fmla="*/ 511680 h 512063"/>
              <a:gd name="connsiteX5" fmla="*/ 273194 w 512063"/>
              <a:gd name="connsiteY5" fmla="*/ 137074 h 512063"/>
              <a:gd name="connsiteX6" fmla="*/ 273194 w 512063"/>
              <a:gd name="connsiteY6" fmla="*/ 193797 h 512063"/>
              <a:gd name="connsiteX7" fmla="*/ 263729 w 512063"/>
              <a:gd name="connsiteY7" fmla="*/ 203261 h 512063"/>
              <a:gd name="connsiteX8" fmla="*/ 188798 w 512063"/>
              <a:gd name="connsiteY8" fmla="*/ 203261 h 512063"/>
              <a:gd name="connsiteX9" fmla="*/ 179334 w 512063"/>
              <a:gd name="connsiteY9" fmla="*/ 212724 h 512063"/>
              <a:gd name="connsiteX10" fmla="*/ 179334 w 512063"/>
              <a:gd name="connsiteY10" fmla="*/ 298569 h 512063"/>
              <a:gd name="connsiteX11" fmla="*/ 188798 w 512063"/>
              <a:gd name="connsiteY11" fmla="*/ 308033 h 512063"/>
              <a:gd name="connsiteX12" fmla="*/ 263708 w 512063"/>
              <a:gd name="connsiteY12" fmla="*/ 308033 h 512063"/>
              <a:gd name="connsiteX13" fmla="*/ 273172 w 512063"/>
              <a:gd name="connsiteY13" fmla="*/ 317497 h 512063"/>
              <a:gd name="connsiteX14" fmla="*/ 273172 w 512063"/>
              <a:gd name="connsiteY14" fmla="*/ 374222 h 512063"/>
              <a:gd name="connsiteX15" fmla="*/ 282636 w 512063"/>
              <a:gd name="connsiteY15" fmla="*/ 383686 h 512063"/>
              <a:gd name="connsiteX16" fmla="*/ 289190 w 512063"/>
              <a:gd name="connsiteY16" fmla="*/ 381049 h 512063"/>
              <a:gd name="connsiteX17" fmla="*/ 412699 w 512063"/>
              <a:gd name="connsiteY17" fmla="*/ 262473 h 512063"/>
              <a:gd name="connsiteX18" fmla="*/ 412972 w 512063"/>
              <a:gd name="connsiteY18" fmla="*/ 249092 h 512063"/>
              <a:gd name="connsiteX19" fmla="*/ 412699 w 512063"/>
              <a:gd name="connsiteY19" fmla="*/ 248820 h 512063"/>
              <a:gd name="connsiteX20" fmla="*/ 289213 w 512063"/>
              <a:gd name="connsiteY20" fmla="*/ 130248 h 512063"/>
              <a:gd name="connsiteX21" fmla="*/ 275831 w 512063"/>
              <a:gd name="connsiteY21" fmla="*/ 130519 h 512063"/>
              <a:gd name="connsiteX22" fmla="*/ 273194 w 512063"/>
              <a:gd name="connsiteY22" fmla="*/ 137074 h 512063"/>
              <a:gd name="connsiteX23" fmla="*/ 156812 w 512063"/>
              <a:gd name="connsiteY23" fmla="*/ 308054 h 512063"/>
              <a:gd name="connsiteX24" fmla="*/ 165474 w 512063"/>
              <a:gd name="connsiteY24" fmla="*/ 299393 h 512063"/>
              <a:gd name="connsiteX25" fmla="*/ 165474 w 512063"/>
              <a:gd name="connsiteY25" fmla="*/ 211944 h 512063"/>
              <a:gd name="connsiteX26" fmla="*/ 156812 w 512063"/>
              <a:gd name="connsiteY26" fmla="*/ 203282 h 512063"/>
              <a:gd name="connsiteX27" fmla="*/ 148150 w 512063"/>
              <a:gd name="connsiteY27" fmla="*/ 211944 h 512063"/>
              <a:gd name="connsiteX28" fmla="*/ 148150 w 512063"/>
              <a:gd name="connsiteY28" fmla="*/ 299393 h 512063"/>
              <a:gd name="connsiteX29" fmla="*/ 156812 w 512063"/>
              <a:gd name="connsiteY29" fmla="*/ 308054 h 512063"/>
              <a:gd name="connsiteX30" fmla="*/ 125626 w 512063"/>
              <a:gd name="connsiteY30" fmla="*/ 308054 h 512063"/>
              <a:gd name="connsiteX31" fmla="*/ 134289 w 512063"/>
              <a:gd name="connsiteY31" fmla="*/ 299392 h 512063"/>
              <a:gd name="connsiteX32" fmla="*/ 134289 w 512063"/>
              <a:gd name="connsiteY32" fmla="*/ 211945 h 512063"/>
              <a:gd name="connsiteX33" fmla="*/ 125626 w 512063"/>
              <a:gd name="connsiteY33" fmla="*/ 203282 h 512063"/>
              <a:gd name="connsiteX34" fmla="*/ 116964 w 512063"/>
              <a:gd name="connsiteY34" fmla="*/ 211945 h 512063"/>
              <a:gd name="connsiteX35" fmla="*/ 116964 w 512063"/>
              <a:gd name="connsiteY35" fmla="*/ 299392 h 512063"/>
              <a:gd name="connsiteX36" fmla="*/ 125626 w 512063"/>
              <a:gd name="connsiteY36" fmla="*/ 308054 h 512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2063" h="512063">
                <a:moveTo>
                  <a:pt x="255648" y="511680"/>
                </a:moveTo>
                <a:cubicBezTo>
                  <a:pt x="114246" y="511680"/>
                  <a:pt x="-384" y="397050"/>
                  <a:pt x="-384" y="255648"/>
                </a:cubicBezTo>
                <a:cubicBezTo>
                  <a:pt x="-384" y="114246"/>
                  <a:pt x="114246" y="-384"/>
                  <a:pt x="255648" y="-384"/>
                </a:cubicBezTo>
                <a:cubicBezTo>
                  <a:pt x="397050" y="-384"/>
                  <a:pt x="511680" y="114246"/>
                  <a:pt x="511680" y="255648"/>
                </a:cubicBezTo>
                <a:cubicBezTo>
                  <a:pt x="511680" y="397050"/>
                  <a:pt x="397050" y="511680"/>
                  <a:pt x="255648" y="511680"/>
                </a:cubicBezTo>
                <a:moveTo>
                  <a:pt x="273194" y="137074"/>
                </a:moveTo>
                <a:lnTo>
                  <a:pt x="273194" y="193797"/>
                </a:lnTo>
                <a:cubicBezTo>
                  <a:pt x="273194" y="199023"/>
                  <a:pt x="268957" y="203261"/>
                  <a:pt x="263729" y="203261"/>
                </a:cubicBezTo>
                <a:lnTo>
                  <a:pt x="188798" y="203261"/>
                </a:lnTo>
                <a:cubicBezTo>
                  <a:pt x="183571" y="203261"/>
                  <a:pt x="179334" y="207498"/>
                  <a:pt x="179334" y="212724"/>
                </a:cubicBezTo>
                <a:lnTo>
                  <a:pt x="179334" y="298569"/>
                </a:lnTo>
                <a:cubicBezTo>
                  <a:pt x="179334" y="303796"/>
                  <a:pt x="183571" y="308033"/>
                  <a:pt x="188798" y="308033"/>
                </a:cubicBezTo>
                <a:lnTo>
                  <a:pt x="263708" y="308033"/>
                </a:lnTo>
                <a:cubicBezTo>
                  <a:pt x="268935" y="308033"/>
                  <a:pt x="273172" y="312270"/>
                  <a:pt x="273172" y="317497"/>
                </a:cubicBezTo>
                <a:lnTo>
                  <a:pt x="273172" y="374222"/>
                </a:lnTo>
                <a:cubicBezTo>
                  <a:pt x="273172" y="379448"/>
                  <a:pt x="277409" y="383686"/>
                  <a:pt x="282636" y="383686"/>
                </a:cubicBezTo>
                <a:cubicBezTo>
                  <a:pt x="285079" y="383686"/>
                  <a:pt x="287428" y="382741"/>
                  <a:pt x="289190" y="381049"/>
                </a:cubicBezTo>
                <a:lnTo>
                  <a:pt x="412699" y="262473"/>
                </a:lnTo>
                <a:cubicBezTo>
                  <a:pt x="416470" y="258853"/>
                  <a:pt x="416592" y="252862"/>
                  <a:pt x="412972" y="249092"/>
                </a:cubicBezTo>
                <a:cubicBezTo>
                  <a:pt x="412883" y="248999"/>
                  <a:pt x="412792" y="248908"/>
                  <a:pt x="412699" y="248820"/>
                </a:cubicBezTo>
                <a:lnTo>
                  <a:pt x="289213" y="130248"/>
                </a:lnTo>
                <a:cubicBezTo>
                  <a:pt x="285442" y="126627"/>
                  <a:pt x="279451" y="126749"/>
                  <a:pt x="275831" y="130519"/>
                </a:cubicBezTo>
                <a:cubicBezTo>
                  <a:pt x="274139" y="132282"/>
                  <a:pt x="273194" y="134630"/>
                  <a:pt x="273194" y="137074"/>
                </a:cubicBezTo>
                <a:moveTo>
                  <a:pt x="156812" y="308054"/>
                </a:moveTo>
                <a:cubicBezTo>
                  <a:pt x="161595" y="308054"/>
                  <a:pt x="165474" y="304176"/>
                  <a:pt x="165474" y="299393"/>
                </a:cubicBezTo>
                <a:lnTo>
                  <a:pt x="165474" y="211944"/>
                </a:lnTo>
                <a:cubicBezTo>
                  <a:pt x="165474" y="207160"/>
                  <a:pt x="161595" y="203282"/>
                  <a:pt x="156812" y="203282"/>
                </a:cubicBezTo>
                <a:cubicBezTo>
                  <a:pt x="152028" y="203282"/>
                  <a:pt x="148150" y="207160"/>
                  <a:pt x="148150" y="211944"/>
                </a:cubicBezTo>
                <a:lnTo>
                  <a:pt x="148150" y="299393"/>
                </a:lnTo>
                <a:cubicBezTo>
                  <a:pt x="148150" y="304176"/>
                  <a:pt x="152028" y="308054"/>
                  <a:pt x="156812" y="308054"/>
                </a:cubicBezTo>
                <a:moveTo>
                  <a:pt x="125626" y="308054"/>
                </a:moveTo>
                <a:cubicBezTo>
                  <a:pt x="130411" y="308054"/>
                  <a:pt x="134289" y="304176"/>
                  <a:pt x="134289" y="299392"/>
                </a:cubicBezTo>
                <a:lnTo>
                  <a:pt x="134289" y="211945"/>
                </a:lnTo>
                <a:cubicBezTo>
                  <a:pt x="134289" y="207160"/>
                  <a:pt x="130411" y="203282"/>
                  <a:pt x="125626" y="203282"/>
                </a:cubicBezTo>
                <a:cubicBezTo>
                  <a:pt x="120842" y="203282"/>
                  <a:pt x="116964" y="207160"/>
                  <a:pt x="116964" y="211945"/>
                </a:cubicBezTo>
                <a:lnTo>
                  <a:pt x="116964" y="299392"/>
                </a:lnTo>
                <a:cubicBezTo>
                  <a:pt x="116964" y="304176"/>
                  <a:pt x="120842" y="308054"/>
                  <a:pt x="125626" y="308054"/>
                </a:cubicBezTo>
              </a:path>
            </a:pathLst>
          </a:custGeom>
          <a:solidFill>
            <a:schemeClr val="accent1"/>
          </a:solidFill>
          <a:ln w="657" cap="flat">
            <a:noFill/>
            <a:prstDash val="solid"/>
            <a:miter/>
          </a:ln>
        </p:spPr>
        <p:txBody>
          <a:bodyPr rtlCol="0" anchor="ctr"/>
          <a:p>
            <a:endParaRPr lang="zh-CN" altLang="en-US">
              <a:solidFill>
                <a:schemeClr val="accent1"/>
              </a:solidFill>
            </a:endParaRPr>
          </a:p>
        </p:txBody>
      </p:sp>
      <p:sp>
        <p:nvSpPr>
          <p:cNvPr id="8" name="图片 18" descr="343435383038363b343532323430313bd6b4d0d0bcc6bbae"/>
          <p:cNvSpPr/>
          <p:nvPr>
            <p:custDataLst>
              <p:tags r:id="rId6"/>
            </p:custDataLst>
          </p:nvPr>
        </p:nvSpPr>
        <p:spPr>
          <a:xfrm>
            <a:off x="108268" y="5828665"/>
            <a:ext cx="512063" cy="512063"/>
          </a:xfrm>
          <a:custGeom>
            <a:avLst/>
            <a:gdLst>
              <a:gd name="connsiteX0" fmla="*/ 255648 w 512063"/>
              <a:gd name="connsiteY0" fmla="*/ 511680 h 512063"/>
              <a:gd name="connsiteX1" fmla="*/ -384 w 512063"/>
              <a:gd name="connsiteY1" fmla="*/ 255648 h 512063"/>
              <a:gd name="connsiteX2" fmla="*/ 255648 w 512063"/>
              <a:gd name="connsiteY2" fmla="*/ -384 h 512063"/>
              <a:gd name="connsiteX3" fmla="*/ 511680 w 512063"/>
              <a:gd name="connsiteY3" fmla="*/ 255648 h 512063"/>
              <a:gd name="connsiteX4" fmla="*/ 255648 w 512063"/>
              <a:gd name="connsiteY4" fmla="*/ 511680 h 512063"/>
              <a:gd name="connsiteX5" fmla="*/ 273194 w 512063"/>
              <a:gd name="connsiteY5" fmla="*/ 137074 h 512063"/>
              <a:gd name="connsiteX6" fmla="*/ 273194 w 512063"/>
              <a:gd name="connsiteY6" fmla="*/ 193797 h 512063"/>
              <a:gd name="connsiteX7" fmla="*/ 263729 w 512063"/>
              <a:gd name="connsiteY7" fmla="*/ 203261 h 512063"/>
              <a:gd name="connsiteX8" fmla="*/ 188798 w 512063"/>
              <a:gd name="connsiteY8" fmla="*/ 203261 h 512063"/>
              <a:gd name="connsiteX9" fmla="*/ 179334 w 512063"/>
              <a:gd name="connsiteY9" fmla="*/ 212724 h 512063"/>
              <a:gd name="connsiteX10" fmla="*/ 179334 w 512063"/>
              <a:gd name="connsiteY10" fmla="*/ 298569 h 512063"/>
              <a:gd name="connsiteX11" fmla="*/ 188798 w 512063"/>
              <a:gd name="connsiteY11" fmla="*/ 308033 h 512063"/>
              <a:gd name="connsiteX12" fmla="*/ 263708 w 512063"/>
              <a:gd name="connsiteY12" fmla="*/ 308033 h 512063"/>
              <a:gd name="connsiteX13" fmla="*/ 273172 w 512063"/>
              <a:gd name="connsiteY13" fmla="*/ 317497 h 512063"/>
              <a:gd name="connsiteX14" fmla="*/ 273172 w 512063"/>
              <a:gd name="connsiteY14" fmla="*/ 374222 h 512063"/>
              <a:gd name="connsiteX15" fmla="*/ 282636 w 512063"/>
              <a:gd name="connsiteY15" fmla="*/ 383686 h 512063"/>
              <a:gd name="connsiteX16" fmla="*/ 289190 w 512063"/>
              <a:gd name="connsiteY16" fmla="*/ 381049 h 512063"/>
              <a:gd name="connsiteX17" fmla="*/ 412699 w 512063"/>
              <a:gd name="connsiteY17" fmla="*/ 262473 h 512063"/>
              <a:gd name="connsiteX18" fmla="*/ 412972 w 512063"/>
              <a:gd name="connsiteY18" fmla="*/ 249092 h 512063"/>
              <a:gd name="connsiteX19" fmla="*/ 412699 w 512063"/>
              <a:gd name="connsiteY19" fmla="*/ 248820 h 512063"/>
              <a:gd name="connsiteX20" fmla="*/ 289213 w 512063"/>
              <a:gd name="connsiteY20" fmla="*/ 130248 h 512063"/>
              <a:gd name="connsiteX21" fmla="*/ 275831 w 512063"/>
              <a:gd name="connsiteY21" fmla="*/ 130519 h 512063"/>
              <a:gd name="connsiteX22" fmla="*/ 273194 w 512063"/>
              <a:gd name="connsiteY22" fmla="*/ 137074 h 512063"/>
              <a:gd name="connsiteX23" fmla="*/ 156812 w 512063"/>
              <a:gd name="connsiteY23" fmla="*/ 308054 h 512063"/>
              <a:gd name="connsiteX24" fmla="*/ 165474 w 512063"/>
              <a:gd name="connsiteY24" fmla="*/ 299393 h 512063"/>
              <a:gd name="connsiteX25" fmla="*/ 165474 w 512063"/>
              <a:gd name="connsiteY25" fmla="*/ 211944 h 512063"/>
              <a:gd name="connsiteX26" fmla="*/ 156812 w 512063"/>
              <a:gd name="connsiteY26" fmla="*/ 203282 h 512063"/>
              <a:gd name="connsiteX27" fmla="*/ 148150 w 512063"/>
              <a:gd name="connsiteY27" fmla="*/ 211944 h 512063"/>
              <a:gd name="connsiteX28" fmla="*/ 148150 w 512063"/>
              <a:gd name="connsiteY28" fmla="*/ 299393 h 512063"/>
              <a:gd name="connsiteX29" fmla="*/ 156812 w 512063"/>
              <a:gd name="connsiteY29" fmla="*/ 308054 h 512063"/>
              <a:gd name="connsiteX30" fmla="*/ 125626 w 512063"/>
              <a:gd name="connsiteY30" fmla="*/ 308054 h 512063"/>
              <a:gd name="connsiteX31" fmla="*/ 134289 w 512063"/>
              <a:gd name="connsiteY31" fmla="*/ 299392 h 512063"/>
              <a:gd name="connsiteX32" fmla="*/ 134289 w 512063"/>
              <a:gd name="connsiteY32" fmla="*/ 211945 h 512063"/>
              <a:gd name="connsiteX33" fmla="*/ 125626 w 512063"/>
              <a:gd name="connsiteY33" fmla="*/ 203282 h 512063"/>
              <a:gd name="connsiteX34" fmla="*/ 116964 w 512063"/>
              <a:gd name="connsiteY34" fmla="*/ 211945 h 512063"/>
              <a:gd name="connsiteX35" fmla="*/ 116964 w 512063"/>
              <a:gd name="connsiteY35" fmla="*/ 299392 h 512063"/>
              <a:gd name="connsiteX36" fmla="*/ 125626 w 512063"/>
              <a:gd name="connsiteY36" fmla="*/ 308054 h 512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2063" h="512063">
                <a:moveTo>
                  <a:pt x="255648" y="511680"/>
                </a:moveTo>
                <a:cubicBezTo>
                  <a:pt x="114246" y="511680"/>
                  <a:pt x="-384" y="397050"/>
                  <a:pt x="-384" y="255648"/>
                </a:cubicBezTo>
                <a:cubicBezTo>
                  <a:pt x="-384" y="114246"/>
                  <a:pt x="114246" y="-384"/>
                  <a:pt x="255648" y="-384"/>
                </a:cubicBezTo>
                <a:cubicBezTo>
                  <a:pt x="397050" y="-384"/>
                  <a:pt x="511680" y="114246"/>
                  <a:pt x="511680" y="255648"/>
                </a:cubicBezTo>
                <a:cubicBezTo>
                  <a:pt x="511680" y="397050"/>
                  <a:pt x="397050" y="511680"/>
                  <a:pt x="255648" y="511680"/>
                </a:cubicBezTo>
                <a:moveTo>
                  <a:pt x="273194" y="137074"/>
                </a:moveTo>
                <a:lnTo>
                  <a:pt x="273194" y="193797"/>
                </a:lnTo>
                <a:cubicBezTo>
                  <a:pt x="273194" y="199023"/>
                  <a:pt x="268957" y="203261"/>
                  <a:pt x="263729" y="203261"/>
                </a:cubicBezTo>
                <a:lnTo>
                  <a:pt x="188798" y="203261"/>
                </a:lnTo>
                <a:cubicBezTo>
                  <a:pt x="183571" y="203261"/>
                  <a:pt x="179334" y="207498"/>
                  <a:pt x="179334" y="212724"/>
                </a:cubicBezTo>
                <a:lnTo>
                  <a:pt x="179334" y="298569"/>
                </a:lnTo>
                <a:cubicBezTo>
                  <a:pt x="179334" y="303796"/>
                  <a:pt x="183571" y="308033"/>
                  <a:pt x="188798" y="308033"/>
                </a:cubicBezTo>
                <a:lnTo>
                  <a:pt x="263708" y="308033"/>
                </a:lnTo>
                <a:cubicBezTo>
                  <a:pt x="268935" y="308033"/>
                  <a:pt x="273172" y="312270"/>
                  <a:pt x="273172" y="317497"/>
                </a:cubicBezTo>
                <a:lnTo>
                  <a:pt x="273172" y="374222"/>
                </a:lnTo>
                <a:cubicBezTo>
                  <a:pt x="273172" y="379448"/>
                  <a:pt x="277409" y="383686"/>
                  <a:pt x="282636" y="383686"/>
                </a:cubicBezTo>
                <a:cubicBezTo>
                  <a:pt x="285079" y="383686"/>
                  <a:pt x="287428" y="382741"/>
                  <a:pt x="289190" y="381049"/>
                </a:cubicBezTo>
                <a:lnTo>
                  <a:pt x="412699" y="262473"/>
                </a:lnTo>
                <a:cubicBezTo>
                  <a:pt x="416470" y="258853"/>
                  <a:pt x="416592" y="252862"/>
                  <a:pt x="412972" y="249092"/>
                </a:cubicBezTo>
                <a:cubicBezTo>
                  <a:pt x="412883" y="248999"/>
                  <a:pt x="412792" y="248908"/>
                  <a:pt x="412699" y="248820"/>
                </a:cubicBezTo>
                <a:lnTo>
                  <a:pt x="289213" y="130248"/>
                </a:lnTo>
                <a:cubicBezTo>
                  <a:pt x="285442" y="126627"/>
                  <a:pt x="279451" y="126749"/>
                  <a:pt x="275831" y="130519"/>
                </a:cubicBezTo>
                <a:cubicBezTo>
                  <a:pt x="274139" y="132282"/>
                  <a:pt x="273194" y="134630"/>
                  <a:pt x="273194" y="137074"/>
                </a:cubicBezTo>
                <a:moveTo>
                  <a:pt x="156812" y="308054"/>
                </a:moveTo>
                <a:cubicBezTo>
                  <a:pt x="161595" y="308054"/>
                  <a:pt x="165474" y="304176"/>
                  <a:pt x="165474" y="299393"/>
                </a:cubicBezTo>
                <a:lnTo>
                  <a:pt x="165474" y="211944"/>
                </a:lnTo>
                <a:cubicBezTo>
                  <a:pt x="165474" y="207160"/>
                  <a:pt x="161595" y="203282"/>
                  <a:pt x="156812" y="203282"/>
                </a:cubicBezTo>
                <a:cubicBezTo>
                  <a:pt x="152028" y="203282"/>
                  <a:pt x="148150" y="207160"/>
                  <a:pt x="148150" y="211944"/>
                </a:cubicBezTo>
                <a:lnTo>
                  <a:pt x="148150" y="299393"/>
                </a:lnTo>
                <a:cubicBezTo>
                  <a:pt x="148150" y="304176"/>
                  <a:pt x="152028" y="308054"/>
                  <a:pt x="156812" y="308054"/>
                </a:cubicBezTo>
                <a:moveTo>
                  <a:pt x="125626" y="308054"/>
                </a:moveTo>
                <a:cubicBezTo>
                  <a:pt x="130411" y="308054"/>
                  <a:pt x="134289" y="304176"/>
                  <a:pt x="134289" y="299392"/>
                </a:cubicBezTo>
                <a:lnTo>
                  <a:pt x="134289" y="211945"/>
                </a:lnTo>
                <a:cubicBezTo>
                  <a:pt x="134289" y="207160"/>
                  <a:pt x="130411" y="203282"/>
                  <a:pt x="125626" y="203282"/>
                </a:cubicBezTo>
                <a:cubicBezTo>
                  <a:pt x="120842" y="203282"/>
                  <a:pt x="116964" y="207160"/>
                  <a:pt x="116964" y="211945"/>
                </a:cubicBezTo>
                <a:lnTo>
                  <a:pt x="116964" y="299392"/>
                </a:lnTo>
                <a:cubicBezTo>
                  <a:pt x="116964" y="304176"/>
                  <a:pt x="120842" y="308054"/>
                  <a:pt x="125626" y="308054"/>
                </a:cubicBezTo>
              </a:path>
            </a:pathLst>
          </a:custGeom>
          <a:solidFill>
            <a:schemeClr val="accent1"/>
          </a:solidFill>
          <a:ln w="657" cap="flat">
            <a:noFill/>
            <a:prstDash val="solid"/>
            <a:miter/>
          </a:ln>
        </p:spPr>
        <p:txBody>
          <a:bodyPr rtlCol="0" anchor="ctr"/>
          <a:p>
            <a:endParaRPr lang="zh-CN" altLang="en-US">
              <a:solidFill>
                <a:schemeClr val="accent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ṩliḍé"/>
          <p:cNvSpPr txBox="1"/>
          <p:nvPr/>
        </p:nvSpPr>
        <p:spPr>
          <a:xfrm>
            <a:off x="737870" y="101600"/>
            <a:ext cx="799211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校园地贷款还款（升学再贴息</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线上）</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14" name="文本框 13"/>
          <p:cNvSpPr txBox="1"/>
          <p:nvPr/>
        </p:nvSpPr>
        <p:spPr>
          <a:xfrm>
            <a:off x="314325" y="960120"/>
            <a:ext cx="12099925" cy="398780"/>
          </a:xfrm>
          <a:prstGeom prst="rect">
            <a:avLst/>
          </a:prstGeom>
          <a:noFill/>
        </p:spPr>
        <p:txBody>
          <a:bodyPr wrap="square" rtlCol="0" anchor="t">
            <a:spAutoFit/>
          </a:bodyPr>
          <a:p>
            <a:pPr marL="342900" indent="-342900">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2022年（含</a:t>
            </a:r>
            <a:r>
              <a:rPr lang="en-US" altLang="zh-CN" sz="2000" b="1" dirty="0">
                <a:solidFill>
                  <a:srgbClr val="C00000"/>
                </a:solidFill>
                <a:latin typeface="微软雅黑" panose="020B0503020204020204" charset="-122"/>
                <a:ea typeface="微软雅黑" panose="020B0503020204020204" charset="-122"/>
                <a:cs typeface="微软雅黑" panose="020B0503020204020204" charset="-122"/>
                <a:sym typeface="+mn-ea"/>
              </a:rPr>
              <a:t>2022</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年）后通过手机银行线上申请贷款：在手机银行上办理手续（每一笔贷款都需要）</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2147482624" descr="C:\Users\1204375\Documents\WXWorkLocal\1688849882793747_1970325096027384\Cache\Image\2024-03\302731889830611114(1).jpg"/>
          <p:cNvPicPr>
            <a:picLocks noChangeAspect="1"/>
          </p:cNvPicPr>
          <p:nvPr/>
        </p:nvPicPr>
        <p:blipFill>
          <a:blip r:embed="rId1"/>
          <a:stretch>
            <a:fillRect/>
          </a:stretch>
        </p:blipFill>
        <p:spPr>
          <a:xfrm>
            <a:off x="209550" y="1570355"/>
            <a:ext cx="3820795" cy="4751070"/>
          </a:xfrm>
          <a:prstGeom prst="rect">
            <a:avLst/>
          </a:prstGeom>
          <a:noFill/>
          <a:ln w="9525">
            <a:noFill/>
          </a:ln>
          <a:effectLst>
            <a:outerShdw blurRad="63500" sx="102000" sy="102000" algn="ctr" rotWithShape="0">
              <a:prstClr val="black">
                <a:alpha val="40000"/>
              </a:prstClr>
            </a:outerShdw>
          </a:effectLst>
        </p:spPr>
      </p:pic>
      <p:pic>
        <p:nvPicPr>
          <p:cNvPr id="4" name="图片 6"/>
          <p:cNvPicPr>
            <a:picLocks noChangeAspect="1"/>
          </p:cNvPicPr>
          <p:nvPr/>
        </p:nvPicPr>
        <p:blipFill>
          <a:blip r:embed="rId2"/>
          <a:stretch>
            <a:fillRect/>
          </a:stretch>
        </p:blipFill>
        <p:spPr>
          <a:xfrm>
            <a:off x="4294505" y="1570038"/>
            <a:ext cx="5295900" cy="3504565"/>
          </a:xfrm>
          <a:prstGeom prst="rect">
            <a:avLst/>
          </a:prstGeom>
          <a:noFill/>
          <a:ln w="9525">
            <a:noFill/>
          </a:ln>
          <a:effectLst>
            <a:outerShdw blurRad="63500" sx="102000" sy="102000" algn="ctr" rotWithShape="0">
              <a:prstClr val="black">
                <a:alpha val="40000"/>
              </a:prstClr>
            </a:outerShdw>
          </a:effectLst>
        </p:spPr>
      </p:pic>
      <p:pic>
        <p:nvPicPr>
          <p:cNvPr id="5" name="图片 2"/>
          <p:cNvPicPr>
            <a:picLocks noChangeAspect="1"/>
          </p:cNvPicPr>
          <p:nvPr/>
        </p:nvPicPr>
        <p:blipFill>
          <a:blip r:embed="rId3"/>
          <a:stretch>
            <a:fillRect/>
          </a:stretch>
        </p:blipFill>
        <p:spPr>
          <a:xfrm>
            <a:off x="5976620" y="2632075"/>
            <a:ext cx="6079490" cy="3831590"/>
          </a:xfrm>
          <a:prstGeom prst="rect">
            <a:avLst/>
          </a:prstGeom>
          <a:noFill/>
          <a:ln w="9525">
            <a:noFill/>
          </a:ln>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ṩliḍé"/>
          <p:cNvSpPr txBox="1"/>
          <p:nvPr/>
        </p:nvSpPr>
        <p:spPr>
          <a:xfrm>
            <a:off x="737870" y="101600"/>
            <a:ext cx="799211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校园地贷款还款（学籍异动再贴息）</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graphicFrame>
        <p:nvGraphicFramePr>
          <p:cNvPr id="5" name="表格 4"/>
          <p:cNvGraphicFramePr/>
          <p:nvPr/>
        </p:nvGraphicFramePr>
        <p:xfrm>
          <a:off x="609600" y="5713603"/>
          <a:ext cx="18039080" cy="1193800"/>
        </p:xfrm>
        <a:graphic>
          <a:graphicData uri="http://schemas.openxmlformats.org/drawingml/2006/table">
            <a:tbl>
              <a:tblPr/>
              <a:tblGrid>
                <a:gridCol w="417195"/>
                <a:gridCol w="417195"/>
                <a:gridCol w="921385"/>
                <a:gridCol w="1111885"/>
                <a:gridCol w="417195"/>
                <a:gridCol w="417195"/>
                <a:gridCol w="661035"/>
                <a:gridCol w="416560"/>
                <a:gridCol w="875030"/>
                <a:gridCol w="1750060"/>
                <a:gridCol w="607695"/>
                <a:gridCol w="642620"/>
                <a:gridCol w="869315"/>
                <a:gridCol w="1448435"/>
              </a:tblGrid>
              <a:tr h="202565">
                <a:tc gridSpan="14">
                  <a:txBody>
                    <a:bodyPr/>
                    <a:p>
                      <a:pPr indent="0" algn="ctr">
                        <a:buNone/>
                      </a:pPr>
                      <a:r>
                        <a:rPr lang="zh-CN" sz="1100" b="0">
                          <a:solidFill>
                            <a:srgbClr val="000000"/>
                          </a:solidFill>
                          <a:latin typeface="Arial" panose="020B0604020202020204" pitchFamily="34" charset="0"/>
                          <a:ea typeface="方正小标宋_GBK" panose="02000000000000000000" charset="-122"/>
                        </a:rPr>
                        <a:t>武汉理工大学202X年度国家助学贷款毕业生名册－－－（学籍异动）</a:t>
                      </a:r>
                      <a:endParaRPr lang="en-US" altLang="en-US" sz="1100" b="0">
                        <a:solidFill>
                          <a:srgbClr val="000000"/>
                        </a:solidFill>
                        <a:latin typeface="方正小标宋_GBK" panose="02000000000000000000" charset="-122"/>
                      </a:endParaRPr>
                    </a:p>
                  </a:txBody>
                  <a:tcPr marL="12700" marR="12700" marT="12700" vert="horz" anchor="ctr" anchorCtr="0">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noFill/>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T cap="flat">
                      <a:noFill/>
                    </a:lnT>
                    <a:lnB w="6350" cap="flat" cmpd="sng">
                      <a:solidFill>
                        <a:srgbClr val="000000"/>
                      </a:solidFill>
                      <a:prstDash val="solid"/>
                      <a:headEnd type="none" w="med" len="med"/>
                      <a:tailEnd type="none" w="med" len="med"/>
                    </a:lnB>
                  </a:tcPr>
                </a:tc>
                <a:tc hMerge="1">
                  <a:tcPr>
                    <a:lnR cap="flat">
                      <a:noFill/>
                    </a:lnR>
                    <a:lnT cap="flat">
                      <a:noFill/>
                    </a:lnT>
                    <a:lnB w="6350" cap="flat" cmpd="sng">
                      <a:solidFill>
                        <a:srgbClr val="000000"/>
                      </a:solidFill>
                      <a:prstDash val="solid"/>
                      <a:headEnd type="none" w="med" len="med"/>
                      <a:tailEnd type="none" w="med" len="med"/>
                    </a:lnB>
                  </a:tcPr>
                </a:tc>
              </a:tr>
              <a:tr h="269875">
                <a:tc>
                  <a:txBody>
                    <a:bodyPr/>
                    <a:p>
                      <a:pPr indent="0" algn="ctr">
                        <a:buNone/>
                      </a:pPr>
                      <a:r>
                        <a:rPr lang="zh-CN" sz="700" b="1">
                          <a:solidFill>
                            <a:srgbClr val="000000"/>
                          </a:solidFill>
                          <a:latin typeface="Arial" panose="020B0604020202020204" pitchFamily="34" charset="0"/>
                          <a:ea typeface="宋体" panose="02010600030101010101" pitchFamily="2" charset="-122"/>
                        </a:rPr>
                        <a:t>序号</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姓名</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身份证号</a:t>
                      </a:r>
                      <a:endParaRPr lang="zh-CN" sz="700" b="1">
                        <a:solidFill>
                          <a:srgbClr val="000000"/>
                        </a:solidFill>
                        <a:latin typeface="Arial" panose="020B0604020202020204" pitchFamily="34" charset="0"/>
                        <a:ea typeface="宋体" panose="02010600030101010101" pitchFamily="2" charset="-122"/>
                      </a:endParaRPr>
                    </a:p>
                    <a:p>
                      <a:pPr indent="0" algn="ctr">
                        <a:buNone/>
                      </a:pPr>
                      <a:r>
                        <a:rPr lang="zh-CN" sz="700" b="1">
                          <a:solidFill>
                            <a:srgbClr val="000000"/>
                          </a:solidFill>
                          <a:latin typeface="Arial" panose="020B0604020202020204" pitchFamily="34" charset="0"/>
                          <a:ea typeface="宋体" panose="02010600030101010101" pitchFamily="2" charset="-122"/>
                        </a:rPr>
                        <a:t>（必须为文本格式）</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学号</a:t>
                      </a:r>
                      <a:endParaRPr lang="zh-CN" sz="700" b="1">
                        <a:solidFill>
                          <a:srgbClr val="000000"/>
                        </a:solidFill>
                        <a:latin typeface="Arial" panose="020B0604020202020204" pitchFamily="34" charset="0"/>
                        <a:ea typeface="宋体" panose="02010600030101010101" pitchFamily="2" charset="-122"/>
                      </a:endParaRPr>
                    </a:p>
                    <a:p>
                      <a:pPr indent="0" algn="ctr">
                        <a:buNone/>
                      </a:pPr>
                      <a:r>
                        <a:rPr lang="zh-CN" sz="700" b="1">
                          <a:solidFill>
                            <a:srgbClr val="000000"/>
                          </a:solidFill>
                          <a:latin typeface="Arial" panose="020B0604020202020204" pitchFamily="34" charset="0"/>
                          <a:ea typeface="宋体" panose="02010600030101010101" pitchFamily="2" charset="-122"/>
                        </a:rPr>
                        <a:t>（必须为文本格式）</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客户号</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学院</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贷款合同编号</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贷款金额</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还本息起止时间</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家庭联系地址、家庭邮编、联系人</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联系电话</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异动原因</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推迟毕业后的时间</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1">
                          <a:solidFill>
                            <a:srgbClr val="000000"/>
                          </a:solidFill>
                          <a:latin typeface="Arial" panose="020B0604020202020204" pitchFamily="34" charset="0"/>
                          <a:ea typeface="宋体" panose="02010600030101010101" pitchFamily="2" charset="-122"/>
                        </a:rPr>
                        <a:t>电子邮箱及QQ号</a:t>
                      </a:r>
                      <a:endParaRPr lang="en-US" altLang="en-US" sz="700" b="1">
                        <a:solidFill>
                          <a:srgbClr val="00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271780">
                <a:tc>
                  <a:txBody>
                    <a:bodyPr/>
                    <a:p>
                      <a:pPr indent="0">
                        <a:buNone/>
                      </a:pPr>
                      <a:r>
                        <a:rPr lang="zh-CN" sz="700" b="0">
                          <a:solidFill>
                            <a:srgbClr val="FF0000"/>
                          </a:solidFill>
                          <a:latin typeface="Arial" panose="020B0604020202020204" pitchFamily="34" charset="0"/>
                          <a:ea typeface="宋体" panose="02010600030101010101" pitchFamily="2" charset="-122"/>
                        </a:rPr>
                        <a:t>模板</a:t>
                      </a: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700" b="0">
                          <a:solidFill>
                            <a:srgbClr val="FF0000"/>
                          </a:solidFill>
                          <a:latin typeface="Arial" panose="020B0604020202020204" pitchFamily="34" charset="0"/>
                          <a:ea typeface="宋体" panose="02010600030101010101" pitchFamily="2" charset="-122"/>
                        </a:rPr>
                        <a:t>经济学院</a:t>
                      </a:r>
                      <a:r>
                        <a:rPr lang="en-US" sz="700" b="0">
                          <a:solidFill>
                            <a:srgbClr val="FF0000"/>
                          </a:solidFill>
                          <a:latin typeface="宋体" panose="02010600030101010101" pitchFamily="2" charset="-122"/>
                        </a:rPr>
                        <a:t> </a:t>
                      </a: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700" b="0">
                          <a:solidFill>
                            <a:srgbClr val="FF0000"/>
                          </a:solidFill>
                          <a:latin typeface="宋体" panose="02010600030101010101" pitchFamily="2" charset="-122"/>
                        </a:rPr>
                        <a:t>20230801-20370120</a:t>
                      </a: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sz="700" b="0">
                          <a:solidFill>
                            <a:srgbClr val="FF0000"/>
                          </a:solidFill>
                          <a:latin typeface="Arial" panose="020B0604020202020204" pitchFamily="34" charset="0"/>
                          <a:ea typeface="宋体" panose="02010600030101010101" pitchFamily="2" charset="-122"/>
                        </a:rPr>
                        <a:t>湖北省武汉市洪山区武汉理工大学、430070、XXX</a:t>
                      </a: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700" b="0">
                          <a:solidFill>
                            <a:srgbClr val="FF0000"/>
                          </a:solidFill>
                          <a:latin typeface="宋体" panose="02010600030101010101" pitchFamily="2" charset="-122"/>
                        </a:rPr>
                        <a:t>20240630</a:t>
                      </a:r>
                      <a:endParaRPr lang="en-US" altLang="en-US" sz="700" b="0">
                        <a:solidFill>
                          <a:srgbClr val="FF000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sz="700" b="0" u="sng">
                          <a:solidFill>
                            <a:srgbClr val="0000FF"/>
                          </a:solidFill>
                          <a:ea typeface="宋体" panose="02010600030101010101" pitchFamily="2" charset="-122"/>
                          <a:hlinkClick r:id="rId1"/>
                        </a:rPr>
                        <a:t>174333652@qq.com、174333652</a:t>
                      </a:r>
                      <a:endParaRPr lang="en-US" altLang="en-US" sz="700" b="0" u="sng">
                        <a:solidFill>
                          <a:srgbClr val="800080"/>
                        </a:solidFill>
                        <a:latin typeface="宋体" panose="02010600030101010101" pitchFamily="2"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bl>
          </a:graphicData>
        </a:graphic>
      </p:graphicFrame>
      <p:pic>
        <p:nvPicPr>
          <p:cNvPr id="2" name="图片 1"/>
          <p:cNvPicPr>
            <a:picLocks noChangeAspect="1"/>
          </p:cNvPicPr>
          <p:nvPr/>
        </p:nvPicPr>
        <p:blipFill>
          <a:blip r:embed="rId2"/>
          <a:stretch>
            <a:fillRect/>
          </a:stretch>
        </p:blipFill>
        <p:spPr>
          <a:xfrm>
            <a:off x="6715760" y="1245870"/>
            <a:ext cx="4699000" cy="3971290"/>
          </a:xfrm>
          <a:prstGeom prst="rect">
            <a:avLst/>
          </a:prstGeom>
          <a:effectLst>
            <a:outerShdw blurRad="63500" sx="102000" sy="102000" algn="ctr" rotWithShape="0">
              <a:prstClr val="black">
                <a:alpha val="40000"/>
              </a:prstClr>
            </a:outerShdw>
          </a:effectLst>
        </p:spPr>
      </p:pic>
      <p:sp>
        <p:nvSpPr>
          <p:cNvPr id="14" name="正文"/>
          <p:cNvSpPr txBox="1"/>
          <p:nvPr>
            <p:custDataLst>
              <p:tags r:id="rId3"/>
            </p:custDataLst>
          </p:nvPr>
        </p:nvSpPr>
        <p:spPr>
          <a:xfrm>
            <a:off x="972185" y="1313815"/>
            <a:ext cx="4990465" cy="3906520"/>
          </a:xfrm>
          <a:prstGeom prst="rect">
            <a:avLst/>
          </a:prstGeom>
          <a:noFill/>
        </p:spPr>
        <p:txBody>
          <a:bodyPr wrap="square" lIns="0" tIns="0" rIns="0" bIns="0" rtlCol="0" anchor="t">
            <a:noAutofit/>
          </a:bodyPr>
          <a:p>
            <a:pPr marR="0" indent="0" algn="just" fontAlgn="auto">
              <a:lnSpc>
                <a:spcPct val="150000"/>
              </a:lnSpc>
              <a:spcBef>
                <a:spcPts val="0"/>
              </a:spcBef>
              <a:spcAft>
                <a:spcPts val="0"/>
              </a:spcAft>
            </a:pP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学生因学分不够、参军入伍、支教、休学（因病休学等）等特殊原因</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无法按原计划毕业时间正常毕业</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，可以办理学籍异动再贴息此类学生须第一时间由学院出具一份</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情况说明（盖院章）</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交至学生资助管理中心。</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R="0" algn="just" fontAlgn="auto">
              <a:lnSpc>
                <a:spcPct val="150000"/>
              </a:lnSpc>
              <a:spcBef>
                <a:spcPts val="0"/>
              </a:spcBef>
              <a:spcAft>
                <a:spcPts val="0"/>
              </a:spcAft>
              <a:buClrTx/>
              <a:buSzTx/>
              <a:buFontTx/>
            </a:pP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1.2021年及以前签署了线下合同（编号2021年前（含））</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：相关情况说明纸质版一式一份；填写学籍异动汇总表（电子版）。</a:t>
            </a:r>
            <a:endParaRPr sz="1600" b="1"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marR="0" algn="just" fontAlgn="auto">
              <a:lnSpc>
                <a:spcPct val="150000"/>
              </a:lnSpc>
              <a:spcBef>
                <a:spcPts val="0"/>
              </a:spcBef>
              <a:spcAft>
                <a:spcPts val="0"/>
              </a:spcAft>
              <a:buClrTx/>
              <a:buSzTx/>
              <a:buFontTx/>
            </a:pP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sym typeface="+mn-ea"/>
              </a:rPr>
              <a:t>2.2022年（含2022年）后办理贷款的：</a:t>
            </a:r>
            <a:r>
              <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rPr>
              <a:t>在手机银行发起继续贴息申请，填写学籍异动汇总表（电子版）至学院，自行在系统中上传情况说明（此类证明请学院出具相关情况说明给学生，让学生自行在系统中上传）</a:t>
            </a: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a:p>
            <a:pPr marR="0" algn="just" fontAlgn="auto">
              <a:lnSpc>
                <a:spcPct val="150000"/>
              </a:lnSpc>
              <a:spcBef>
                <a:spcPts val="0"/>
              </a:spcBef>
              <a:spcAft>
                <a:spcPts val="0"/>
              </a:spcAft>
              <a:buClrTx/>
              <a:buSzTx/>
              <a:buFontTx/>
            </a:pPr>
            <a:endParaRPr lang="zh-CN" altLang="en-US" sz="1600" b="1" dirty="0">
              <a:gradFill>
                <a:gsLst>
                  <a:gs pos="0">
                    <a:srgbClr val="012D86"/>
                  </a:gs>
                  <a:gs pos="100000">
                    <a:srgbClr val="0E2557"/>
                  </a:gs>
                </a:gsLst>
                <a:lin scaled="0"/>
              </a:gradFill>
              <a:latin typeface="微软雅黑" panose="020B0503020204020204" charset="-122"/>
              <a:ea typeface="微软雅黑" panose="020B0503020204020204" charset="-122"/>
              <a:cs typeface="微软雅黑" panose="020B0503020204020204" charset="-122"/>
              <a:sym typeface="+mn-ea"/>
            </a:endParaRPr>
          </a:p>
        </p:txBody>
      </p:sp>
      <p:sp>
        <p:nvSpPr>
          <p:cNvPr id="6" name="图片 17" descr="343435383038363b343532323430323bcdc6b9e3b7bdb0b8"/>
          <p:cNvSpPr/>
          <p:nvPr>
            <p:custDataLst>
              <p:tags r:id="rId4"/>
            </p:custDataLst>
          </p:nvPr>
        </p:nvSpPr>
        <p:spPr>
          <a:xfrm>
            <a:off x="442278" y="1300480"/>
            <a:ext cx="512063" cy="512063"/>
          </a:xfrm>
          <a:custGeom>
            <a:avLst/>
            <a:gdLst>
              <a:gd name="connsiteX0" fmla="*/ 255648 w 512063"/>
              <a:gd name="connsiteY0" fmla="*/ 511680 h 512063"/>
              <a:gd name="connsiteX1" fmla="*/ -384 w 512063"/>
              <a:gd name="connsiteY1" fmla="*/ 255648 h 512063"/>
              <a:gd name="connsiteX2" fmla="*/ 255648 w 512063"/>
              <a:gd name="connsiteY2" fmla="*/ -384 h 512063"/>
              <a:gd name="connsiteX3" fmla="*/ 511680 w 512063"/>
              <a:gd name="connsiteY3" fmla="*/ 255648 h 512063"/>
              <a:gd name="connsiteX4" fmla="*/ 255648 w 512063"/>
              <a:gd name="connsiteY4" fmla="*/ 511680 h 512063"/>
              <a:gd name="connsiteX5" fmla="*/ 357270 w 512063"/>
              <a:gd name="connsiteY5" fmla="*/ 129151 h 512063"/>
              <a:gd name="connsiteX6" fmla="*/ 345655 w 512063"/>
              <a:gd name="connsiteY6" fmla="*/ 129151 h 512063"/>
              <a:gd name="connsiteX7" fmla="*/ 113262 w 512063"/>
              <a:gd name="connsiteY7" fmla="*/ 244758 h 512063"/>
              <a:gd name="connsiteX8" fmla="*/ 106296 w 512063"/>
              <a:gd name="connsiteY8" fmla="*/ 254016 h 512063"/>
              <a:gd name="connsiteX9" fmla="*/ 110945 w 512063"/>
              <a:gd name="connsiteY9" fmla="*/ 263274 h 512063"/>
              <a:gd name="connsiteX10" fmla="*/ 166732 w 512063"/>
              <a:gd name="connsiteY10" fmla="*/ 297974 h 512063"/>
              <a:gd name="connsiteX11" fmla="*/ 180679 w 512063"/>
              <a:gd name="connsiteY11" fmla="*/ 295657 h 512063"/>
              <a:gd name="connsiteX12" fmla="*/ 302467 w 512063"/>
              <a:gd name="connsiteY12" fmla="*/ 185910 h 512063"/>
              <a:gd name="connsiteX13" fmla="*/ 305230 w 512063"/>
              <a:gd name="connsiteY13" fmla="*/ 185870 h 512063"/>
              <a:gd name="connsiteX14" fmla="*/ 305853 w 512063"/>
              <a:gd name="connsiteY14" fmla="*/ 187112 h 512063"/>
              <a:gd name="connsiteX15" fmla="*/ 305377 w 512063"/>
              <a:gd name="connsiteY15" fmla="*/ 188417 h 512063"/>
              <a:gd name="connsiteX16" fmla="*/ 196929 w 512063"/>
              <a:gd name="connsiteY16" fmla="*/ 304846 h 512063"/>
              <a:gd name="connsiteX17" fmla="*/ 194626 w 512063"/>
              <a:gd name="connsiteY17" fmla="*/ 311800 h 512063"/>
              <a:gd name="connsiteX18" fmla="*/ 194626 w 512063"/>
              <a:gd name="connsiteY18" fmla="*/ 362670 h 512063"/>
              <a:gd name="connsiteX19" fmla="*/ 201578 w 512063"/>
              <a:gd name="connsiteY19" fmla="*/ 374259 h 512063"/>
              <a:gd name="connsiteX20" fmla="*/ 213194 w 512063"/>
              <a:gd name="connsiteY20" fmla="*/ 371929 h 512063"/>
              <a:gd name="connsiteX21" fmla="*/ 241088 w 512063"/>
              <a:gd name="connsiteY21" fmla="*/ 344168 h 512063"/>
              <a:gd name="connsiteX22" fmla="*/ 296874 w 512063"/>
              <a:gd name="connsiteY22" fmla="*/ 381159 h 512063"/>
              <a:gd name="connsiteX23" fmla="*/ 308490 w 512063"/>
              <a:gd name="connsiteY23" fmla="*/ 383477 h 512063"/>
              <a:gd name="connsiteX24" fmla="*/ 315443 w 512063"/>
              <a:gd name="connsiteY24" fmla="*/ 374219 h 512063"/>
              <a:gd name="connsiteX25" fmla="*/ 361932 w 512063"/>
              <a:gd name="connsiteY25" fmla="*/ 143004 h 512063"/>
              <a:gd name="connsiteX26" fmla="*/ 357270 w 512063"/>
              <a:gd name="connsiteY26" fmla="*/ 129151 h 512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2063" h="512063">
                <a:moveTo>
                  <a:pt x="255648" y="511680"/>
                </a:moveTo>
                <a:cubicBezTo>
                  <a:pt x="114246" y="511680"/>
                  <a:pt x="-384" y="397050"/>
                  <a:pt x="-384" y="255648"/>
                </a:cubicBezTo>
                <a:cubicBezTo>
                  <a:pt x="-384" y="114246"/>
                  <a:pt x="114246" y="-384"/>
                  <a:pt x="255648" y="-384"/>
                </a:cubicBezTo>
                <a:cubicBezTo>
                  <a:pt x="397050" y="-384"/>
                  <a:pt x="511680" y="114246"/>
                  <a:pt x="511680" y="255648"/>
                </a:cubicBezTo>
                <a:cubicBezTo>
                  <a:pt x="511680" y="397050"/>
                  <a:pt x="397050" y="511680"/>
                  <a:pt x="255648" y="511680"/>
                </a:cubicBezTo>
                <a:moveTo>
                  <a:pt x="357270" y="129151"/>
                </a:moveTo>
                <a:cubicBezTo>
                  <a:pt x="352621" y="126833"/>
                  <a:pt x="349387" y="127440"/>
                  <a:pt x="345655" y="129151"/>
                </a:cubicBezTo>
                <a:lnTo>
                  <a:pt x="113262" y="244758"/>
                </a:lnTo>
                <a:cubicBezTo>
                  <a:pt x="109180" y="247090"/>
                  <a:pt x="106296" y="250203"/>
                  <a:pt x="106296" y="254016"/>
                </a:cubicBezTo>
                <a:cubicBezTo>
                  <a:pt x="106296" y="257817"/>
                  <a:pt x="108007" y="261522"/>
                  <a:pt x="110945" y="263274"/>
                </a:cubicBezTo>
                <a:lnTo>
                  <a:pt x="166732" y="297974"/>
                </a:lnTo>
                <a:cubicBezTo>
                  <a:pt x="171367" y="300279"/>
                  <a:pt x="176030" y="300279"/>
                  <a:pt x="180679" y="295657"/>
                </a:cubicBezTo>
                <a:lnTo>
                  <a:pt x="302467" y="185910"/>
                </a:lnTo>
                <a:cubicBezTo>
                  <a:pt x="303248" y="185208"/>
                  <a:pt x="304427" y="185192"/>
                  <a:pt x="305230" y="185870"/>
                </a:cubicBezTo>
                <a:cubicBezTo>
                  <a:pt x="305599" y="186180"/>
                  <a:pt x="305825" y="186629"/>
                  <a:pt x="305853" y="187112"/>
                </a:cubicBezTo>
                <a:cubicBezTo>
                  <a:pt x="305881" y="187594"/>
                  <a:pt x="305709" y="188067"/>
                  <a:pt x="305377" y="188417"/>
                </a:cubicBezTo>
                <a:lnTo>
                  <a:pt x="196929" y="304846"/>
                </a:lnTo>
                <a:cubicBezTo>
                  <a:pt x="194626" y="307165"/>
                  <a:pt x="194626" y="309482"/>
                  <a:pt x="194626" y="311800"/>
                </a:cubicBezTo>
                <a:lnTo>
                  <a:pt x="194626" y="362670"/>
                </a:lnTo>
                <a:cubicBezTo>
                  <a:pt x="194626" y="367306"/>
                  <a:pt x="196929" y="371929"/>
                  <a:pt x="201578" y="374259"/>
                </a:cubicBezTo>
                <a:cubicBezTo>
                  <a:pt x="206241" y="376551"/>
                  <a:pt x="210876" y="374259"/>
                  <a:pt x="213194" y="371929"/>
                </a:cubicBezTo>
                <a:lnTo>
                  <a:pt x="241088" y="344168"/>
                </a:lnTo>
                <a:lnTo>
                  <a:pt x="296874" y="381159"/>
                </a:lnTo>
                <a:cubicBezTo>
                  <a:pt x="299813" y="383477"/>
                  <a:pt x="306482" y="384002"/>
                  <a:pt x="308490" y="383477"/>
                </a:cubicBezTo>
                <a:cubicBezTo>
                  <a:pt x="310497" y="382951"/>
                  <a:pt x="314540" y="378895"/>
                  <a:pt x="315443" y="374219"/>
                </a:cubicBezTo>
                <a:lnTo>
                  <a:pt x="361932" y="143004"/>
                </a:lnTo>
                <a:cubicBezTo>
                  <a:pt x="363037" y="137910"/>
                  <a:pt x="361932" y="131469"/>
                  <a:pt x="357270" y="129151"/>
                </a:cubicBezTo>
              </a:path>
            </a:pathLst>
          </a:custGeom>
          <a:solidFill>
            <a:schemeClr val="accent1"/>
          </a:solidFill>
          <a:ln w="657" cap="flat">
            <a:noFill/>
            <a:prstDash val="solid"/>
            <a:miter/>
          </a:ln>
        </p:spPr>
        <p:txBody>
          <a:bodyPr rtlCol="0" anchor="ctr"/>
          <a:p>
            <a:endParaRPr lang="zh-CN" altLang="en-US">
              <a:solidFill>
                <a:schemeClr val="accent1"/>
              </a:solidFill>
            </a:endParaRPr>
          </a:p>
        </p:txBody>
      </p:sp>
      <p:sp>
        <p:nvSpPr>
          <p:cNvPr id="7" name="图片 18" descr="343435383038363b343532323430313bd6b4d0d0bcc6bbae"/>
          <p:cNvSpPr/>
          <p:nvPr>
            <p:custDataLst>
              <p:tags r:id="rId5"/>
            </p:custDataLst>
          </p:nvPr>
        </p:nvSpPr>
        <p:spPr>
          <a:xfrm>
            <a:off x="5961698" y="1313815"/>
            <a:ext cx="512063" cy="512063"/>
          </a:xfrm>
          <a:custGeom>
            <a:avLst/>
            <a:gdLst>
              <a:gd name="connsiteX0" fmla="*/ 255648 w 512063"/>
              <a:gd name="connsiteY0" fmla="*/ 511680 h 512063"/>
              <a:gd name="connsiteX1" fmla="*/ -384 w 512063"/>
              <a:gd name="connsiteY1" fmla="*/ 255648 h 512063"/>
              <a:gd name="connsiteX2" fmla="*/ 255648 w 512063"/>
              <a:gd name="connsiteY2" fmla="*/ -384 h 512063"/>
              <a:gd name="connsiteX3" fmla="*/ 511680 w 512063"/>
              <a:gd name="connsiteY3" fmla="*/ 255648 h 512063"/>
              <a:gd name="connsiteX4" fmla="*/ 255648 w 512063"/>
              <a:gd name="connsiteY4" fmla="*/ 511680 h 512063"/>
              <a:gd name="connsiteX5" fmla="*/ 273194 w 512063"/>
              <a:gd name="connsiteY5" fmla="*/ 137074 h 512063"/>
              <a:gd name="connsiteX6" fmla="*/ 273194 w 512063"/>
              <a:gd name="connsiteY6" fmla="*/ 193797 h 512063"/>
              <a:gd name="connsiteX7" fmla="*/ 263729 w 512063"/>
              <a:gd name="connsiteY7" fmla="*/ 203261 h 512063"/>
              <a:gd name="connsiteX8" fmla="*/ 188798 w 512063"/>
              <a:gd name="connsiteY8" fmla="*/ 203261 h 512063"/>
              <a:gd name="connsiteX9" fmla="*/ 179334 w 512063"/>
              <a:gd name="connsiteY9" fmla="*/ 212724 h 512063"/>
              <a:gd name="connsiteX10" fmla="*/ 179334 w 512063"/>
              <a:gd name="connsiteY10" fmla="*/ 298569 h 512063"/>
              <a:gd name="connsiteX11" fmla="*/ 188798 w 512063"/>
              <a:gd name="connsiteY11" fmla="*/ 308033 h 512063"/>
              <a:gd name="connsiteX12" fmla="*/ 263708 w 512063"/>
              <a:gd name="connsiteY12" fmla="*/ 308033 h 512063"/>
              <a:gd name="connsiteX13" fmla="*/ 273172 w 512063"/>
              <a:gd name="connsiteY13" fmla="*/ 317497 h 512063"/>
              <a:gd name="connsiteX14" fmla="*/ 273172 w 512063"/>
              <a:gd name="connsiteY14" fmla="*/ 374222 h 512063"/>
              <a:gd name="connsiteX15" fmla="*/ 282636 w 512063"/>
              <a:gd name="connsiteY15" fmla="*/ 383686 h 512063"/>
              <a:gd name="connsiteX16" fmla="*/ 289190 w 512063"/>
              <a:gd name="connsiteY16" fmla="*/ 381049 h 512063"/>
              <a:gd name="connsiteX17" fmla="*/ 412699 w 512063"/>
              <a:gd name="connsiteY17" fmla="*/ 262473 h 512063"/>
              <a:gd name="connsiteX18" fmla="*/ 412972 w 512063"/>
              <a:gd name="connsiteY18" fmla="*/ 249092 h 512063"/>
              <a:gd name="connsiteX19" fmla="*/ 412699 w 512063"/>
              <a:gd name="connsiteY19" fmla="*/ 248820 h 512063"/>
              <a:gd name="connsiteX20" fmla="*/ 289213 w 512063"/>
              <a:gd name="connsiteY20" fmla="*/ 130248 h 512063"/>
              <a:gd name="connsiteX21" fmla="*/ 275831 w 512063"/>
              <a:gd name="connsiteY21" fmla="*/ 130519 h 512063"/>
              <a:gd name="connsiteX22" fmla="*/ 273194 w 512063"/>
              <a:gd name="connsiteY22" fmla="*/ 137074 h 512063"/>
              <a:gd name="connsiteX23" fmla="*/ 156812 w 512063"/>
              <a:gd name="connsiteY23" fmla="*/ 308054 h 512063"/>
              <a:gd name="connsiteX24" fmla="*/ 165474 w 512063"/>
              <a:gd name="connsiteY24" fmla="*/ 299393 h 512063"/>
              <a:gd name="connsiteX25" fmla="*/ 165474 w 512063"/>
              <a:gd name="connsiteY25" fmla="*/ 211944 h 512063"/>
              <a:gd name="connsiteX26" fmla="*/ 156812 w 512063"/>
              <a:gd name="connsiteY26" fmla="*/ 203282 h 512063"/>
              <a:gd name="connsiteX27" fmla="*/ 148150 w 512063"/>
              <a:gd name="connsiteY27" fmla="*/ 211944 h 512063"/>
              <a:gd name="connsiteX28" fmla="*/ 148150 w 512063"/>
              <a:gd name="connsiteY28" fmla="*/ 299393 h 512063"/>
              <a:gd name="connsiteX29" fmla="*/ 156812 w 512063"/>
              <a:gd name="connsiteY29" fmla="*/ 308054 h 512063"/>
              <a:gd name="connsiteX30" fmla="*/ 125626 w 512063"/>
              <a:gd name="connsiteY30" fmla="*/ 308054 h 512063"/>
              <a:gd name="connsiteX31" fmla="*/ 134289 w 512063"/>
              <a:gd name="connsiteY31" fmla="*/ 299392 h 512063"/>
              <a:gd name="connsiteX32" fmla="*/ 134289 w 512063"/>
              <a:gd name="connsiteY32" fmla="*/ 211945 h 512063"/>
              <a:gd name="connsiteX33" fmla="*/ 125626 w 512063"/>
              <a:gd name="connsiteY33" fmla="*/ 203282 h 512063"/>
              <a:gd name="connsiteX34" fmla="*/ 116964 w 512063"/>
              <a:gd name="connsiteY34" fmla="*/ 211945 h 512063"/>
              <a:gd name="connsiteX35" fmla="*/ 116964 w 512063"/>
              <a:gd name="connsiteY35" fmla="*/ 299392 h 512063"/>
              <a:gd name="connsiteX36" fmla="*/ 125626 w 512063"/>
              <a:gd name="connsiteY36" fmla="*/ 308054 h 512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2063" h="512063">
                <a:moveTo>
                  <a:pt x="255648" y="511680"/>
                </a:moveTo>
                <a:cubicBezTo>
                  <a:pt x="114246" y="511680"/>
                  <a:pt x="-384" y="397050"/>
                  <a:pt x="-384" y="255648"/>
                </a:cubicBezTo>
                <a:cubicBezTo>
                  <a:pt x="-384" y="114246"/>
                  <a:pt x="114246" y="-384"/>
                  <a:pt x="255648" y="-384"/>
                </a:cubicBezTo>
                <a:cubicBezTo>
                  <a:pt x="397050" y="-384"/>
                  <a:pt x="511680" y="114246"/>
                  <a:pt x="511680" y="255648"/>
                </a:cubicBezTo>
                <a:cubicBezTo>
                  <a:pt x="511680" y="397050"/>
                  <a:pt x="397050" y="511680"/>
                  <a:pt x="255648" y="511680"/>
                </a:cubicBezTo>
                <a:moveTo>
                  <a:pt x="273194" y="137074"/>
                </a:moveTo>
                <a:lnTo>
                  <a:pt x="273194" y="193797"/>
                </a:lnTo>
                <a:cubicBezTo>
                  <a:pt x="273194" y="199023"/>
                  <a:pt x="268957" y="203261"/>
                  <a:pt x="263729" y="203261"/>
                </a:cubicBezTo>
                <a:lnTo>
                  <a:pt x="188798" y="203261"/>
                </a:lnTo>
                <a:cubicBezTo>
                  <a:pt x="183571" y="203261"/>
                  <a:pt x="179334" y="207498"/>
                  <a:pt x="179334" y="212724"/>
                </a:cubicBezTo>
                <a:lnTo>
                  <a:pt x="179334" y="298569"/>
                </a:lnTo>
                <a:cubicBezTo>
                  <a:pt x="179334" y="303796"/>
                  <a:pt x="183571" y="308033"/>
                  <a:pt x="188798" y="308033"/>
                </a:cubicBezTo>
                <a:lnTo>
                  <a:pt x="263708" y="308033"/>
                </a:lnTo>
                <a:cubicBezTo>
                  <a:pt x="268935" y="308033"/>
                  <a:pt x="273172" y="312270"/>
                  <a:pt x="273172" y="317497"/>
                </a:cubicBezTo>
                <a:lnTo>
                  <a:pt x="273172" y="374222"/>
                </a:lnTo>
                <a:cubicBezTo>
                  <a:pt x="273172" y="379448"/>
                  <a:pt x="277409" y="383686"/>
                  <a:pt x="282636" y="383686"/>
                </a:cubicBezTo>
                <a:cubicBezTo>
                  <a:pt x="285079" y="383686"/>
                  <a:pt x="287428" y="382741"/>
                  <a:pt x="289190" y="381049"/>
                </a:cubicBezTo>
                <a:lnTo>
                  <a:pt x="412699" y="262473"/>
                </a:lnTo>
                <a:cubicBezTo>
                  <a:pt x="416470" y="258853"/>
                  <a:pt x="416592" y="252862"/>
                  <a:pt x="412972" y="249092"/>
                </a:cubicBezTo>
                <a:cubicBezTo>
                  <a:pt x="412883" y="248999"/>
                  <a:pt x="412792" y="248908"/>
                  <a:pt x="412699" y="248820"/>
                </a:cubicBezTo>
                <a:lnTo>
                  <a:pt x="289213" y="130248"/>
                </a:lnTo>
                <a:cubicBezTo>
                  <a:pt x="285442" y="126627"/>
                  <a:pt x="279451" y="126749"/>
                  <a:pt x="275831" y="130519"/>
                </a:cubicBezTo>
                <a:cubicBezTo>
                  <a:pt x="274139" y="132282"/>
                  <a:pt x="273194" y="134630"/>
                  <a:pt x="273194" y="137074"/>
                </a:cubicBezTo>
                <a:moveTo>
                  <a:pt x="156812" y="308054"/>
                </a:moveTo>
                <a:cubicBezTo>
                  <a:pt x="161595" y="308054"/>
                  <a:pt x="165474" y="304176"/>
                  <a:pt x="165474" y="299393"/>
                </a:cubicBezTo>
                <a:lnTo>
                  <a:pt x="165474" y="211944"/>
                </a:lnTo>
                <a:cubicBezTo>
                  <a:pt x="165474" y="207160"/>
                  <a:pt x="161595" y="203282"/>
                  <a:pt x="156812" y="203282"/>
                </a:cubicBezTo>
                <a:cubicBezTo>
                  <a:pt x="152028" y="203282"/>
                  <a:pt x="148150" y="207160"/>
                  <a:pt x="148150" y="211944"/>
                </a:cubicBezTo>
                <a:lnTo>
                  <a:pt x="148150" y="299393"/>
                </a:lnTo>
                <a:cubicBezTo>
                  <a:pt x="148150" y="304176"/>
                  <a:pt x="152028" y="308054"/>
                  <a:pt x="156812" y="308054"/>
                </a:cubicBezTo>
                <a:moveTo>
                  <a:pt x="125626" y="308054"/>
                </a:moveTo>
                <a:cubicBezTo>
                  <a:pt x="130411" y="308054"/>
                  <a:pt x="134289" y="304176"/>
                  <a:pt x="134289" y="299392"/>
                </a:cubicBezTo>
                <a:lnTo>
                  <a:pt x="134289" y="211945"/>
                </a:lnTo>
                <a:cubicBezTo>
                  <a:pt x="134289" y="207160"/>
                  <a:pt x="130411" y="203282"/>
                  <a:pt x="125626" y="203282"/>
                </a:cubicBezTo>
                <a:cubicBezTo>
                  <a:pt x="120842" y="203282"/>
                  <a:pt x="116964" y="207160"/>
                  <a:pt x="116964" y="211945"/>
                </a:cubicBezTo>
                <a:lnTo>
                  <a:pt x="116964" y="299392"/>
                </a:lnTo>
                <a:cubicBezTo>
                  <a:pt x="116964" y="304176"/>
                  <a:pt x="120842" y="308054"/>
                  <a:pt x="125626" y="308054"/>
                </a:cubicBezTo>
              </a:path>
            </a:pathLst>
          </a:custGeom>
          <a:solidFill>
            <a:schemeClr val="accent1"/>
          </a:solidFill>
          <a:ln w="657" cap="flat">
            <a:noFill/>
            <a:prstDash val="solid"/>
            <a:miter/>
          </a:ln>
        </p:spPr>
        <p:txBody>
          <a:bodyPr rtlCol="0" anchor="ctr"/>
          <a:p>
            <a:endParaRPr lang="zh-CN" altLang="en-US">
              <a:solidFill>
                <a:schemeClr val="accent1"/>
              </a:solidFill>
            </a:endParaRPr>
          </a:p>
        </p:txBody>
      </p:sp>
      <p:sp>
        <p:nvSpPr>
          <p:cNvPr id="9" name="图片 18" descr="343435383038363b343532323430313bd6b4d0d0bcc6bbae"/>
          <p:cNvSpPr/>
          <p:nvPr>
            <p:custDataLst>
              <p:tags r:id="rId6"/>
            </p:custDataLst>
          </p:nvPr>
        </p:nvSpPr>
        <p:spPr>
          <a:xfrm>
            <a:off x="-317" y="5971540"/>
            <a:ext cx="512063" cy="512063"/>
          </a:xfrm>
          <a:custGeom>
            <a:avLst/>
            <a:gdLst>
              <a:gd name="connsiteX0" fmla="*/ 255648 w 512063"/>
              <a:gd name="connsiteY0" fmla="*/ 511680 h 512063"/>
              <a:gd name="connsiteX1" fmla="*/ -384 w 512063"/>
              <a:gd name="connsiteY1" fmla="*/ 255648 h 512063"/>
              <a:gd name="connsiteX2" fmla="*/ 255648 w 512063"/>
              <a:gd name="connsiteY2" fmla="*/ -384 h 512063"/>
              <a:gd name="connsiteX3" fmla="*/ 511680 w 512063"/>
              <a:gd name="connsiteY3" fmla="*/ 255648 h 512063"/>
              <a:gd name="connsiteX4" fmla="*/ 255648 w 512063"/>
              <a:gd name="connsiteY4" fmla="*/ 511680 h 512063"/>
              <a:gd name="connsiteX5" fmla="*/ 273194 w 512063"/>
              <a:gd name="connsiteY5" fmla="*/ 137074 h 512063"/>
              <a:gd name="connsiteX6" fmla="*/ 273194 w 512063"/>
              <a:gd name="connsiteY6" fmla="*/ 193797 h 512063"/>
              <a:gd name="connsiteX7" fmla="*/ 263729 w 512063"/>
              <a:gd name="connsiteY7" fmla="*/ 203261 h 512063"/>
              <a:gd name="connsiteX8" fmla="*/ 188798 w 512063"/>
              <a:gd name="connsiteY8" fmla="*/ 203261 h 512063"/>
              <a:gd name="connsiteX9" fmla="*/ 179334 w 512063"/>
              <a:gd name="connsiteY9" fmla="*/ 212724 h 512063"/>
              <a:gd name="connsiteX10" fmla="*/ 179334 w 512063"/>
              <a:gd name="connsiteY10" fmla="*/ 298569 h 512063"/>
              <a:gd name="connsiteX11" fmla="*/ 188798 w 512063"/>
              <a:gd name="connsiteY11" fmla="*/ 308033 h 512063"/>
              <a:gd name="connsiteX12" fmla="*/ 263708 w 512063"/>
              <a:gd name="connsiteY12" fmla="*/ 308033 h 512063"/>
              <a:gd name="connsiteX13" fmla="*/ 273172 w 512063"/>
              <a:gd name="connsiteY13" fmla="*/ 317497 h 512063"/>
              <a:gd name="connsiteX14" fmla="*/ 273172 w 512063"/>
              <a:gd name="connsiteY14" fmla="*/ 374222 h 512063"/>
              <a:gd name="connsiteX15" fmla="*/ 282636 w 512063"/>
              <a:gd name="connsiteY15" fmla="*/ 383686 h 512063"/>
              <a:gd name="connsiteX16" fmla="*/ 289190 w 512063"/>
              <a:gd name="connsiteY16" fmla="*/ 381049 h 512063"/>
              <a:gd name="connsiteX17" fmla="*/ 412699 w 512063"/>
              <a:gd name="connsiteY17" fmla="*/ 262473 h 512063"/>
              <a:gd name="connsiteX18" fmla="*/ 412972 w 512063"/>
              <a:gd name="connsiteY18" fmla="*/ 249092 h 512063"/>
              <a:gd name="connsiteX19" fmla="*/ 412699 w 512063"/>
              <a:gd name="connsiteY19" fmla="*/ 248820 h 512063"/>
              <a:gd name="connsiteX20" fmla="*/ 289213 w 512063"/>
              <a:gd name="connsiteY20" fmla="*/ 130248 h 512063"/>
              <a:gd name="connsiteX21" fmla="*/ 275831 w 512063"/>
              <a:gd name="connsiteY21" fmla="*/ 130519 h 512063"/>
              <a:gd name="connsiteX22" fmla="*/ 273194 w 512063"/>
              <a:gd name="connsiteY22" fmla="*/ 137074 h 512063"/>
              <a:gd name="connsiteX23" fmla="*/ 156812 w 512063"/>
              <a:gd name="connsiteY23" fmla="*/ 308054 h 512063"/>
              <a:gd name="connsiteX24" fmla="*/ 165474 w 512063"/>
              <a:gd name="connsiteY24" fmla="*/ 299393 h 512063"/>
              <a:gd name="connsiteX25" fmla="*/ 165474 w 512063"/>
              <a:gd name="connsiteY25" fmla="*/ 211944 h 512063"/>
              <a:gd name="connsiteX26" fmla="*/ 156812 w 512063"/>
              <a:gd name="connsiteY26" fmla="*/ 203282 h 512063"/>
              <a:gd name="connsiteX27" fmla="*/ 148150 w 512063"/>
              <a:gd name="connsiteY27" fmla="*/ 211944 h 512063"/>
              <a:gd name="connsiteX28" fmla="*/ 148150 w 512063"/>
              <a:gd name="connsiteY28" fmla="*/ 299393 h 512063"/>
              <a:gd name="connsiteX29" fmla="*/ 156812 w 512063"/>
              <a:gd name="connsiteY29" fmla="*/ 308054 h 512063"/>
              <a:gd name="connsiteX30" fmla="*/ 125626 w 512063"/>
              <a:gd name="connsiteY30" fmla="*/ 308054 h 512063"/>
              <a:gd name="connsiteX31" fmla="*/ 134289 w 512063"/>
              <a:gd name="connsiteY31" fmla="*/ 299392 h 512063"/>
              <a:gd name="connsiteX32" fmla="*/ 134289 w 512063"/>
              <a:gd name="connsiteY32" fmla="*/ 211945 h 512063"/>
              <a:gd name="connsiteX33" fmla="*/ 125626 w 512063"/>
              <a:gd name="connsiteY33" fmla="*/ 203282 h 512063"/>
              <a:gd name="connsiteX34" fmla="*/ 116964 w 512063"/>
              <a:gd name="connsiteY34" fmla="*/ 211945 h 512063"/>
              <a:gd name="connsiteX35" fmla="*/ 116964 w 512063"/>
              <a:gd name="connsiteY35" fmla="*/ 299392 h 512063"/>
              <a:gd name="connsiteX36" fmla="*/ 125626 w 512063"/>
              <a:gd name="connsiteY36" fmla="*/ 308054 h 512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12063" h="512063">
                <a:moveTo>
                  <a:pt x="255648" y="511680"/>
                </a:moveTo>
                <a:cubicBezTo>
                  <a:pt x="114246" y="511680"/>
                  <a:pt x="-384" y="397050"/>
                  <a:pt x="-384" y="255648"/>
                </a:cubicBezTo>
                <a:cubicBezTo>
                  <a:pt x="-384" y="114246"/>
                  <a:pt x="114246" y="-384"/>
                  <a:pt x="255648" y="-384"/>
                </a:cubicBezTo>
                <a:cubicBezTo>
                  <a:pt x="397050" y="-384"/>
                  <a:pt x="511680" y="114246"/>
                  <a:pt x="511680" y="255648"/>
                </a:cubicBezTo>
                <a:cubicBezTo>
                  <a:pt x="511680" y="397050"/>
                  <a:pt x="397050" y="511680"/>
                  <a:pt x="255648" y="511680"/>
                </a:cubicBezTo>
                <a:moveTo>
                  <a:pt x="273194" y="137074"/>
                </a:moveTo>
                <a:lnTo>
                  <a:pt x="273194" y="193797"/>
                </a:lnTo>
                <a:cubicBezTo>
                  <a:pt x="273194" y="199023"/>
                  <a:pt x="268957" y="203261"/>
                  <a:pt x="263729" y="203261"/>
                </a:cubicBezTo>
                <a:lnTo>
                  <a:pt x="188798" y="203261"/>
                </a:lnTo>
                <a:cubicBezTo>
                  <a:pt x="183571" y="203261"/>
                  <a:pt x="179334" y="207498"/>
                  <a:pt x="179334" y="212724"/>
                </a:cubicBezTo>
                <a:lnTo>
                  <a:pt x="179334" y="298569"/>
                </a:lnTo>
                <a:cubicBezTo>
                  <a:pt x="179334" y="303796"/>
                  <a:pt x="183571" y="308033"/>
                  <a:pt x="188798" y="308033"/>
                </a:cubicBezTo>
                <a:lnTo>
                  <a:pt x="263708" y="308033"/>
                </a:lnTo>
                <a:cubicBezTo>
                  <a:pt x="268935" y="308033"/>
                  <a:pt x="273172" y="312270"/>
                  <a:pt x="273172" y="317497"/>
                </a:cubicBezTo>
                <a:lnTo>
                  <a:pt x="273172" y="374222"/>
                </a:lnTo>
                <a:cubicBezTo>
                  <a:pt x="273172" y="379448"/>
                  <a:pt x="277409" y="383686"/>
                  <a:pt x="282636" y="383686"/>
                </a:cubicBezTo>
                <a:cubicBezTo>
                  <a:pt x="285079" y="383686"/>
                  <a:pt x="287428" y="382741"/>
                  <a:pt x="289190" y="381049"/>
                </a:cubicBezTo>
                <a:lnTo>
                  <a:pt x="412699" y="262473"/>
                </a:lnTo>
                <a:cubicBezTo>
                  <a:pt x="416470" y="258853"/>
                  <a:pt x="416592" y="252862"/>
                  <a:pt x="412972" y="249092"/>
                </a:cubicBezTo>
                <a:cubicBezTo>
                  <a:pt x="412883" y="248999"/>
                  <a:pt x="412792" y="248908"/>
                  <a:pt x="412699" y="248820"/>
                </a:cubicBezTo>
                <a:lnTo>
                  <a:pt x="289213" y="130248"/>
                </a:lnTo>
                <a:cubicBezTo>
                  <a:pt x="285442" y="126627"/>
                  <a:pt x="279451" y="126749"/>
                  <a:pt x="275831" y="130519"/>
                </a:cubicBezTo>
                <a:cubicBezTo>
                  <a:pt x="274139" y="132282"/>
                  <a:pt x="273194" y="134630"/>
                  <a:pt x="273194" y="137074"/>
                </a:cubicBezTo>
                <a:moveTo>
                  <a:pt x="156812" y="308054"/>
                </a:moveTo>
                <a:cubicBezTo>
                  <a:pt x="161595" y="308054"/>
                  <a:pt x="165474" y="304176"/>
                  <a:pt x="165474" y="299393"/>
                </a:cubicBezTo>
                <a:lnTo>
                  <a:pt x="165474" y="211944"/>
                </a:lnTo>
                <a:cubicBezTo>
                  <a:pt x="165474" y="207160"/>
                  <a:pt x="161595" y="203282"/>
                  <a:pt x="156812" y="203282"/>
                </a:cubicBezTo>
                <a:cubicBezTo>
                  <a:pt x="152028" y="203282"/>
                  <a:pt x="148150" y="207160"/>
                  <a:pt x="148150" y="211944"/>
                </a:cubicBezTo>
                <a:lnTo>
                  <a:pt x="148150" y="299393"/>
                </a:lnTo>
                <a:cubicBezTo>
                  <a:pt x="148150" y="304176"/>
                  <a:pt x="152028" y="308054"/>
                  <a:pt x="156812" y="308054"/>
                </a:cubicBezTo>
                <a:moveTo>
                  <a:pt x="125626" y="308054"/>
                </a:moveTo>
                <a:cubicBezTo>
                  <a:pt x="130411" y="308054"/>
                  <a:pt x="134289" y="304176"/>
                  <a:pt x="134289" y="299392"/>
                </a:cubicBezTo>
                <a:lnTo>
                  <a:pt x="134289" y="211945"/>
                </a:lnTo>
                <a:cubicBezTo>
                  <a:pt x="134289" y="207160"/>
                  <a:pt x="130411" y="203282"/>
                  <a:pt x="125626" y="203282"/>
                </a:cubicBezTo>
                <a:cubicBezTo>
                  <a:pt x="120842" y="203282"/>
                  <a:pt x="116964" y="207160"/>
                  <a:pt x="116964" y="211945"/>
                </a:cubicBezTo>
                <a:lnTo>
                  <a:pt x="116964" y="299392"/>
                </a:lnTo>
                <a:cubicBezTo>
                  <a:pt x="116964" y="304176"/>
                  <a:pt x="120842" y="308054"/>
                  <a:pt x="125626" y="308054"/>
                </a:cubicBezTo>
              </a:path>
            </a:pathLst>
          </a:custGeom>
          <a:solidFill>
            <a:schemeClr val="accent1"/>
          </a:solidFill>
          <a:ln w="657" cap="flat">
            <a:noFill/>
            <a:prstDash val="solid"/>
            <a:miter/>
          </a:ln>
        </p:spPr>
        <p:txBody>
          <a:bodyPr rtlCol="0" anchor="ctr"/>
          <a:p>
            <a:endParaRPr lang="zh-CN" altLang="en-US">
              <a:solidFill>
                <a:schemeClr val="accent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71145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防诈骗</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3" name="文本框 2"/>
          <p:cNvSpPr txBox="1"/>
          <p:nvPr/>
        </p:nvSpPr>
        <p:spPr>
          <a:xfrm>
            <a:off x="86360" y="3806190"/>
            <a:ext cx="2918460" cy="2802255"/>
          </a:xfrm>
          <a:prstGeom prst="rect">
            <a:avLst/>
          </a:prstGeom>
          <a:noFill/>
        </p:spPr>
        <p:txBody>
          <a:bodyPr wrap="square" rtlCol="0" anchor="t">
            <a:spAutoFit/>
          </a:bodyPr>
          <a:p>
            <a:pPr algn="ctr">
              <a:lnSpc>
                <a:spcPct val="140000"/>
              </a:lnSpc>
            </a:pPr>
            <a:r>
              <a:rPr lang="zh-CN" altLang="en-US" b="1">
                <a:solidFill>
                  <a:srgbClr val="012D86"/>
                </a:solidFill>
              </a:rPr>
              <a:t>任何助学贷款的经办银行都不会以免息和延期还本为由，附加不合理条件，或要求转账汇款或索取个人信息，如收到此类邮件、电话或短信，</a:t>
            </a:r>
            <a:r>
              <a:rPr lang="zh-CN" altLang="en-US" b="1">
                <a:solidFill>
                  <a:srgbClr val="FF0000"/>
                </a:solidFill>
              </a:rPr>
              <a:t>请勿轻信，以免蒙受损失</a:t>
            </a:r>
            <a:r>
              <a:rPr lang="zh-CN" altLang="en-US" b="1">
                <a:solidFill>
                  <a:srgbClr val="012D86"/>
                </a:solidFill>
              </a:rPr>
              <a:t>。</a:t>
            </a:r>
            <a:endParaRPr lang="zh-CN" altLang="en-US" b="1">
              <a:solidFill>
                <a:srgbClr val="012D86"/>
              </a:solidFill>
            </a:endParaRPr>
          </a:p>
        </p:txBody>
      </p:sp>
      <p:sp>
        <p:nvSpPr>
          <p:cNvPr id="29" name="任意多边形 28"/>
          <p:cNvSpPr/>
          <p:nvPr>
            <p:custDataLst>
              <p:tags r:id="rId1"/>
            </p:custDataLst>
          </p:nvPr>
        </p:nvSpPr>
        <p:spPr>
          <a:xfrm rot="10800000">
            <a:off x="8571548" y="4274185"/>
            <a:ext cx="3280410" cy="205740"/>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2878" h="324">
                <a:moveTo>
                  <a:pt x="0" y="0"/>
                </a:moveTo>
                <a:lnTo>
                  <a:pt x="2878" y="0"/>
                </a:lnTo>
                <a:lnTo>
                  <a:pt x="2878" y="324"/>
                </a:lnTo>
                <a:lnTo>
                  <a:pt x="0" y="324"/>
                </a:lnTo>
                <a:lnTo>
                  <a:pt x="0" y="0"/>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chemeClr val="lt1"/>
              </a:solidFill>
            </a:endParaRPr>
          </a:p>
        </p:txBody>
      </p:sp>
      <p:sp>
        <p:nvSpPr>
          <p:cNvPr id="21" name="任意多边形: 形状 35"/>
          <p:cNvSpPr/>
          <p:nvPr>
            <p:custDataLst>
              <p:tags r:id="rId2"/>
            </p:custDataLst>
          </p:nvPr>
        </p:nvSpPr>
        <p:spPr>
          <a:xfrm>
            <a:off x="11820843" y="4204335"/>
            <a:ext cx="226695" cy="346075"/>
          </a:xfrm>
          <a:custGeom>
            <a:avLst/>
            <a:gdLst>
              <a:gd name="connsiteX0" fmla="*/ 222587 w 228229"/>
              <a:gd name="connsiteY0" fmla="*/ 120936 h 260315"/>
              <a:gd name="connsiteX1" fmla="*/ 14943 w 228229"/>
              <a:gd name="connsiteY1" fmla="*/ 1017 h 260315"/>
              <a:gd name="connsiteX2" fmla="*/ 893 w 228229"/>
              <a:gd name="connsiteY2" fmla="*/ 4779 h 260315"/>
              <a:gd name="connsiteX3" fmla="*/ -488 w 228229"/>
              <a:gd name="connsiteY3" fmla="*/ 9875 h 260315"/>
              <a:gd name="connsiteX4" fmla="*/ -488 w 228229"/>
              <a:gd name="connsiteY4" fmla="*/ 249714 h 260315"/>
              <a:gd name="connsiteX5" fmla="*/ 9847 w 228229"/>
              <a:gd name="connsiteY5" fmla="*/ 259954 h 260315"/>
              <a:gd name="connsiteX6" fmla="*/ 14943 w 228229"/>
              <a:gd name="connsiteY6" fmla="*/ 258572 h 260315"/>
              <a:gd name="connsiteX7" fmla="*/ 222587 w 228229"/>
              <a:gd name="connsiteY7" fmla="*/ 138653 h 260315"/>
              <a:gd name="connsiteX8" fmla="*/ 226407 w 228229"/>
              <a:gd name="connsiteY8" fmla="*/ 124756 h 260315"/>
              <a:gd name="connsiteX9" fmla="*/ 222587 w 228229"/>
              <a:gd name="connsiteY9" fmla="*/ 120936 h 26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229" h="260315">
                <a:moveTo>
                  <a:pt x="222587" y="120936"/>
                </a:moveTo>
                <a:lnTo>
                  <a:pt x="14943" y="1017"/>
                </a:lnTo>
                <a:cubicBezTo>
                  <a:pt x="10018" y="-1822"/>
                  <a:pt x="3732" y="-136"/>
                  <a:pt x="893" y="4779"/>
                </a:cubicBezTo>
                <a:cubicBezTo>
                  <a:pt x="-2" y="6331"/>
                  <a:pt x="-479" y="8084"/>
                  <a:pt x="-488" y="9875"/>
                </a:cubicBezTo>
                <a:lnTo>
                  <a:pt x="-488" y="249714"/>
                </a:lnTo>
                <a:cubicBezTo>
                  <a:pt x="-459" y="255391"/>
                  <a:pt x="4170" y="259982"/>
                  <a:pt x="9847" y="259954"/>
                </a:cubicBezTo>
                <a:cubicBezTo>
                  <a:pt x="11637" y="259944"/>
                  <a:pt x="13390" y="259468"/>
                  <a:pt x="14943" y="258572"/>
                </a:cubicBezTo>
                <a:lnTo>
                  <a:pt x="222587" y="138653"/>
                </a:lnTo>
                <a:cubicBezTo>
                  <a:pt x="227483" y="135871"/>
                  <a:pt x="229188" y="129642"/>
                  <a:pt x="226407" y="124756"/>
                </a:cubicBezTo>
                <a:cubicBezTo>
                  <a:pt x="225502" y="123165"/>
                  <a:pt x="224178" y="121841"/>
                  <a:pt x="222587" y="120936"/>
                </a:cubicBez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4" name="任意多边形 23"/>
          <p:cNvSpPr/>
          <p:nvPr>
            <p:custDataLst>
              <p:tags r:id="rId3"/>
            </p:custDataLst>
          </p:nvPr>
        </p:nvSpPr>
        <p:spPr>
          <a:xfrm rot="10800000">
            <a:off x="3062288" y="3288665"/>
            <a:ext cx="3394075" cy="1193165"/>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345" h="1879">
                <a:moveTo>
                  <a:pt x="390" y="0"/>
                </a:moveTo>
                <a:lnTo>
                  <a:pt x="3643" y="0"/>
                </a:lnTo>
                <a:lnTo>
                  <a:pt x="3643" y="2"/>
                </a:lnTo>
                <a:lnTo>
                  <a:pt x="4407" y="2"/>
                </a:lnTo>
                <a:cubicBezTo>
                  <a:pt x="4925" y="2"/>
                  <a:pt x="5345" y="422"/>
                  <a:pt x="5345" y="941"/>
                </a:cubicBezTo>
                <a:cubicBezTo>
                  <a:pt x="5345" y="1459"/>
                  <a:pt x="4925" y="1879"/>
                  <a:pt x="4407" y="1879"/>
                </a:cubicBezTo>
                <a:lnTo>
                  <a:pt x="3027" y="1879"/>
                </a:lnTo>
                <a:lnTo>
                  <a:pt x="3027" y="1877"/>
                </a:lnTo>
                <a:lnTo>
                  <a:pt x="2514" y="1877"/>
                </a:lnTo>
                <a:lnTo>
                  <a:pt x="0" y="1877"/>
                </a:lnTo>
                <a:lnTo>
                  <a:pt x="0" y="1553"/>
                </a:lnTo>
                <a:lnTo>
                  <a:pt x="2514" y="1553"/>
                </a:lnTo>
                <a:lnTo>
                  <a:pt x="3643" y="1553"/>
                </a:lnTo>
                <a:lnTo>
                  <a:pt x="3643" y="1555"/>
                </a:lnTo>
                <a:lnTo>
                  <a:pt x="4385" y="1555"/>
                </a:lnTo>
                <a:cubicBezTo>
                  <a:pt x="4725" y="1555"/>
                  <a:pt x="5000" y="1280"/>
                  <a:pt x="5000" y="941"/>
                </a:cubicBezTo>
                <a:cubicBezTo>
                  <a:pt x="5000" y="601"/>
                  <a:pt x="4725" y="326"/>
                  <a:pt x="4385" y="326"/>
                </a:cubicBezTo>
                <a:lnTo>
                  <a:pt x="1555" y="326"/>
                </a:lnTo>
                <a:lnTo>
                  <a:pt x="1555" y="327"/>
                </a:lnTo>
                <a:lnTo>
                  <a:pt x="390" y="327"/>
                </a:lnTo>
                <a:lnTo>
                  <a:pt x="390" y="324"/>
                </a:lnTo>
                <a:lnTo>
                  <a:pt x="390" y="3"/>
                </a:lnTo>
                <a:lnTo>
                  <a:pt x="390" y="0"/>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chemeClr val="lt1"/>
              </a:solidFill>
            </a:endParaRPr>
          </a:p>
        </p:txBody>
      </p:sp>
      <p:sp>
        <p:nvSpPr>
          <p:cNvPr id="4" name="任意多边形 3"/>
          <p:cNvSpPr/>
          <p:nvPr>
            <p:custDataLst>
              <p:tags r:id="rId4"/>
            </p:custDataLst>
          </p:nvPr>
        </p:nvSpPr>
        <p:spPr>
          <a:xfrm rot="10800000">
            <a:off x="5071428" y="4274185"/>
            <a:ext cx="3616960" cy="208280"/>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4929" h="324">
                <a:moveTo>
                  <a:pt x="0" y="0"/>
                </a:moveTo>
                <a:lnTo>
                  <a:pt x="4929" y="0"/>
                </a:lnTo>
                <a:lnTo>
                  <a:pt x="4929" y="324"/>
                </a:lnTo>
                <a:lnTo>
                  <a:pt x="0" y="324"/>
                </a:lnTo>
                <a:lnTo>
                  <a:pt x="0" y="0"/>
                </a:lnTo>
                <a:close/>
              </a:path>
            </a:pathLst>
          </a:custGeom>
          <a:solidFill>
            <a:srgbClr val="FBC63F"/>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chemeClr val="lt1"/>
              </a:solidFill>
            </a:endParaRPr>
          </a:p>
        </p:txBody>
      </p:sp>
      <p:sp>
        <p:nvSpPr>
          <p:cNvPr id="55" name="序号"/>
          <p:cNvSpPr/>
          <p:nvPr>
            <p:custDataLst>
              <p:tags r:id="rId5"/>
            </p:custDataLst>
          </p:nvPr>
        </p:nvSpPr>
        <p:spPr>
          <a:xfrm>
            <a:off x="4584383" y="4130675"/>
            <a:ext cx="492760" cy="492760"/>
          </a:xfrm>
          <a:prstGeom prst="ellipse">
            <a:avLst/>
          </a:prstGeom>
          <a:solidFill>
            <a:srgbClr val="FFFFFF"/>
          </a:solidFill>
          <a:ln w="34925">
            <a:solidFill>
              <a:srgbClr val="FBC63F"/>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Autofit/>
          </a:bodyPr>
          <a:lstStyle/>
          <a:p>
            <a:pPr lvl="0" algn="ctr">
              <a:spcBef>
                <a:spcPct val="0"/>
              </a:spcBef>
              <a:spcAft>
                <a:spcPct val="0"/>
              </a:spcAft>
              <a:buClrTx/>
              <a:buSzTx/>
              <a:buFontTx/>
            </a:pPr>
            <a:r>
              <a:rPr lang="en-US" altLang="zh-CN" sz="1400" b="1">
                <a:solidFill>
                  <a:schemeClr val="accent2"/>
                </a:solidFill>
                <a:latin typeface="+mn-ea"/>
                <a:cs typeface="+mn-ea"/>
                <a:sym typeface="+mn-ea"/>
              </a:rPr>
              <a:t>4</a:t>
            </a:r>
            <a:endParaRPr lang="en-US" altLang="zh-CN" sz="1400" b="1">
              <a:solidFill>
                <a:schemeClr val="accent2"/>
              </a:solidFill>
              <a:latin typeface="+mn-ea"/>
              <a:cs typeface="+mn-ea"/>
              <a:sym typeface="+mn-ea"/>
            </a:endParaRPr>
          </a:p>
        </p:txBody>
      </p:sp>
      <p:sp>
        <p:nvSpPr>
          <p:cNvPr id="19" name="任意多边形 18"/>
          <p:cNvSpPr/>
          <p:nvPr>
            <p:custDataLst>
              <p:tags r:id="rId6"/>
            </p:custDataLst>
          </p:nvPr>
        </p:nvSpPr>
        <p:spPr>
          <a:xfrm>
            <a:off x="6029008" y="2305685"/>
            <a:ext cx="3137535" cy="1191895"/>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4941" h="1877">
                <a:moveTo>
                  <a:pt x="247" y="0"/>
                </a:moveTo>
                <a:lnTo>
                  <a:pt x="522" y="0"/>
                </a:lnTo>
                <a:lnTo>
                  <a:pt x="3728" y="0"/>
                </a:lnTo>
                <a:lnTo>
                  <a:pt x="4003" y="0"/>
                </a:lnTo>
                <a:cubicBezTo>
                  <a:pt x="4521" y="0"/>
                  <a:pt x="4941" y="420"/>
                  <a:pt x="4941" y="939"/>
                </a:cubicBezTo>
                <a:cubicBezTo>
                  <a:pt x="4941" y="1457"/>
                  <a:pt x="4521" y="1877"/>
                  <a:pt x="4003" y="1877"/>
                </a:cubicBezTo>
                <a:lnTo>
                  <a:pt x="3728" y="1877"/>
                </a:lnTo>
                <a:lnTo>
                  <a:pt x="2658" y="1877"/>
                </a:lnTo>
                <a:lnTo>
                  <a:pt x="2383" y="1877"/>
                </a:lnTo>
                <a:lnTo>
                  <a:pt x="2383" y="1874"/>
                </a:lnTo>
                <a:lnTo>
                  <a:pt x="0" y="1874"/>
                </a:lnTo>
                <a:lnTo>
                  <a:pt x="0" y="1550"/>
                </a:lnTo>
                <a:lnTo>
                  <a:pt x="2514" y="1550"/>
                </a:lnTo>
                <a:lnTo>
                  <a:pt x="2514" y="1553"/>
                </a:lnTo>
                <a:lnTo>
                  <a:pt x="2658" y="1553"/>
                </a:lnTo>
                <a:lnTo>
                  <a:pt x="3706" y="1553"/>
                </a:lnTo>
                <a:cubicBezTo>
                  <a:pt x="3722" y="1553"/>
                  <a:pt x="3738" y="1552"/>
                  <a:pt x="3753" y="1551"/>
                </a:cubicBezTo>
                <a:lnTo>
                  <a:pt x="3760" y="1551"/>
                </a:lnTo>
                <a:lnTo>
                  <a:pt x="3760" y="1553"/>
                </a:lnTo>
                <a:lnTo>
                  <a:pt x="3981" y="1553"/>
                </a:lnTo>
                <a:cubicBezTo>
                  <a:pt x="4321" y="1553"/>
                  <a:pt x="4596" y="1278"/>
                  <a:pt x="4596" y="939"/>
                </a:cubicBezTo>
                <a:cubicBezTo>
                  <a:pt x="4596" y="599"/>
                  <a:pt x="4321" y="324"/>
                  <a:pt x="3981" y="324"/>
                </a:cubicBezTo>
                <a:lnTo>
                  <a:pt x="3760" y="324"/>
                </a:lnTo>
                <a:lnTo>
                  <a:pt x="3760" y="326"/>
                </a:lnTo>
                <a:lnTo>
                  <a:pt x="3753" y="326"/>
                </a:lnTo>
                <a:cubicBezTo>
                  <a:pt x="3738" y="325"/>
                  <a:pt x="3722" y="324"/>
                  <a:pt x="3706" y="324"/>
                </a:cubicBezTo>
                <a:lnTo>
                  <a:pt x="522" y="324"/>
                </a:lnTo>
                <a:lnTo>
                  <a:pt x="247" y="324"/>
                </a:lnTo>
                <a:lnTo>
                  <a:pt x="247" y="0"/>
                </a:lnTo>
                <a:close/>
              </a:path>
            </a:pathLst>
          </a:custGeom>
          <a:solidFill>
            <a:srgbClr val="FBC63F"/>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chemeClr val="lt1"/>
              </a:solidFill>
            </a:endParaRPr>
          </a:p>
        </p:txBody>
      </p:sp>
      <p:sp>
        <p:nvSpPr>
          <p:cNvPr id="54" name="序号"/>
          <p:cNvSpPr/>
          <p:nvPr>
            <p:custDataLst>
              <p:tags r:id="rId7"/>
            </p:custDataLst>
          </p:nvPr>
        </p:nvSpPr>
        <p:spPr>
          <a:xfrm>
            <a:off x="5842953" y="3157220"/>
            <a:ext cx="492760" cy="49276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Autofit/>
          </a:bodyPr>
          <a:lstStyle/>
          <a:p>
            <a:pPr lvl="0" algn="ctr">
              <a:spcBef>
                <a:spcPct val="0"/>
              </a:spcBef>
              <a:spcAft>
                <a:spcPct val="0"/>
              </a:spcAft>
              <a:buClrTx/>
              <a:buSzTx/>
              <a:buFontTx/>
            </a:pPr>
            <a:r>
              <a:rPr lang="en-US" altLang="zh-CN" sz="1400" b="1">
                <a:solidFill>
                  <a:schemeClr val="accent1"/>
                </a:solidFill>
                <a:latin typeface="+mn-ea"/>
                <a:cs typeface="+mn-ea"/>
                <a:sym typeface="+mn-ea"/>
              </a:rPr>
              <a:t>3</a:t>
            </a:r>
            <a:endParaRPr lang="en-US" altLang="zh-CN" sz="1400" b="1">
              <a:solidFill>
                <a:schemeClr val="accent1"/>
              </a:solidFill>
              <a:latin typeface="+mn-ea"/>
              <a:cs typeface="+mn-ea"/>
              <a:sym typeface="+mn-ea"/>
            </a:endParaRPr>
          </a:p>
        </p:txBody>
      </p:sp>
      <p:sp>
        <p:nvSpPr>
          <p:cNvPr id="6" name="任意多边形 5"/>
          <p:cNvSpPr/>
          <p:nvPr>
            <p:custDataLst>
              <p:tags r:id="rId8"/>
            </p:custDataLst>
          </p:nvPr>
        </p:nvSpPr>
        <p:spPr>
          <a:xfrm>
            <a:off x="144463" y="2305685"/>
            <a:ext cx="7200900" cy="205740"/>
          </a:xfrm>
          <a:custGeom>
            <a:avLst/>
            <a:gdLst>
              <a:gd name="adj" fmla="val 50000"/>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763" h="324">
                <a:moveTo>
                  <a:pt x="0" y="0"/>
                </a:moveTo>
                <a:lnTo>
                  <a:pt x="8763" y="0"/>
                </a:lnTo>
                <a:lnTo>
                  <a:pt x="8763" y="324"/>
                </a:lnTo>
                <a:lnTo>
                  <a:pt x="0" y="324"/>
                </a:lnTo>
                <a:lnTo>
                  <a:pt x="0" y="0"/>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chemeClr val="lt1"/>
              </a:solidFill>
            </a:endParaRPr>
          </a:p>
        </p:txBody>
      </p:sp>
      <p:sp>
        <p:nvSpPr>
          <p:cNvPr id="53" name="序号"/>
          <p:cNvSpPr/>
          <p:nvPr>
            <p:custDataLst>
              <p:tags r:id="rId9"/>
            </p:custDataLst>
          </p:nvPr>
        </p:nvSpPr>
        <p:spPr>
          <a:xfrm>
            <a:off x="7101523" y="2175510"/>
            <a:ext cx="492760" cy="492760"/>
          </a:xfrm>
          <a:prstGeom prst="ellipse">
            <a:avLst/>
          </a:prstGeom>
          <a:solidFill>
            <a:srgbClr val="FFFFFF"/>
          </a:solidFill>
          <a:ln w="34925">
            <a:solidFill>
              <a:srgbClr val="FBC63F"/>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Autofit/>
          </a:bodyPr>
          <a:lstStyle/>
          <a:p>
            <a:pPr lvl="0" algn="ctr">
              <a:spcBef>
                <a:spcPct val="0"/>
              </a:spcBef>
              <a:spcAft>
                <a:spcPct val="0"/>
              </a:spcAft>
              <a:buClrTx/>
              <a:buSzTx/>
              <a:buFontTx/>
            </a:pPr>
            <a:r>
              <a:rPr lang="en-US" altLang="zh-CN" sz="1400" b="1">
                <a:solidFill>
                  <a:schemeClr val="accent2"/>
                </a:solidFill>
                <a:latin typeface="+mn-ea"/>
                <a:cs typeface="+mn-ea"/>
                <a:sym typeface="+mn-ea"/>
              </a:rPr>
              <a:t>2</a:t>
            </a:r>
            <a:endParaRPr lang="en-US" altLang="zh-CN" sz="1400" b="1">
              <a:solidFill>
                <a:schemeClr val="accent2"/>
              </a:solidFill>
              <a:latin typeface="+mn-ea"/>
              <a:cs typeface="+mn-ea"/>
              <a:sym typeface="+mn-ea"/>
            </a:endParaRPr>
          </a:p>
        </p:txBody>
      </p:sp>
      <p:sp>
        <p:nvSpPr>
          <p:cNvPr id="56" name="序号"/>
          <p:cNvSpPr/>
          <p:nvPr>
            <p:custDataLst>
              <p:tags r:id="rId10"/>
            </p:custDataLst>
          </p:nvPr>
        </p:nvSpPr>
        <p:spPr>
          <a:xfrm>
            <a:off x="8202613" y="4130675"/>
            <a:ext cx="492760" cy="49276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Autofit/>
          </a:bodyPr>
          <a:lstStyle/>
          <a:p>
            <a:pPr lvl="0" algn="ctr">
              <a:spcBef>
                <a:spcPct val="0"/>
              </a:spcBef>
              <a:spcAft>
                <a:spcPct val="0"/>
              </a:spcAft>
              <a:buClrTx/>
              <a:buSzTx/>
              <a:buFontTx/>
            </a:pPr>
            <a:r>
              <a:rPr lang="en-US" altLang="zh-CN" sz="1400" b="1">
                <a:solidFill>
                  <a:schemeClr val="accent1"/>
                </a:solidFill>
                <a:latin typeface="+mn-ea"/>
                <a:cs typeface="+mn-ea"/>
                <a:sym typeface="+mn-ea"/>
              </a:rPr>
              <a:t>5</a:t>
            </a:r>
            <a:endParaRPr lang="en-US" altLang="zh-CN" sz="1400" b="1">
              <a:solidFill>
                <a:schemeClr val="accent1"/>
              </a:solidFill>
              <a:latin typeface="+mn-ea"/>
              <a:cs typeface="+mn-ea"/>
              <a:sym typeface="+mn-ea"/>
            </a:endParaRPr>
          </a:p>
        </p:txBody>
      </p:sp>
      <p:sp>
        <p:nvSpPr>
          <p:cNvPr id="52" name="序号"/>
          <p:cNvSpPr/>
          <p:nvPr>
            <p:custDataLst>
              <p:tags r:id="rId11"/>
            </p:custDataLst>
          </p:nvPr>
        </p:nvSpPr>
        <p:spPr>
          <a:xfrm>
            <a:off x="3501073" y="2165350"/>
            <a:ext cx="492760" cy="492760"/>
          </a:xfrm>
          <a:prstGeom prst="ellipse">
            <a:avLst/>
          </a:prstGeom>
          <a:solidFill>
            <a:srgbClr val="FFFFFF"/>
          </a:solidFill>
          <a:ln w="34925">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91440" tIns="45720" rIns="91440" bIns="45720" numCol="1" spcCol="0" rtlCol="0" fromWordArt="0" anchor="ctr" anchorCtr="0" forceAA="0" compatLnSpc="1">
            <a:noAutofit/>
          </a:bodyPr>
          <a:lstStyle/>
          <a:p>
            <a:pPr lvl="0" algn="ctr">
              <a:spcBef>
                <a:spcPct val="0"/>
              </a:spcBef>
              <a:spcAft>
                <a:spcPct val="0"/>
              </a:spcAft>
              <a:buClrTx/>
              <a:buSzTx/>
              <a:buFontTx/>
            </a:pPr>
            <a:r>
              <a:rPr lang="en-US" altLang="zh-CN" sz="1400" b="1">
                <a:solidFill>
                  <a:schemeClr val="accent1"/>
                </a:solidFill>
                <a:latin typeface="+mn-ea"/>
                <a:cs typeface="+mn-ea"/>
                <a:sym typeface="+mn-ea"/>
              </a:rPr>
              <a:t>1</a:t>
            </a:r>
            <a:endParaRPr lang="en-US" altLang="zh-CN" sz="1400" b="1">
              <a:solidFill>
                <a:schemeClr val="accent1"/>
              </a:solidFill>
              <a:latin typeface="+mn-ea"/>
              <a:cs typeface="+mn-ea"/>
              <a:sym typeface="+mn-ea"/>
            </a:endParaRPr>
          </a:p>
        </p:txBody>
      </p:sp>
      <p:sp>
        <p:nvSpPr>
          <p:cNvPr id="9" name="矩形 8"/>
          <p:cNvSpPr/>
          <p:nvPr>
            <p:custDataLst>
              <p:tags r:id="rId12"/>
            </p:custDataLst>
          </p:nvPr>
        </p:nvSpPr>
        <p:spPr>
          <a:xfrm>
            <a:off x="2701290" y="1259205"/>
            <a:ext cx="2093595" cy="829310"/>
          </a:xfrm>
          <a:prstGeom prst="rect">
            <a:avLst/>
          </a:prstGeom>
          <a:noFill/>
        </p:spPr>
        <p:txBody>
          <a:bodyPr wrap="square" lIns="0" tIns="0" rIns="0" bIns="0" rtlCol="0" anchor="b" anchorCtr="0">
            <a:noAutofit/>
          </a:bodyPr>
          <a:lstStyle/>
          <a:p>
            <a:pPr algn="just">
              <a:spcBef>
                <a:spcPct val="0"/>
              </a:spcBef>
              <a:spcAft>
                <a:spcPct val="0"/>
              </a:spcAft>
            </a:pPr>
            <a:r>
              <a:rPr lang="en-US" altLang="zh-CN" b="1">
                <a:sym typeface="+mn-ea"/>
              </a:rPr>
              <a:t>“</a:t>
            </a:r>
            <a:r>
              <a:rPr lang="zh-CN" altLang="en-US" b="1">
                <a:sym typeface="+mn-ea"/>
              </a:rPr>
              <a:t>中国学生资助</a:t>
            </a:r>
            <a:r>
              <a:rPr lang="en-US" altLang="zh-CN" b="1">
                <a:sym typeface="+mn-ea"/>
              </a:rPr>
              <a:t>”</a:t>
            </a:r>
            <a:r>
              <a:rPr lang="zh-CN" altLang="en-US" b="1">
                <a:sym typeface="+mn-ea"/>
              </a:rPr>
              <a:t>、</a:t>
            </a:r>
            <a:r>
              <a:rPr lang="en-US" altLang="zh-CN" b="1">
                <a:sym typeface="+mn-ea"/>
              </a:rPr>
              <a:t>“</a:t>
            </a:r>
            <a:r>
              <a:rPr lang="zh-CN" altLang="en-US" b="1">
                <a:sym typeface="+mn-ea"/>
              </a:rPr>
              <a:t>武汉理工大学学生资助</a:t>
            </a:r>
            <a:r>
              <a:rPr lang="en-US" altLang="zh-CN" b="1">
                <a:sym typeface="+mn-ea"/>
              </a:rPr>
              <a:t>”</a:t>
            </a:r>
            <a:r>
              <a:rPr lang="zh-CN" altLang="en-US" b="1">
                <a:sym typeface="+mn-ea"/>
              </a:rPr>
              <a:t>等公众号</a:t>
            </a:r>
            <a:endParaRPr lang="zh-CN" altLang="en-US" b="1" dirty="0">
              <a:solidFill>
                <a:schemeClr val="tx1"/>
              </a:solidFill>
              <a:latin typeface="+mn-ea"/>
              <a:cs typeface="+mn-ea"/>
              <a:sym typeface="+mn-ea"/>
            </a:endParaRPr>
          </a:p>
        </p:txBody>
      </p:sp>
      <p:sp>
        <p:nvSpPr>
          <p:cNvPr id="13" name="矩形 12"/>
          <p:cNvSpPr/>
          <p:nvPr>
            <p:custDataLst>
              <p:tags r:id="rId13"/>
            </p:custDataLst>
          </p:nvPr>
        </p:nvSpPr>
        <p:spPr>
          <a:xfrm>
            <a:off x="8418195" y="4758055"/>
            <a:ext cx="3587115" cy="1126490"/>
          </a:xfrm>
          <a:prstGeom prst="rect">
            <a:avLst/>
          </a:prstGeom>
          <a:noFill/>
        </p:spPr>
        <p:txBody>
          <a:bodyPr wrap="square" lIns="0" tIns="0" rIns="0" bIns="0" rtlCol="0" anchor="b" anchorCtr="0">
            <a:noAutofit/>
          </a:bodyPr>
          <a:lstStyle/>
          <a:p>
            <a:pPr algn="just">
              <a:spcBef>
                <a:spcPct val="0"/>
              </a:spcBef>
              <a:spcAft>
                <a:spcPct val="0"/>
              </a:spcAft>
            </a:pPr>
            <a:r>
              <a:rPr lang="zh-CN" altLang="en-US" b="1">
                <a:sym typeface="+mn-ea"/>
              </a:rPr>
              <a:t>中国银行武汉东湖分行珞狮路支行电话：</a:t>
            </a:r>
            <a:r>
              <a:rPr lang="en-US" altLang="zh-CN" b="1">
                <a:solidFill>
                  <a:schemeClr val="tx1"/>
                </a:solidFill>
                <a:latin typeface="+mn-ea"/>
                <a:cs typeface="+mn-ea"/>
                <a:sym typeface="+mn-ea"/>
              </a:rPr>
              <a:t>027-87880259</a:t>
            </a:r>
            <a:endParaRPr lang="en-US" altLang="zh-CN" b="1">
              <a:solidFill>
                <a:schemeClr val="tx1"/>
              </a:solidFill>
              <a:latin typeface="+mn-ea"/>
              <a:cs typeface="+mn-ea"/>
              <a:sym typeface="+mn-ea"/>
            </a:endParaRPr>
          </a:p>
          <a:p>
            <a:pPr algn="just">
              <a:spcBef>
                <a:spcPct val="0"/>
              </a:spcBef>
              <a:spcAft>
                <a:spcPct val="0"/>
              </a:spcAft>
            </a:pPr>
            <a:r>
              <a:rPr lang="zh-CN" altLang="en-US" b="1">
                <a:solidFill>
                  <a:schemeClr val="tx1"/>
                </a:solidFill>
                <a:latin typeface="+mn-ea"/>
                <a:cs typeface="+mn-ea"/>
                <a:sym typeface="+mn-ea"/>
              </a:rPr>
              <a:t>地址：武汉市洪山区柳园路与文治街交界洪山科创大厦侧面中国银行</a:t>
            </a:r>
            <a:endParaRPr lang="zh-CN" altLang="en-US" b="1">
              <a:solidFill>
                <a:schemeClr val="tx1"/>
              </a:solidFill>
              <a:latin typeface="+mn-ea"/>
              <a:cs typeface="+mn-ea"/>
              <a:sym typeface="+mn-ea"/>
            </a:endParaRPr>
          </a:p>
        </p:txBody>
      </p:sp>
      <p:sp>
        <p:nvSpPr>
          <p:cNvPr id="26" name="矩形 25"/>
          <p:cNvSpPr/>
          <p:nvPr>
            <p:custDataLst>
              <p:tags r:id="rId14"/>
            </p:custDataLst>
          </p:nvPr>
        </p:nvSpPr>
        <p:spPr>
          <a:xfrm>
            <a:off x="4018598" y="4687570"/>
            <a:ext cx="1824355" cy="530860"/>
          </a:xfrm>
          <a:prstGeom prst="rect">
            <a:avLst/>
          </a:prstGeom>
          <a:noFill/>
        </p:spPr>
        <p:txBody>
          <a:bodyPr wrap="square" lIns="0" tIns="0" rIns="0" bIns="0" rtlCol="0" anchor="b" anchorCtr="0">
            <a:noAutofit/>
          </a:bodyPr>
          <a:lstStyle/>
          <a:p>
            <a:pPr algn="just">
              <a:spcBef>
                <a:spcPct val="0"/>
              </a:spcBef>
              <a:spcAft>
                <a:spcPct val="0"/>
              </a:spcAft>
            </a:pPr>
            <a:r>
              <a:rPr b="1" dirty="0">
                <a:solidFill>
                  <a:schemeClr val="tx1"/>
                </a:solidFill>
                <a:latin typeface="微软雅黑" panose="020B0503020204020204" charset="-122"/>
                <a:ea typeface="微软雅黑" panose="020B0503020204020204" charset="-122"/>
                <a:cs typeface="微软雅黑" panose="020B0503020204020204" charset="-122"/>
                <a:sym typeface="+mn-ea"/>
              </a:rPr>
              <a:t>县、市、区学生资助管理中心</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5" name="矩形 14"/>
          <p:cNvSpPr/>
          <p:nvPr>
            <p:custDataLst>
              <p:tags r:id="rId15"/>
            </p:custDataLst>
          </p:nvPr>
        </p:nvSpPr>
        <p:spPr>
          <a:xfrm>
            <a:off x="6456680" y="868680"/>
            <a:ext cx="2239645" cy="1237615"/>
          </a:xfrm>
          <a:prstGeom prst="rect">
            <a:avLst/>
          </a:prstGeom>
          <a:noFill/>
        </p:spPr>
        <p:txBody>
          <a:bodyPr wrap="square" lIns="0" tIns="0" rIns="0" bIns="0" rtlCol="0" anchor="b" anchorCtr="0">
            <a:noAutofit/>
          </a:bodyPr>
          <a:p>
            <a:pPr algn="dist">
              <a:lnSpc>
                <a:spcPct val="110000"/>
              </a:lnSpc>
              <a:spcBef>
                <a:spcPct val="0"/>
              </a:spcBef>
              <a:spcAft>
                <a:spcPct val="0"/>
              </a:spcAft>
            </a:pPr>
            <a:r>
              <a:rPr lang="zh-CN" altLang="en-US" b="1">
                <a:solidFill>
                  <a:schemeClr val="tx1"/>
                </a:solidFill>
                <a:sym typeface="+mn-ea"/>
              </a:rPr>
              <a:t>相关经办银行的电话，例如</a:t>
            </a:r>
            <a:r>
              <a:rPr lang="zh-CN" altLang="en-US" b="1" dirty="0">
                <a:solidFill>
                  <a:schemeClr val="tx1"/>
                </a:solidFill>
                <a:latin typeface="微软雅黑" panose="020B0503020204020204" charset="-122"/>
                <a:ea typeface="微软雅黑" panose="020B0503020204020204" charset="-122"/>
                <a:cs typeface="+mn-ea"/>
                <a:sym typeface="+mn-ea"/>
              </a:rPr>
              <a:t>国家开发银行助学贷款全国统一客服电话：95593</a:t>
            </a:r>
            <a:endParaRPr lang="zh-CN" altLang="en-US" b="1" dirty="0">
              <a:solidFill>
                <a:schemeClr val="tx1"/>
              </a:solidFill>
              <a:latin typeface="微软雅黑" panose="020B0503020204020204" charset="-122"/>
              <a:ea typeface="微软雅黑" panose="020B0503020204020204" charset="-122"/>
              <a:cs typeface="+mn-ea"/>
              <a:sym typeface="+mn-ea"/>
            </a:endParaRPr>
          </a:p>
        </p:txBody>
      </p:sp>
      <p:sp>
        <p:nvSpPr>
          <p:cNvPr id="16" name="文本框 15"/>
          <p:cNvSpPr txBox="1"/>
          <p:nvPr/>
        </p:nvSpPr>
        <p:spPr>
          <a:xfrm>
            <a:off x="144145" y="1937385"/>
            <a:ext cx="2800985" cy="368300"/>
          </a:xfrm>
          <a:prstGeom prst="rect">
            <a:avLst/>
          </a:prstGeom>
          <a:noFill/>
        </p:spPr>
        <p:txBody>
          <a:bodyPr wrap="square" rtlCol="0" anchor="t">
            <a:spAutoFit/>
          </a:bodyPr>
          <a:p>
            <a:r>
              <a:rPr lang="zh-CN" altLang="en-US" b="1">
                <a:solidFill>
                  <a:srgbClr val="012D86"/>
                </a:solidFill>
                <a:sym typeface="+mn-ea"/>
              </a:rPr>
              <a:t>谨防诈骗</a:t>
            </a:r>
            <a:r>
              <a:rPr lang="en-US" altLang="zh-CN" b="1">
                <a:solidFill>
                  <a:srgbClr val="012D86"/>
                </a:solidFill>
                <a:sym typeface="+mn-ea"/>
              </a:rPr>
              <a:t> </a:t>
            </a:r>
            <a:r>
              <a:rPr lang="zh-CN" altLang="en-US" b="1">
                <a:solidFill>
                  <a:srgbClr val="012D86"/>
                </a:solidFill>
                <a:sym typeface="+mn-ea"/>
              </a:rPr>
              <a:t>增强防范意识</a:t>
            </a:r>
            <a:endParaRPr lang="zh-CN" altLang="en-US" b="1">
              <a:solidFill>
                <a:srgbClr val="012D86"/>
              </a:solidFill>
              <a:sym typeface="+mn-ea"/>
            </a:endParaRPr>
          </a:p>
        </p:txBody>
      </p:sp>
      <p:sp>
        <p:nvSpPr>
          <p:cNvPr id="17" name="文本框 16"/>
          <p:cNvSpPr txBox="1"/>
          <p:nvPr/>
        </p:nvSpPr>
        <p:spPr>
          <a:xfrm>
            <a:off x="144780" y="2511425"/>
            <a:ext cx="2800985" cy="368300"/>
          </a:xfrm>
          <a:prstGeom prst="rect">
            <a:avLst/>
          </a:prstGeom>
          <a:noFill/>
        </p:spPr>
        <p:txBody>
          <a:bodyPr wrap="square" rtlCol="0" anchor="t">
            <a:spAutoFit/>
          </a:bodyPr>
          <a:p>
            <a:r>
              <a:rPr lang="zh-CN" altLang="en-US" b="1">
                <a:solidFill>
                  <a:srgbClr val="012D86"/>
                </a:solidFill>
                <a:sym typeface="+mn-ea"/>
              </a:rPr>
              <a:t>了解助学贷款有多种</a:t>
            </a:r>
            <a:r>
              <a:rPr lang="zh-CN" altLang="en-US" b="1">
                <a:solidFill>
                  <a:srgbClr val="012D86"/>
                </a:solidFill>
                <a:sym typeface="+mn-ea"/>
              </a:rPr>
              <a:t>渠道</a:t>
            </a:r>
            <a:endParaRPr lang="zh-CN" altLang="en-US" b="1">
              <a:solidFill>
                <a:srgbClr val="012D86"/>
              </a:solidFill>
              <a:sym typeface="+mn-ea"/>
            </a:endParaRPr>
          </a:p>
        </p:txBody>
      </p:sp>
      <p:sp>
        <p:nvSpPr>
          <p:cNvPr id="18" name="矩形 17"/>
          <p:cNvSpPr/>
          <p:nvPr>
            <p:custDataLst>
              <p:tags r:id="rId16"/>
            </p:custDataLst>
          </p:nvPr>
        </p:nvSpPr>
        <p:spPr>
          <a:xfrm>
            <a:off x="5277168" y="3696970"/>
            <a:ext cx="1824355" cy="530860"/>
          </a:xfrm>
          <a:prstGeom prst="rect">
            <a:avLst/>
          </a:prstGeom>
          <a:noFill/>
        </p:spPr>
        <p:txBody>
          <a:bodyPr wrap="square" lIns="0" tIns="0" rIns="0" bIns="0" rtlCol="0" anchor="b" anchorCtr="0">
            <a:noAutofit/>
          </a:bodyPr>
          <a:p>
            <a:pPr algn="just">
              <a:spcBef>
                <a:spcPct val="0"/>
              </a:spcBef>
              <a:spcAft>
                <a:spcPct val="0"/>
              </a:spcAft>
            </a:pP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在相关经办银行手机</a:t>
            </a:r>
            <a:r>
              <a:rPr lang="en-US" altLang="zh-CN" b="1" dirty="0">
                <a:solidFill>
                  <a:schemeClr val="tx1"/>
                </a:solidFill>
                <a:latin typeface="微软雅黑" panose="020B0503020204020204" charset="-122"/>
                <a:ea typeface="微软雅黑" panose="020B0503020204020204" charset="-122"/>
                <a:cs typeface="微软雅黑" panose="020B0503020204020204" charset="-122"/>
                <a:sym typeface="+mn-ea"/>
              </a:rPr>
              <a:t>App</a:t>
            </a: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上</a:t>
            </a: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查询</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pic>
        <p:nvPicPr>
          <p:cNvPr id="20" name="图片 19" descr="微信图片_20240408110213"/>
          <p:cNvPicPr>
            <a:picLocks noChangeAspect="1"/>
          </p:cNvPicPr>
          <p:nvPr/>
        </p:nvPicPr>
        <p:blipFill>
          <a:blip r:embed="rId17"/>
          <a:stretch>
            <a:fillRect/>
          </a:stretch>
        </p:blipFill>
        <p:spPr>
          <a:xfrm>
            <a:off x="9274810" y="1821180"/>
            <a:ext cx="2660015" cy="1971675"/>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71145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防诈骗</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5" name="文本框 4"/>
          <p:cNvSpPr txBox="1"/>
          <p:nvPr/>
        </p:nvSpPr>
        <p:spPr>
          <a:xfrm>
            <a:off x="0" y="960755"/>
            <a:ext cx="12305665" cy="393065"/>
          </a:xfrm>
          <a:prstGeom prst="rect">
            <a:avLst/>
          </a:prstGeom>
          <a:noFill/>
        </p:spPr>
        <p:txBody>
          <a:bodyPr wrap="square" rtlCol="0" anchor="t">
            <a:no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以案说险，</a:t>
            </a: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警惕新型AI骗局！</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8" name="任意多边形: 形状 15"/>
          <p:cNvSpPr/>
          <p:nvPr>
            <p:custDataLst>
              <p:tags r:id="rId1"/>
            </p:custDataLst>
          </p:nvPr>
        </p:nvSpPr>
        <p:spPr>
          <a:xfrm>
            <a:off x="427248" y="1608977"/>
            <a:ext cx="3096537" cy="4683378"/>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rgbClr val="376FFF"/>
              </a:gs>
              <a:gs pos="0">
                <a:srgbClr val="376FFF">
                  <a:lumMod val="60000"/>
                  <a:lumOff val="40000"/>
                </a:srgbClr>
              </a:gs>
            </a:gsLst>
            <a:lin ang="10800000" scaled="1"/>
            <a:tileRect/>
          </a:gradFill>
          <a:ln w="9525" cap="flat">
            <a:noFill/>
            <a:prstDash val="solid"/>
            <a:miter/>
          </a:ln>
          <a:effectLst/>
        </p:spPr>
        <p:txBody>
          <a:bodyPr rtlCol="0" anchor="ctr">
            <a:noAutofit/>
          </a:bodyPr>
          <a:lstStyle/>
          <a:p>
            <a:pPr lvl="0" algn="l">
              <a:buClrTx/>
              <a:buSzTx/>
              <a:buFontTx/>
            </a:pPr>
            <a:endParaRPr lang="zh-CN" altLang="en-US">
              <a:sym typeface="+mn-ea"/>
            </a:endParaRPr>
          </a:p>
        </p:txBody>
      </p:sp>
      <p:sp>
        <p:nvSpPr>
          <p:cNvPr id="10" name="文本框 9"/>
          <p:cNvSpPr txBox="1"/>
          <p:nvPr>
            <p:custDataLst>
              <p:tags r:id="rId2"/>
            </p:custDataLst>
          </p:nvPr>
        </p:nvSpPr>
        <p:spPr>
          <a:xfrm>
            <a:off x="743002" y="2608864"/>
            <a:ext cx="2522103" cy="417863"/>
          </a:xfrm>
          <a:prstGeom prst="rect">
            <a:avLst/>
          </a:prstGeom>
          <a:noFill/>
        </p:spPr>
        <p:txBody>
          <a:bodyPr wrap="square" lIns="0" tIns="0" rIns="0" bIns="0" rtlCol="0" anchor="b" anchorCtr="0">
            <a:noAutofit/>
          </a:bodyPr>
          <a:lstStyle/>
          <a:p>
            <a:pPr algn="ctr"/>
            <a:r>
              <a:rPr lang="zh-CN" altLang="en-US" sz="2000" b="1">
                <a:solidFill>
                  <a:schemeClr val="bg1"/>
                </a:solidFill>
                <a:sym typeface="+mn-ea"/>
              </a:rPr>
              <a:t>实时换脸视频通话</a:t>
            </a:r>
            <a:endParaRPr lang="zh-CN" altLang="en-US" sz="2000" b="1">
              <a:solidFill>
                <a:schemeClr val="bg1"/>
              </a:solidFill>
              <a:sym typeface="+mn-ea"/>
            </a:endParaRPr>
          </a:p>
          <a:p>
            <a:pPr algn="ctr"/>
            <a:r>
              <a:rPr lang="zh-CN" altLang="en-US" sz="2000" b="1">
                <a:solidFill>
                  <a:schemeClr val="bg1"/>
                </a:solidFill>
                <a:sym typeface="+mn-ea"/>
              </a:rPr>
              <a:t>诈骗</a:t>
            </a:r>
            <a:endParaRPr lang="zh-CN" altLang="en-US" sz="2000" b="1" dirty="0">
              <a:solidFill>
                <a:schemeClr val="bg1"/>
              </a:solidFill>
              <a:sym typeface="+mn-ea"/>
            </a:endParaRPr>
          </a:p>
        </p:txBody>
      </p:sp>
      <p:sp>
        <p:nvSpPr>
          <p:cNvPr id="11" name="任意多边形: 形状 15"/>
          <p:cNvSpPr/>
          <p:nvPr>
            <p:custDataLst>
              <p:tags r:id="rId3"/>
            </p:custDataLst>
          </p:nvPr>
        </p:nvSpPr>
        <p:spPr>
          <a:xfrm>
            <a:off x="4334898" y="1608977"/>
            <a:ext cx="3096537" cy="4683378"/>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rgbClr val="EE822F"/>
              </a:gs>
              <a:gs pos="0">
                <a:srgbClr val="EE822F">
                  <a:lumMod val="60000"/>
                  <a:lumOff val="40000"/>
                </a:srgbClr>
              </a:gs>
            </a:gsLst>
            <a:lin ang="10800000" scaled="1"/>
            <a:tileRect/>
          </a:grad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lvl="0" algn="l">
              <a:buClrTx/>
              <a:buSzTx/>
              <a:buFontTx/>
            </a:pPr>
            <a:endParaRPr lang="zh-CN" altLang="en-US">
              <a:solidFill>
                <a:srgbClr val="EE822F"/>
              </a:solidFill>
              <a:sym typeface="+mn-ea"/>
            </a:endParaRPr>
          </a:p>
        </p:txBody>
      </p:sp>
      <p:sp>
        <p:nvSpPr>
          <p:cNvPr id="12" name="文本框 11"/>
          <p:cNvSpPr txBox="1"/>
          <p:nvPr>
            <p:custDataLst>
              <p:tags r:id="rId4"/>
            </p:custDataLst>
          </p:nvPr>
        </p:nvSpPr>
        <p:spPr>
          <a:xfrm>
            <a:off x="4650651" y="2608864"/>
            <a:ext cx="2522103" cy="417863"/>
          </a:xfrm>
          <a:prstGeom prst="rect">
            <a:avLst/>
          </a:prstGeom>
          <a:noFill/>
        </p:spPr>
        <p:txBody>
          <a:bodyPr wrap="square" lIns="0" tIns="0" rIns="0" bIns="0" rtlCol="0" anchor="b" anchorCtr="0">
            <a:noAutofit/>
          </a:bodyPr>
          <a:lstStyle/>
          <a:p>
            <a:pPr algn="ctr"/>
            <a:r>
              <a:rPr lang="zh-CN" altLang="en-US" sz="2000" b="1">
                <a:solidFill>
                  <a:schemeClr val="bg1"/>
                </a:solidFill>
                <a:sym typeface="+mn-ea"/>
              </a:rPr>
              <a:t>语音克隆+情感操控</a:t>
            </a:r>
            <a:endParaRPr lang="zh-CN" altLang="en-US" sz="2000" b="1">
              <a:solidFill>
                <a:schemeClr val="bg1"/>
              </a:solidFill>
              <a:sym typeface="+mn-ea"/>
            </a:endParaRPr>
          </a:p>
          <a:p>
            <a:pPr algn="ctr"/>
            <a:r>
              <a:rPr lang="zh-CN" altLang="en-US" sz="2000" b="1">
                <a:solidFill>
                  <a:schemeClr val="bg1"/>
                </a:solidFill>
                <a:sym typeface="+mn-ea"/>
              </a:rPr>
              <a:t>诈骗</a:t>
            </a:r>
            <a:endParaRPr lang="zh-CN" altLang="en-US" sz="2000" b="1" dirty="0">
              <a:solidFill>
                <a:schemeClr val="bg1"/>
              </a:solidFill>
              <a:sym typeface="+mn-ea"/>
            </a:endParaRPr>
          </a:p>
        </p:txBody>
      </p:sp>
      <p:sp>
        <p:nvSpPr>
          <p:cNvPr id="23" name="任意多边形: 形状 15"/>
          <p:cNvSpPr/>
          <p:nvPr>
            <p:custDataLst>
              <p:tags r:id="rId5"/>
            </p:custDataLst>
          </p:nvPr>
        </p:nvSpPr>
        <p:spPr>
          <a:xfrm>
            <a:off x="8242547" y="1608977"/>
            <a:ext cx="3096537" cy="4683378"/>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rgbClr val="376FFF"/>
              </a:gs>
              <a:gs pos="0">
                <a:srgbClr val="376FFF">
                  <a:lumMod val="60000"/>
                  <a:lumOff val="40000"/>
                </a:srgbClr>
              </a:gs>
            </a:gsLst>
            <a:lin ang="10800000" scaled="1"/>
            <a:tileRect/>
          </a:gradFill>
          <a:ln w="9525" cap="flat">
            <a:noFill/>
            <a:prstDash val="solid"/>
            <a:miter/>
          </a:ln>
          <a:effectLst/>
        </p:spPr>
        <p:txBody>
          <a:bodyPr rtlCol="0" anchor="ctr">
            <a:noAutofit/>
          </a:bodyPr>
          <a:lstStyle/>
          <a:p>
            <a:pPr lvl="0" algn="l">
              <a:buClrTx/>
              <a:buSzTx/>
              <a:buFontTx/>
            </a:pPr>
            <a:endParaRPr lang="zh-CN" altLang="en-US">
              <a:sym typeface="+mn-ea"/>
            </a:endParaRPr>
          </a:p>
        </p:txBody>
      </p:sp>
      <p:sp>
        <p:nvSpPr>
          <p:cNvPr id="14" name="文本框 13"/>
          <p:cNvSpPr txBox="1"/>
          <p:nvPr>
            <p:custDataLst>
              <p:tags r:id="rId6"/>
            </p:custDataLst>
          </p:nvPr>
        </p:nvSpPr>
        <p:spPr>
          <a:xfrm>
            <a:off x="8558301" y="2608864"/>
            <a:ext cx="2522103" cy="417863"/>
          </a:xfrm>
          <a:prstGeom prst="rect">
            <a:avLst/>
          </a:prstGeom>
          <a:noFill/>
        </p:spPr>
        <p:txBody>
          <a:bodyPr wrap="square" lIns="0" tIns="0" rIns="0" bIns="0" rtlCol="0" anchor="b" anchorCtr="0">
            <a:noAutofit/>
          </a:bodyPr>
          <a:lstStyle/>
          <a:p>
            <a:pPr algn="ctr"/>
            <a:r>
              <a:rPr lang="zh-CN" altLang="en-US" sz="2000" b="1">
                <a:solidFill>
                  <a:schemeClr val="bg1"/>
                </a:solidFill>
                <a:sym typeface="+mn-ea"/>
              </a:rPr>
              <a:t>AI“杀猪盘”升级</a:t>
            </a:r>
            <a:endParaRPr lang="zh-CN" altLang="en-US" sz="2000" b="1">
              <a:solidFill>
                <a:schemeClr val="bg1"/>
              </a:solidFill>
              <a:sym typeface="+mn-ea"/>
            </a:endParaRPr>
          </a:p>
          <a:p>
            <a:pPr algn="ctr"/>
            <a:r>
              <a:rPr lang="zh-CN" altLang="en-US" sz="2000" b="1">
                <a:solidFill>
                  <a:schemeClr val="bg1"/>
                </a:solidFill>
                <a:sym typeface="+mn-ea"/>
              </a:rPr>
              <a:t>诈骗</a:t>
            </a:r>
            <a:endParaRPr lang="zh-CN" altLang="en-US" sz="2000" b="1" dirty="0">
              <a:solidFill>
                <a:schemeClr val="bg1"/>
              </a:solidFill>
              <a:sym typeface="+mn-ea"/>
            </a:endParaRPr>
          </a:p>
        </p:txBody>
      </p:sp>
      <p:sp>
        <p:nvSpPr>
          <p:cNvPr id="22" name="文本框 21"/>
          <p:cNvSpPr txBox="1"/>
          <p:nvPr>
            <p:custDataLst>
              <p:tags r:id="rId7"/>
            </p:custDataLst>
          </p:nvPr>
        </p:nvSpPr>
        <p:spPr>
          <a:xfrm>
            <a:off x="622042" y="3256866"/>
            <a:ext cx="2637565" cy="2313957"/>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rgbClr val="FFFFFF"/>
                </a:solidFill>
                <a:latin typeface="+mn-ea"/>
              </a:defRPr>
            </a:lvl1pPr>
          </a:lstStyle>
          <a:p>
            <a:pPr marL="0" indent="0" fontAlgn="auto">
              <a:spcBef>
                <a:spcPts val="2100"/>
              </a:spcBef>
              <a:buNone/>
            </a:pPr>
            <a:r>
              <a:rPr lang="zh-CN" altLang="en-US" b="1">
                <a:sym typeface="+mn-ea"/>
              </a:rPr>
              <a:t>诈骗分子只需获取目标的多角度照片，就能生成动态视频，甚至可实时对口型，眨眼、表情等都毫无破绽。他们会冒充熟人与受害者进行视频通话，以项目投标、资金周转等理由要求转账，还可能出示伪造的转账截图，让受害者放松警惕，进而实施诈骗。</a:t>
            </a:r>
            <a:endParaRPr lang="zh-CN" altLang="en-US" b="1" dirty="0">
              <a:solidFill>
                <a:srgbClr val="FFFFFF"/>
              </a:solidFill>
              <a:sym typeface="+mn-ea"/>
            </a:endParaRPr>
          </a:p>
        </p:txBody>
      </p:sp>
      <p:sp>
        <p:nvSpPr>
          <p:cNvPr id="25" name="文本框 24"/>
          <p:cNvSpPr txBox="1"/>
          <p:nvPr>
            <p:custDataLst>
              <p:tags r:id="rId8"/>
            </p:custDataLst>
          </p:nvPr>
        </p:nvSpPr>
        <p:spPr>
          <a:xfrm>
            <a:off x="4660862" y="3548271"/>
            <a:ext cx="2443557" cy="2022552"/>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rgbClr val="FFFFFF"/>
                </a:solidFill>
                <a:latin typeface="+mn-ea"/>
              </a:defRPr>
            </a:lvl1pPr>
          </a:lstStyle>
          <a:p>
            <a:pPr marL="0" lvl="0" indent="0" algn="just">
              <a:spcBef>
                <a:spcPts val="2100"/>
              </a:spcBef>
              <a:buClrTx/>
              <a:buNone/>
            </a:pPr>
            <a:r>
              <a:rPr lang="zh-CN" altLang="en-US" b="1">
                <a:sym typeface="+mn-ea"/>
              </a:rPr>
              <a:t>仅需3秒录音就能克隆声音，诈骗分子会冒充亲友编造“重病”“绑架”“惹事需赔钱”等紧急剧情，还会通过AI生成哭腔、喘息声等，让受害者心理防线瞬间崩溃，从而骗取钱财。</a:t>
            </a:r>
            <a:endParaRPr lang="zh-CN" altLang="en-US" b="1" dirty="0">
              <a:solidFill>
                <a:srgbClr val="FFFFFF"/>
              </a:solidFill>
              <a:sym typeface="+mn-ea"/>
            </a:endParaRPr>
          </a:p>
        </p:txBody>
      </p:sp>
      <p:sp>
        <p:nvSpPr>
          <p:cNvPr id="27" name="文本框 26"/>
          <p:cNvSpPr txBox="1"/>
          <p:nvPr>
            <p:custDataLst>
              <p:tags r:id="rId9"/>
            </p:custDataLst>
          </p:nvPr>
        </p:nvSpPr>
        <p:spPr>
          <a:xfrm>
            <a:off x="8561443" y="3548271"/>
            <a:ext cx="2443557" cy="2022552"/>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rgbClr val="FFFFFF"/>
                </a:solidFill>
                <a:latin typeface="+mn-ea"/>
              </a:defRPr>
            </a:lvl1pPr>
          </a:lstStyle>
          <a:p>
            <a:pPr marL="0" indent="0" fontAlgn="auto">
              <a:spcBef>
                <a:spcPts val="2100"/>
              </a:spcBef>
              <a:buNone/>
            </a:pPr>
            <a:r>
              <a:rPr lang="zh-CN" altLang="en-US" b="1">
                <a:solidFill>
                  <a:schemeClr val="bg1"/>
                </a:solidFill>
                <a:sym typeface="+mn-ea"/>
              </a:rPr>
              <a:t>利用大模型分析社交数据，定制“完美恋人”人设，在社交平台上伪装成高富帅、白富美与受害者建立恋爱关系。通过长期情感互动，诱导受害者投资虚拟货币或虚假平台，等受害者投入大量资金后，便消失无踪。</a:t>
            </a:r>
            <a:endParaRPr lang="zh-CN" altLang="en-US" b="1">
              <a:solidFill>
                <a:schemeClr val="bg1"/>
              </a:solidFill>
            </a:endParaRPr>
          </a:p>
          <a:p>
            <a:pPr fontAlgn="auto">
              <a:spcBef>
                <a:spcPts val="2100"/>
              </a:spcBef>
            </a:pPr>
            <a:endParaRPr lang="zh-CN" altLang="en-US" b="1" dirty="0">
              <a:solidFill>
                <a:schemeClr val="bg1"/>
              </a:solidFill>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1" grpId="0" animBg="1"/>
      <p:bldP spid="11" grpId="1" animBg="1"/>
      <p:bldP spid="23" grpId="0" animBg="1"/>
      <p:bldP spid="23"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71145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三、还款指南</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防诈骗</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5" name="文本框 4"/>
          <p:cNvSpPr txBox="1"/>
          <p:nvPr/>
        </p:nvSpPr>
        <p:spPr>
          <a:xfrm>
            <a:off x="0" y="960755"/>
            <a:ext cx="12305665" cy="393065"/>
          </a:xfrm>
          <a:prstGeom prst="rect">
            <a:avLst/>
          </a:prstGeom>
          <a:noFill/>
        </p:spPr>
        <p:txBody>
          <a:bodyPr wrap="square" rtlCol="0" anchor="t">
            <a:no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防范AI电诈小贴士</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10" name="文本框 9"/>
          <p:cNvSpPr txBox="1"/>
          <p:nvPr>
            <p:custDataLst>
              <p:tags r:id="rId1"/>
            </p:custDataLst>
          </p:nvPr>
        </p:nvSpPr>
        <p:spPr>
          <a:xfrm>
            <a:off x="743002" y="2608864"/>
            <a:ext cx="2522103" cy="417863"/>
          </a:xfrm>
          <a:prstGeom prst="rect">
            <a:avLst/>
          </a:prstGeom>
          <a:noFill/>
        </p:spPr>
        <p:txBody>
          <a:bodyPr wrap="square" lIns="0" tIns="0" rIns="0" bIns="0" rtlCol="0" anchor="b" anchorCtr="0">
            <a:noAutofit/>
          </a:bodyPr>
          <a:lstStyle/>
          <a:p>
            <a:pPr algn="ctr"/>
            <a:r>
              <a:rPr lang="zh-CN" altLang="en-US" sz="2000" b="1">
                <a:solidFill>
                  <a:schemeClr val="bg1"/>
                </a:solidFill>
                <a:sym typeface="+mn-ea"/>
              </a:rPr>
              <a:t>实时换脸视频通话</a:t>
            </a:r>
            <a:endParaRPr lang="zh-CN" altLang="en-US" sz="2000" b="1">
              <a:solidFill>
                <a:schemeClr val="bg1"/>
              </a:solidFill>
              <a:sym typeface="+mn-ea"/>
            </a:endParaRPr>
          </a:p>
          <a:p>
            <a:pPr algn="ctr"/>
            <a:r>
              <a:rPr lang="zh-CN" altLang="en-US" sz="2000" b="1">
                <a:solidFill>
                  <a:schemeClr val="bg1"/>
                </a:solidFill>
                <a:sym typeface="+mn-ea"/>
              </a:rPr>
              <a:t>诈骗</a:t>
            </a:r>
            <a:endParaRPr lang="zh-CN" altLang="en-US" sz="2000" b="1" dirty="0">
              <a:solidFill>
                <a:schemeClr val="bg1"/>
              </a:solidFill>
              <a:sym typeface="+mn-ea"/>
            </a:endParaRPr>
          </a:p>
        </p:txBody>
      </p:sp>
      <p:sp>
        <p:nvSpPr>
          <p:cNvPr id="12" name="文本框 11"/>
          <p:cNvSpPr txBox="1"/>
          <p:nvPr>
            <p:custDataLst>
              <p:tags r:id="rId2"/>
            </p:custDataLst>
          </p:nvPr>
        </p:nvSpPr>
        <p:spPr>
          <a:xfrm>
            <a:off x="4650651" y="2608864"/>
            <a:ext cx="2522103" cy="417863"/>
          </a:xfrm>
          <a:prstGeom prst="rect">
            <a:avLst/>
          </a:prstGeom>
          <a:noFill/>
        </p:spPr>
        <p:txBody>
          <a:bodyPr wrap="square" lIns="0" tIns="0" rIns="0" bIns="0" rtlCol="0" anchor="b" anchorCtr="0">
            <a:noAutofit/>
          </a:bodyPr>
          <a:lstStyle/>
          <a:p>
            <a:pPr algn="ctr"/>
            <a:r>
              <a:rPr lang="zh-CN" altLang="en-US" sz="2000" b="1">
                <a:solidFill>
                  <a:schemeClr val="bg1"/>
                </a:solidFill>
                <a:sym typeface="+mn-ea"/>
              </a:rPr>
              <a:t>语音克隆+情感操控</a:t>
            </a:r>
            <a:endParaRPr lang="zh-CN" altLang="en-US" sz="2000" b="1">
              <a:solidFill>
                <a:schemeClr val="bg1"/>
              </a:solidFill>
              <a:sym typeface="+mn-ea"/>
            </a:endParaRPr>
          </a:p>
          <a:p>
            <a:pPr algn="ctr"/>
            <a:r>
              <a:rPr lang="zh-CN" altLang="en-US" sz="2000" b="1">
                <a:solidFill>
                  <a:schemeClr val="bg1"/>
                </a:solidFill>
                <a:sym typeface="+mn-ea"/>
              </a:rPr>
              <a:t>诈骗</a:t>
            </a:r>
            <a:endParaRPr lang="zh-CN" altLang="en-US" sz="2000" b="1" dirty="0">
              <a:solidFill>
                <a:schemeClr val="bg1"/>
              </a:solidFill>
              <a:sym typeface="+mn-ea"/>
            </a:endParaRPr>
          </a:p>
        </p:txBody>
      </p:sp>
      <p:sp>
        <p:nvSpPr>
          <p:cNvPr id="14" name="文本框 13"/>
          <p:cNvSpPr txBox="1"/>
          <p:nvPr>
            <p:custDataLst>
              <p:tags r:id="rId3"/>
            </p:custDataLst>
          </p:nvPr>
        </p:nvSpPr>
        <p:spPr>
          <a:xfrm>
            <a:off x="8558301" y="2608864"/>
            <a:ext cx="2522103" cy="417863"/>
          </a:xfrm>
          <a:prstGeom prst="rect">
            <a:avLst/>
          </a:prstGeom>
          <a:noFill/>
        </p:spPr>
        <p:txBody>
          <a:bodyPr wrap="square" lIns="0" tIns="0" rIns="0" bIns="0" rtlCol="0" anchor="b" anchorCtr="0">
            <a:noAutofit/>
          </a:bodyPr>
          <a:lstStyle/>
          <a:p>
            <a:pPr algn="ctr"/>
            <a:r>
              <a:rPr lang="zh-CN" altLang="en-US" sz="2000" b="1">
                <a:solidFill>
                  <a:schemeClr val="bg1"/>
                </a:solidFill>
                <a:sym typeface="+mn-ea"/>
              </a:rPr>
              <a:t>AI“杀猪盘”升级</a:t>
            </a:r>
            <a:endParaRPr lang="zh-CN" altLang="en-US" sz="2000" b="1">
              <a:solidFill>
                <a:schemeClr val="bg1"/>
              </a:solidFill>
              <a:sym typeface="+mn-ea"/>
            </a:endParaRPr>
          </a:p>
          <a:p>
            <a:pPr algn="ctr"/>
            <a:r>
              <a:rPr lang="zh-CN" altLang="en-US" sz="2000" b="1">
                <a:solidFill>
                  <a:schemeClr val="bg1"/>
                </a:solidFill>
                <a:sym typeface="+mn-ea"/>
              </a:rPr>
              <a:t>诈骗</a:t>
            </a:r>
            <a:endParaRPr lang="zh-CN" altLang="en-US" sz="2000" b="1" dirty="0">
              <a:solidFill>
                <a:schemeClr val="bg1"/>
              </a:solidFill>
              <a:sym typeface="+mn-ea"/>
            </a:endParaRPr>
          </a:p>
        </p:txBody>
      </p:sp>
      <p:sp>
        <p:nvSpPr>
          <p:cNvPr id="22" name="文本框 21"/>
          <p:cNvSpPr txBox="1"/>
          <p:nvPr>
            <p:custDataLst>
              <p:tags r:id="rId4"/>
            </p:custDataLst>
          </p:nvPr>
        </p:nvSpPr>
        <p:spPr>
          <a:xfrm>
            <a:off x="622042" y="3256866"/>
            <a:ext cx="2637565" cy="2313957"/>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rgbClr val="FFFFFF"/>
                </a:solidFill>
                <a:latin typeface="+mn-ea"/>
              </a:defRPr>
            </a:lvl1pPr>
          </a:lstStyle>
          <a:p>
            <a:pPr marL="0" indent="0" fontAlgn="auto">
              <a:spcBef>
                <a:spcPts val="2100"/>
              </a:spcBef>
              <a:buNone/>
            </a:pPr>
            <a:r>
              <a:rPr lang="zh-CN" altLang="en-US" b="1">
                <a:sym typeface="+mn-ea"/>
              </a:rPr>
              <a:t>诈骗分子只需获取目标的多角度照片，就能生成动态视频，甚至可实时对口型，眨眼、表情等都毫无破绽。他们会冒充熟人与受害者进行视频通话，以项目投标、资金周转等理由要求转账，还可能出示伪造的转账截图，让受害者放松警惕，进而实施诈骗。</a:t>
            </a:r>
            <a:endParaRPr lang="zh-CN" altLang="en-US" b="1" dirty="0">
              <a:solidFill>
                <a:srgbClr val="FFFFFF"/>
              </a:solidFill>
              <a:sym typeface="+mn-ea"/>
            </a:endParaRPr>
          </a:p>
        </p:txBody>
      </p:sp>
      <p:sp>
        <p:nvSpPr>
          <p:cNvPr id="25" name="文本框 24"/>
          <p:cNvSpPr txBox="1"/>
          <p:nvPr>
            <p:custDataLst>
              <p:tags r:id="rId5"/>
            </p:custDataLst>
          </p:nvPr>
        </p:nvSpPr>
        <p:spPr>
          <a:xfrm>
            <a:off x="4660862" y="3548271"/>
            <a:ext cx="2443557" cy="2022552"/>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rgbClr val="FFFFFF"/>
                </a:solidFill>
                <a:latin typeface="+mn-ea"/>
              </a:defRPr>
            </a:lvl1pPr>
          </a:lstStyle>
          <a:p>
            <a:pPr marL="0" lvl="0" indent="0" algn="just">
              <a:spcBef>
                <a:spcPts val="2100"/>
              </a:spcBef>
              <a:buClrTx/>
              <a:buNone/>
            </a:pPr>
            <a:r>
              <a:rPr lang="zh-CN" altLang="en-US" b="1">
                <a:sym typeface="+mn-ea"/>
              </a:rPr>
              <a:t>仅需3秒录音就能克隆声音，诈骗分子会冒充亲友编造“重病”“绑架”“惹事需赔钱”等紧急剧情，还会通过AI生成哭腔、喘息声等，让受害者心理防线瞬间崩溃，从而骗取钱财。</a:t>
            </a:r>
            <a:endParaRPr lang="zh-CN" altLang="en-US" b="1" dirty="0">
              <a:solidFill>
                <a:srgbClr val="FFFFFF"/>
              </a:solidFill>
              <a:sym typeface="+mn-ea"/>
            </a:endParaRPr>
          </a:p>
        </p:txBody>
      </p:sp>
      <p:sp>
        <p:nvSpPr>
          <p:cNvPr id="27" name="文本框 26"/>
          <p:cNvSpPr txBox="1"/>
          <p:nvPr>
            <p:custDataLst>
              <p:tags r:id="rId6"/>
            </p:custDataLst>
          </p:nvPr>
        </p:nvSpPr>
        <p:spPr>
          <a:xfrm>
            <a:off x="8561443" y="3548271"/>
            <a:ext cx="2443557" cy="2022552"/>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rgbClr val="FFFFFF"/>
                </a:solidFill>
                <a:latin typeface="+mn-ea"/>
              </a:defRPr>
            </a:lvl1pPr>
          </a:lstStyle>
          <a:p>
            <a:pPr marL="0" indent="0" fontAlgn="auto">
              <a:spcBef>
                <a:spcPts val="2100"/>
              </a:spcBef>
              <a:buNone/>
            </a:pPr>
            <a:r>
              <a:rPr lang="zh-CN" altLang="en-US" b="1">
                <a:solidFill>
                  <a:schemeClr val="bg1"/>
                </a:solidFill>
                <a:sym typeface="+mn-ea"/>
              </a:rPr>
              <a:t>利用大模型分析社交数据，定制“完美恋人”人设，在社交平台上伪装成高富帅、白富美与受害者建立恋爱关系。通过长期情感互动，诱导受害者投资虚拟货币或虚假平台，等受害者投入大量资金后，便消失无踪。</a:t>
            </a:r>
            <a:endParaRPr lang="zh-CN" altLang="en-US" b="1">
              <a:solidFill>
                <a:schemeClr val="bg1"/>
              </a:solidFill>
            </a:endParaRPr>
          </a:p>
          <a:p>
            <a:pPr fontAlgn="auto">
              <a:spcBef>
                <a:spcPts val="2100"/>
              </a:spcBef>
            </a:pPr>
            <a:endParaRPr lang="zh-CN" altLang="en-US" b="1" dirty="0">
              <a:solidFill>
                <a:schemeClr val="bg1"/>
              </a:solidFill>
              <a:sym typeface="+mn-ea"/>
            </a:endParaRPr>
          </a:p>
        </p:txBody>
      </p:sp>
      <p:cxnSp>
        <p:nvCxnSpPr>
          <p:cNvPr id="3" name="直接连接符 2"/>
          <p:cNvCxnSpPr/>
          <p:nvPr>
            <p:custDataLst>
              <p:tags r:id="rId7"/>
            </p:custDataLst>
          </p:nvPr>
        </p:nvCxnSpPr>
        <p:spPr>
          <a:xfrm>
            <a:off x="1744345" y="2476500"/>
            <a:ext cx="8439150" cy="0"/>
          </a:xfrm>
          <a:prstGeom prst="line">
            <a:avLst/>
          </a:prstGeom>
          <a:ln w="6350">
            <a:solidFill>
              <a:srgbClr val="000000">
                <a:lumMod val="50000"/>
                <a:lumOff val="50000"/>
                <a:alpha val="20000"/>
              </a:srgbClr>
            </a:solidFill>
          </a:ln>
        </p:spPr>
        <p:style>
          <a:lnRef idx="2">
            <a:srgbClr val="376FFF"/>
          </a:lnRef>
          <a:fillRef idx="0">
            <a:srgbClr val="FFFFFF"/>
          </a:fillRef>
          <a:effectRef idx="0">
            <a:srgbClr val="FFFFFF"/>
          </a:effectRef>
          <a:fontRef idx="minor">
            <a:srgbClr val="000000"/>
          </a:fontRef>
        </p:style>
      </p:cxnSp>
      <p:sp>
        <p:nvSpPr>
          <p:cNvPr id="4" name="矩形 3"/>
          <p:cNvSpPr/>
          <p:nvPr>
            <p:custDataLst>
              <p:tags r:id="rId8"/>
            </p:custDataLst>
          </p:nvPr>
        </p:nvSpPr>
        <p:spPr>
          <a:xfrm>
            <a:off x="924560" y="4418965"/>
            <a:ext cx="1841500" cy="1267460"/>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b="1">
                <a:sym typeface="+mn-ea"/>
              </a:rPr>
              <a:t>转账前，不管视频还是语音，都要多方式确认对方身份，如让对方做指定动作，或用其他渠道再次确认。</a:t>
            </a:r>
            <a:endParaRPr lang="zh-CN" altLang="en-US" sz="1400" b="1">
              <a:solidFill>
                <a:srgbClr val="000000">
                  <a:lumMod val="85000"/>
                  <a:lumOff val="15000"/>
                </a:srgbClr>
              </a:solidFill>
              <a:latin typeface="+mn-ea"/>
              <a:cs typeface="+mn-ea"/>
            </a:endParaRPr>
          </a:p>
        </p:txBody>
      </p:sp>
      <p:sp>
        <p:nvSpPr>
          <p:cNvPr id="6" name="矩形 5"/>
          <p:cNvSpPr/>
          <p:nvPr>
            <p:custDataLst>
              <p:tags r:id="rId9"/>
            </p:custDataLst>
          </p:nvPr>
        </p:nvSpPr>
        <p:spPr>
          <a:xfrm>
            <a:off x="924560" y="3782695"/>
            <a:ext cx="1841500" cy="604520"/>
          </a:xfrm>
          <a:prstGeom prst="rect">
            <a:avLst/>
          </a:prstGeom>
          <a:noFill/>
        </p:spPr>
        <p:txBody>
          <a:bodyPr wrap="square" lIns="0" tIns="0" rIns="0" bIns="0" rtlCol="0" anchor="b">
            <a:noAutofit/>
          </a:bodyPr>
          <a:lstStyle/>
          <a:p>
            <a:pPr algn="ctr">
              <a:spcBef>
                <a:spcPct val="0"/>
              </a:spcBef>
              <a:spcAft>
                <a:spcPct val="0"/>
              </a:spcAft>
            </a:pPr>
            <a:r>
              <a:rPr lang="zh-CN" altLang="en-US" sz="2000" b="1">
                <a:solidFill>
                  <a:srgbClr val="376FFF"/>
                </a:solidFill>
                <a:latin typeface="+mn-ea"/>
                <a:cs typeface="+mn-ea"/>
              </a:rPr>
              <a:t>谨慎核实身份</a:t>
            </a:r>
            <a:endParaRPr lang="zh-CN" altLang="en-US" sz="2000" b="1">
              <a:solidFill>
                <a:srgbClr val="376FFF"/>
              </a:solidFill>
              <a:latin typeface="+mn-ea"/>
              <a:cs typeface="+mn-ea"/>
            </a:endParaRPr>
          </a:p>
        </p:txBody>
      </p:sp>
      <p:sp>
        <p:nvSpPr>
          <p:cNvPr id="7" name="任意多边形: 形状 36"/>
          <p:cNvSpPr/>
          <p:nvPr>
            <p:custDataLst>
              <p:tags r:id="rId10"/>
            </p:custDataLst>
          </p:nvPr>
        </p:nvSpPr>
        <p:spPr>
          <a:xfrm>
            <a:off x="1149985" y="2147570"/>
            <a:ext cx="379730" cy="327660"/>
          </a:xfrm>
          <a:custGeom>
            <a:avLst/>
            <a:gdLst>
              <a:gd name="connsiteX0" fmla="*/ 205979 w 411958"/>
              <a:gd name="connsiteY0" fmla="*/ 0 h 346834"/>
              <a:gd name="connsiteX1" fmla="*/ 411958 w 411958"/>
              <a:gd name="connsiteY1" fmla="*/ 296466 h 346834"/>
              <a:gd name="connsiteX2" fmla="*/ 408430 w 411958"/>
              <a:gd name="connsiteY2" fmla="*/ 346834 h 346834"/>
              <a:gd name="connsiteX3" fmla="*/ 3528 w 411958"/>
              <a:gd name="connsiteY3" fmla="*/ 346834 h 346834"/>
              <a:gd name="connsiteX4" fmla="*/ 0 w 411958"/>
              <a:gd name="connsiteY4" fmla="*/ 296466 h 346834"/>
              <a:gd name="connsiteX5" fmla="*/ 205979 w 411958"/>
              <a:gd name="connsiteY5" fmla="*/ 0 h 3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958" h="346834">
                <a:moveTo>
                  <a:pt x="205979" y="0"/>
                </a:moveTo>
                <a:cubicBezTo>
                  <a:pt x="319738" y="0"/>
                  <a:pt x="411958" y="132732"/>
                  <a:pt x="411958" y="296466"/>
                </a:cubicBezTo>
                <a:lnTo>
                  <a:pt x="408430" y="346834"/>
                </a:lnTo>
                <a:lnTo>
                  <a:pt x="3528" y="346834"/>
                </a:lnTo>
                <a:lnTo>
                  <a:pt x="0" y="296466"/>
                </a:lnTo>
                <a:cubicBezTo>
                  <a:pt x="0" y="132732"/>
                  <a:pt x="92220" y="0"/>
                  <a:pt x="205979" y="0"/>
                </a:cubicBezTo>
                <a:close/>
              </a:path>
            </a:pathLst>
          </a:custGeom>
          <a:solidFill>
            <a:srgbClr val="376FFF"/>
          </a:solidFill>
          <a:ln>
            <a:noFill/>
          </a:ln>
          <a:effectLst>
            <a:outerShdw blurRad="50800" dist="63500" dir="8100000" algn="tr" rotWithShape="0">
              <a:srgbClr val="376FFF">
                <a:lumMod val="75000"/>
                <a:alpha val="10000"/>
              </a:srgbClr>
            </a:outerShdw>
          </a:effectLst>
        </p:spPr>
        <p:style>
          <a:lnRef idx="2">
            <a:srgbClr val="376FFF">
              <a:shade val="15000"/>
            </a:srgbClr>
          </a:lnRef>
          <a:fillRef idx="1">
            <a:srgbClr val="376FFF"/>
          </a:fillRef>
          <a:effectRef idx="0">
            <a:srgbClr val="376FFF"/>
          </a:effectRef>
          <a:fontRef idx="minor">
            <a:srgbClr val="FFFFFF"/>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a:solidFill>
                <a:srgbClr val="FFFFFF"/>
              </a:solidFill>
            </a:endParaRPr>
          </a:p>
        </p:txBody>
      </p:sp>
      <p:sp>
        <p:nvSpPr>
          <p:cNvPr id="9" name="任意多边形: 形状 38"/>
          <p:cNvSpPr/>
          <p:nvPr>
            <p:custDataLst>
              <p:tags r:id="rId11"/>
            </p:custDataLst>
          </p:nvPr>
        </p:nvSpPr>
        <p:spPr>
          <a:xfrm>
            <a:off x="1327785" y="2146935"/>
            <a:ext cx="1212850" cy="1583690"/>
          </a:xfrm>
          <a:custGeom>
            <a:avLst/>
            <a:gdLst>
              <a:gd name="connsiteX0" fmla="*/ 38 w 4644"/>
              <a:gd name="connsiteY0" fmla="*/ 0 h 6065"/>
              <a:gd name="connsiteX1" fmla="*/ 736 w 4644"/>
              <a:gd name="connsiteY1" fmla="*/ 0 h 6065"/>
              <a:gd name="connsiteX2" fmla="*/ 2985 w 4644"/>
              <a:gd name="connsiteY2" fmla="*/ 0 h 6065"/>
              <a:gd name="connsiteX3" fmla="*/ 2996 w 4644"/>
              <a:gd name="connsiteY3" fmla="*/ 0 h 6065"/>
              <a:gd name="connsiteX4" fmla="*/ 3001 w 4644"/>
              <a:gd name="connsiteY4" fmla="*/ 0 h 6065"/>
              <a:gd name="connsiteX5" fmla="*/ 3001 w 4644"/>
              <a:gd name="connsiteY5" fmla="*/ 0 h 6065"/>
              <a:gd name="connsiteX6" fmla="*/ 3208 w 4644"/>
              <a:gd name="connsiteY6" fmla="*/ 21 h 6065"/>
              <a:gd name="connsiteX7" fmla="*/ 4048 w 4644"/>
              <a:gd name="connsiteY7" fmla="*/ 1052 h 6065"/>
              <a:gd name="connsiteX8" fmla="*/ 4002 w 4644"/>
              <a:gd name="connsiteY8" fmla="*/ 1348 h 6065"/>
              <a:gd name="connsiteX9" fmla="*/ 4002 w 4644"/>
              <a:gd name="connsiteY9" fmla="*/ 1348 h 6065"/>
              <a:gd name="connsiteX10" fmla="*/ 4048 w 4644"/>
              <a:gd name="connsiteY10" fmla="*/ 1052 h 6065"/>
              <a:gd name="connsiteX11" fmla="*/ 4048 w 4644"/>
              <a:gd name="connsiteY11" fmla="*/ 1446 h 6065"/>
              <a:gd name="connsiteX12" fmla="*/ 4050 w 4644"/>
              <a:gd name="connsiteY12" fmla="*/ 1451 h 6065"/>
              <a:gd name="connsiteX13" fmla="*/ 4050 w 4644"/>
              <a:gd name="connsiteY13" fmla="*/ 3364 h 6065"/>
              <a:gd name="connsiteX14" fmla="*/ 4187 w 4644"/>
              <a:gd name="connsiteY14" fmla="*/ 3501 h 6065"/>
              <a:gd name="connsiteX15" fmla="*/ 4508 w 4644"/>
              <a:gd name="connsiteY15" fmla="*/ 3501 h 6065"/>
              <a:gd name="connsiteX16" fmla="*/ 4634 w 4644"/>
              <a:gd name="connsiteY16" fmla="*/ 3583 h 6065"/>
              <a:gd name="connsiteX17" fmla="*/ 4609 w 4644"/>
              <a:gd name="connsiteY17" fmla="*/ 3732 h 6065"/>
              <a:gd name="connsiteX18" fmla="*/ 2499 w 4644"/>
              <a:gd name="connsiteY18" fmla="*/ 6022 h 6065"/>
              <a:gd name="connsiteX19" fmla="*/ 2396 w 4644"/>
              <a:gd name="connsiteY19" fmla="*/ 6065 h 6065"/>
              <a:gd name="connsiteX20" fmla="*/ 2294 w 4644"/>
              <a:gd name="connsiteY20" fmla="*/ 6022 h 6065"/>
              <a:gd name="connsiteX21" fmla="*/ 184 w 4644"/>
              <a:gd name="connsiteY21" fmla="*/ 3732 h 6065"/>
              <a:gd name="connsiteX22" fmla="*/ 159 w 4644"/>
              <a:gd name="connsiteY22" fmla="*/ 3583 h 6065"/>
              <a:gd name="connsiteX23" fmla="*/ 284 w 4644"/>
              <a:gd name="connsiteY23" fmla="*/ 3501 h 6065"/>
              <a:gd name="connsiteX24" fmla="*/ 606 w 4644"/>
              <a:gd name="connsiteY24" fmla="*/ 3501 h 6065"/>
              <a:gd name="connsiteX25" fmla="*/ 743 w 4644"/>
              <a:gd name="connsiteY25" fmla="*/ 3364 h 6065"/>
              <a:gd name="connsiteX26" fmla="*/ 732 w 4644"/>
              <a:gd name="connsiteY26" fmla="*/ 1264 h 6065"/>
              <a:gd name="connsiteX27" fmla="*/ 38 w 4644"/>
              <a:gd name="connsiteY27" fmla="*/ 0 h 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44" h="6065">
                <a:moveTo>
                  <a:pt x="38" y="0"/>
                </a:moveTo>
                <a:cubicBezTo>
                  <a:pt x="-167" y="-1"/>
                  <a:pt x="503" y="0"/>
                  <a:pt x="736" y="0"/>
                </a:cubicBezTo>
                <a:lnTo>
                  <a:pt x="2985" y="0"/>
                </a:lnTo>
                <a:lnTo>
                  <a:pt x="2996" y="0"/>
                </a:lnTo>
                <a:lnTo>
                  <a:pt x="3001" y="0"/>
                </a:lnTo>
                <a:lnTo>
                  <a:pt x="3001" y="0"/>
                </a:lnTo>
                <a:lnTo>
                  <a:pt x="3208" y="21"/>
                </a:lnTo>
                <a:cubicBezTo>
                  <a:pt x="3687" y="119"/>
                  <a:pt x="4048" y="543"/>
                  <a:pt x="4048" y="1052"/>
                </a:cubicBezTo>
                <a:lnTo>
                  <a:pt x="4002" y="1348"/>
                </a:lnTo>
                <a:lnTo>
                  <a:pt x="4002" y="1348"/>
                </a:lnTo>
                <a:lnTo>
                  <a:pt x="4048" y="1052"/>
                </a:lnTo>
                <a:lnTo>
                  <a:pt x="4048" y="1446"/>
                </a:lnTo>
                <a:lnTo>
                  <a:pt x="4050" y="1451"/>
                </a:lnTo>
                <a:cubicBezTo>
                  <a:pt x="4050" y="1531"/>
                  <a:pt x="4050" y="3285"/>
                  <a:pt x="4050" y="3364"/>
                </a:cubicBezTo>
                <a:cubicBezTo>
                  <a:pt x="4050" y="3446"/>
                  <a:pt x="4107" y="3501"/>
                  <a:pt x="4187" y="3501"/>
                </a:cubicBezTo>
                <a:lnTo>
                  <a:pt x="4508" y="3501"/>
                </a:lnTo>
                <a:cubicBezTo>
                  <a:pt x="4559" y="3501"/>
                  <a:pt x="4613" y="3538"/>
                  <a:pt x="4634" y="3583"/>
                </a:cubicBezTo>
                <a:cubicBezTo>
                  <a:pt x="4654" y="3631"/>
                  <a:pt x="4643" y="3695"/>
                  <a:pt x="4609" y="3732"/>
                </a:cubicBezTo>
                <a:lnTo>
                  <a:pt x="2499" y="6022"/>
                </a:lnTo>
                <a:cubicBezTo>
                  <a:pt x="2472" y="6049"/>
                  <a:pt x="2435" y="6065"/>
                  <a:pt x="2396" y="6065"/>
                </a:cubicBezTo>
                <a:cubicBezTo>
                  <a:pt x="2358" y="6065"/>
                  <a:pt x="2321" y="6049"/>
                  <a:pt x="2294" y="6022"/>
                </a:cubicBezTo>
                <a:lnTo>
                  <a:pt x="184" y="3732"/>
                </a:lnTo>
                <a:cubicBezTo>
                  <a:pt x="150" y="3695"/>
                  <a:pt x="138" y="3631"/>
                  <a:pt x="159" y="3583"/>
                </a:cubicBezTo>
                <a:cubicBezTo>
                  <a:pt x="179" y="3538"/>
                  <a:pt x="234" y="3501"/>
                  <a:pt x="284" y="3501"/>
                </a:cubicBezTo>
                <a:lnTo>
                  <a:pt x="606" y="3501"/>
                </a:lnTo>
                <a:cubicBezTo>
                  <a:pt x="686" y="3501"/>
                  <a:pt x="743" y="3446"/>
                  <a:pt x="743" y="3364"/>
                </a:cubicBezTo>
                <a:cubicBezTo>
                  <a:pt x="748" y="3272"/>
                  <a:pt x="738" y="2373"/>
                  <a:pt x="732" y="1264"/>
                </a:cubicBezTo>
                <a:cubicBezTo>
                  <a:pt x="726" y="155"/>
                  <a:pt x="243" y="1"/>
                  <a:pt x="38" y="0"/>
                </a:cubicBezTo>
                <a:close/>
              </a:path>
            </a:pathLst>
          </a:custGeom>
          <a:gradFill flip="none" rotWithShape="1">
            <a:gsLst>
              <a:gs pos="0">
                <a:srgbClr val="376FFF">
                  <a:lumMod val="40000"/>
                  <a:lumOff val="60000"/>
                </a:srgbClr>
              </a:gs>
              <a:gs pos="90000">
                <a:srgbClr val="376FFF">
                  <a:alpha val="100000"/>
                </a:srgbClr>
              </a:gs>
            </a:gsLst>
            <a:lin ang="8100000" scaled="0"/>
            <a:tileRect/>
          </a:gradFill>
          <a:ln>
            <a:noFill/>
          </a:ln>
          <a:effectLst>
            <a:outerShdw blurRad="50800" dist="63500" dir="8100000" algn="tr" rotWithShape="0">
              <a:srgbClr val="376FFF">
                <a:lumMod val="75000"/>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79705" tIns="71755" rIns="107950" bIns="28829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lvl="0" algn="ctr">
              <a:spcBef>
                <a:spcPct val="0"/>
              </a:spcBef>
              <a:spcAft>
                <a:spcPct val="0"/>
              </a:spcAft>
              <a:buClrTx/>
              <a:buSzTx/>
              <a:buFontTx/>
            </a:pPr>
            <a:r>
              <a:rPr lang="en-US" altLang="zh-CN" sz="2400" b="1" dirty="0">
                <a:solidFill>
                  <a:srgbClr val="FFFFFF"/>
                </a:solidFill>
                <a:latin typeface="+mn-ea"/>
                <a:cs typeface="+mn-ea"/>
                <a:sym typeface="+mn-ea"/>
              </a:rPr>
              <a:t>01</a:t>
            </a:r>
            <a:endParaRPr lang="en-US" altLang="zh-CN" sz="2400" b="1" dirty="0">
              <a:solidFill>
                <a:srgbClr val="FFFFFF"/>
              </a:solidFill>
              <a:latin typeface="+mn-ea"/>
              <a:cs typeface="+mn-ea"/>
              <a:sym typeface="+mn-ea"/>
            </a:endParaRPr>
          </a:p>
        </p:txBody>
      </p:sp>
      <p:sp>
        <p:nvSpPr>
          <p:cNvPr id="18" name="矩形 17"/>
          <p:cNvSpPr/>
          <p:nvPr>
            <p:custDataLst>
              <p:tags r:id="rId12"/>
            </p:custDataLst>
          </p:nvPr>
        </p:nvSpPr>
        <p:spPr>
          <a:xfrm>
            <a:off x="3059430" y="4418965"/>
            <a:ext cx="1841500" cy="1267460"/>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b="1">
                <a:sym typeface="+mn-ea"/>
              </a:rPr>
              <a:t>不随意在网络泄露联系方式、照片、身份证、银行卡等重要信息，不下载陌生软件、添加陌生好友、点击陌生链接。</a:t>
            </a:r>
            <a:endParaRPr lang="zh-CN" altLang="en-US" sz="1400" b="1" kern="0" dirty="0">
              <a:ln>
                <a:noFill/>
                <a:prstDash val="sysDot"/>
              </a:ln>
              <a:solidFill>
                <a:srgbClr val="000000">
                  <a:lumMod val="85000"/>
                  <a:lumOff val="15000"/>
                </a:srgbClr>
              </a:solidFill>
              <a:latin typeface="+mn-ea"/>
              <a:sym typeface="+mn-ea"/>
            </a:endParaRPr>
          </a:p>
        </p:txBody>
      </p:sp>
      <p:sp>
        <p:nvSpPr>
          <p:cNvPr id="13" name="任意多边形: 形状 36"/>
          <p:cNvSpPr/>
          <p:nvPr>
            <p:custDataLst>
              <p:tags r:id="rId13"/>
            </p:custDataLst>
          </p:nvPr>
        </p:nvSpPr>
        <p:spPr>
          <a:xfrm>
            <a:off x="3284855" y="2147570"/>
            <a:ext cx="379730" cy="327660"/>
          </a:xfrm>
          <a:custGeom>
            <a:avLst/>
            <a:gdLst>
              <a:gd name="connsiteX0" fmla="*/ 205979 w 411958"/>
              <a:gd name="connsiteY0" fmla="*/ 0 h 346834"/>
              <a:gd name="connsiteX1" fmla="*/ 411958 w 411958"/>
              <a:gd name="connsiteY1" fmla="*/ 296466 h 346834"/>
              <a:gd name="connsiteX2" fmla="*/ 408430 w 411958"/>
              <a:gd name="connsiteY2" fmla="*/ 346834 h 346834"/>
              <a:gd name="connsiteX3" fmla="*/ 3528 w 411958"/>
              <a:gd name="connsiteY3" fmla="*/ 346834 h 346834"/>
              <a:gd name="connsiteX4" fmla="*/ 0 w 411958"/>
              <a:gd name="connsiteY4" fmla="*/ 296466 h 346834"/>
              <a:gd name="connsiteX5" fmla="*/ 205979 w 411958"/>
              <a:gd name="connsiteY5" fmla="*/ 0 h 3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958" h="346834">
                <a:moveTo>
                  <a:pt x="205979" y="0"/>
                </a:moveTo>
                <a:cubicBezTo>
                  <a:pt x="319738" y="0"/>
                  <a:pt x="411958" y="132732"/>
                  <a:pt x="411958" y="296466"/>
                </a:cubicBezTo>
                <a:lnTo>
                  <a:pt x="408430" y="346834"/>
                </a:lnTo>
                <a:lnTo>
                  <a:pt x="3528" y="346834"/>
                </a:lnTo>
                <a:lnTo>
                  <a:pt x="0" y="296466"/>
                </a:lnTo>
                <a:cubicBezTo>
                  <a:pt x="0" y="132732"/>
                  <a:pt x="92220" y="0"/>
                  <a:pt x="205979" y="0"/>
                </a:cubicBezTo>
                <a:close/>
              </a:path>
            </a:pathLst>
          </a:custGeom>
          <a:solidFill>
            <a:srgbClr val="17D594"/>
          </a:solidFill>
          <a:ln>
            <a:noFill/>
          </a:ln>
          <a:effectLst>
            <a:outerShdw blurRad="50800" dist="63500" dir="8100000" algn="tr" rotWithShape="0">
              <a:srgbClr val="17D594">
                <a:lumMod val="75000"/>
                <a:alpha val="10000"/>
              </a:srgbClr>
            </a:outerShdw>
          </a:effectLst>
        </p:spPr>
        <p:style>
          <a:lnRef idx="2">
            <a:srgbClr val="376FFF">
              <a:shade val="15000"/>
            </a:srgbClr>
          </a:lnRef>
          <a:fillRef idx="1">
            <a:srgbClr val="376FFF"/>
          </a:fillRef>
          <a:effectRef idx="0">
            <a:srgbClr val="376FFF"/>
          </a:effectRef>
          <a:fontRef idx="minor">
            <a:srgbClr val="FFFFFF"/>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a:solidFill>
                <a:srgbClr val="FFFFFF"/>
              </a:solidFill>
            </a:endParaRPr>
          </a:p>
        </p:txBody>
      </p:sp>
      <p:sp>
        <p:nvSpPr>
          <p:cNvPr id="15" name="任意多边形: 形状 38"/>
          <p:cNvSpPr/>
          <p:nvPr>
            <p:custDataLst>
              <p:tags r:id="rId14"/>
            </p:custDataLst>
          </p:nvPr>
        </p:nvSpPr>
        <p:spPr>
          <a:xfrm>
            <a:off x="3462655" y="2146935"/>
            <a:ext cx="1212850" cy="1583690"/>
          </a:xfrm>
          <a:custGeom>
            <a:avLst/>
            <a:gdLst>
              <a:gd name="connsiteX0" fmla="*/ 38 w 4644"/>
              <a:gd name="connsiteY0" fmla="*/ 0 h 6065"/>
              <a:gd name="connsiteX1" fmla="*/ 736 w 4644"/>
              <a:gd name="connsiteY1" fmla="*/ 0 h 6065"/>
              <a:gd name="connsiteX2" fmla="*/ 2985 w 4644"/>
              <a:gd name="connsiteY2" fmla="*/ 0 h 6065"/>
              <a:gd name="connsiteX3" fmla="*/ 2996 w 4644"/>
              <a:gd name="connsiteY3" fmla="*/ 0 h 6065"/>
              <a:gd name="connsiteX4" fmla="*/ 3001 w 4644"/>
              <a:gd name="connsiteY4" fmla="*/ 0 h 6065"/>
              <a:gd name="connsiteX5" fmla="*/ 3001 w 4644"/>
              <a:gd name="connsiteY5" fmla="*/ 0 h 6065"/>
              <a:gd name="connsiteX6" fmla="*/ 3208 w 4644"/>
              <a:gd name="connsiteY6" fmla="*/ 21 h 6065"/>
              <a:gd name="connsiteX7" fmla="*/ 4048 w 4644"/>
              <a:gd name="connsiteY7" fmla="*/ 1052 h 6065"/>
              <a:gd name="connsiteX8" fmla="*/ 4002 w 4644"/>
              <a:gd name="connsiteY8" fmla="*/ 1348 h 6065"/>
              <a:gd name="connsiteX9" fmla="*/ 4002 w 4644"/>
              <a:gd name="connsiteY9" fmla="*/ 1348 h 6065"/>
              <a:gd name="connsiteX10" fmla="*/ 4048 w 4644"/>
              <a:gd name="connsiteY10" fmla="*/ 1052 h 6065"/>
              <a:gd name="connsiteX11" fmla="*/ 4048 w 4644"/>
              <a:gd name="connsiteY11" fmla="*/ 1446 h 6065"/>
              <a:gd name="connsiteX12" fmla="*/ 4050 w 4644"/>
              <a:gd name="connsiteY12" fmla="*/ 1451 h 6065"/>
              <a:gd name="connsiteX13" fmla="*/ 4050 w 4644"/>
              <a:gd name="connsiteY13" fmla="*/ 3364 h 6065"/>
              <a:gd name="connsiteX14" fmla="*/ 4187 w 4644"/>
              <a:gd name="connsiteY14" fmla="*/ 3501 h 6065"/>
              <a:gd name="connsiteX15" fmla="*/ 4508 w 4644"/>
              <a:gd name="connsiteY15" fmla="*/ 3501 h 6065"/>
              <a:gd name="connsiteX16" fmla="*/ 4634 w 4644"/>
              <a:gd name="connsiteY16" fmla="*/ 3583 h 6065"/>
              <a:gd name="connsiteX17" fmla="*/ 4609 w 4644"/>
              <a:gd name="connsiteY17" fmla="*/ 3732 h 6065"/>
              <a:gd name="connsiteX18" fmla="*/ 2499 w 4644"/>
              <a:gd name="connsiteY18" fmla="*/ 6022 h 6065"/>
              <a:gd name="connsiteX19" fmla="*/ 2396 w 4644"/>
              <a:gd name="connsiteY19" fmla="*/ 6065 h 6065"/>
              <a:gd name="connsiteX20" fmla="*/ 2294 w 4644"/>
              <a:gd name="connsiteY20" fmla="*/ 6022 h 6065"/>
              <a:gd name="connsiteX21" fmla="*/ 184 w 4644"/>
              <a:gd name="connsiteY21" fmla="*/ 3732 h 6065"/>
              <a:gd name="connsiteX22" fmla="*/ 159 w 4644"/>
              <a:gd name="connsiteY22" fmla="*/ 3583 h 6065"/>
              <a:gd name="connsiteX23" fmla="*/ 284 w 4644"/>
              <a:gd name="connsiteY23" fmla="*/ 3501 h 6065"/>
              <a:gd name="connsiteX24" fmla="*/ 606 w 4644"/>
              <a:gd name="connsiteY24" fmla="*/ 3501 h 6065"/>
              <a:gd name="connsiteX25" fmla="*/ 743 w 4644"/>
              <a:gd name="connsiteY25" fmla="*/ 3364 h 6065"/>
              <a:gd name="connsiteX26" fmla="*/ 732 w 4644"/>
              <a:gd name="connsiteY26" fmla="*/ 1264 h 6065"/>
              <a:gd name="connsiteX27" fmla="*/ 38 w 4644"/>
              <a:gd name="connsiteY27" fmla="*/ 0 h 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44" h="6065">
                <a:moveTo>
                  <a:pt x="38" y="0"/>
                </a:moveTo>
                <a:cubicBezTo>
                  <a:pt x="-167" y="-1"/>
                  <a:pt x="503" y="0"/>
                  <a:pt x="736" y="0"/>
                </a:cubicBezTo>
                <a:lnTo>
                  <a:pt x="2985" y="0"/>
                </a:lnTo>
                <a:lnTo>
                  <a:pt x="2996" y="0"/>
                </a:lnTo>
                <a:lnTo>
                  <a:pt x="3001" y="0"/>
                </a:lnTo>
                <a:lnTo>
                  <a:pt x="3001" y="0"/>
                </a:lnTo>
                <a:lnTo>
                  <a:pt x="3208" y="21"/>
                </a:lnTo>
                <a:cubicBezTo>
                  <a:pt x="3687" y="119"/>
                  <a:pt x="4048" y="543"/>
                  <a:pt x="4048" y="1052"/>
                </a:cubicBezTo>
                <a:lnTo>
                  <a:pt x="4002" y="1348"/>
                </a:lnTo>
                <a:lnTo>
                  <a:pt x="4002" y="1348"/>
                </a:lnTo>
                <a:lnTo>
                  <a:pt x="4048" y="1052"/>
                </a:lnTo>
                <a:lnTo>
                  <a:pt x="4048" y="1446"/>
                </a:lnTo>
                <a:lnTo>
                  <a:pt x="4050" y="1451"/>
                </a:lnTo>
                <a:cubicBezTo>
                  <a:pt x="4050" y="1531"/>
                  <a:pt x="4050" y="3285"/>
                  <a:pt x="4050" y="3364"/>
                </a:cubicBezTo>
                <a:cubicBezTo>
                  <a:pt x="4050" y="3446"/>
                  <a:pt x="4107" y="3501"/>
                  <a:pt x="4187" y="3501"/>
                </a:cubicBezTo>
                <a:lnTo>
                  <a:pt x="4508" y="3501"/>
                </a:lnTo>
                <a:cubicBezTo>
                  <a:pt x="4559" y="3501"/>
                  <a:pt x="4613" y="3538"/>
                  <a:pt x="4634" y="3583"/>
                </a:cubicBezTo>
                <a:cubicBezTo>
                  <a:pt x="4654" y="3631"/>
                  <a:pt x="4643" y="3695"/>
                  <a:pt x="4609" y="3732"/>
                </a:cubicBezTo>
                <a:lnTo>
                  <a:pt x="2499" y="6022"/>
                </a:lnTo>
                <a:cubicBezTo>
                  <a:pt x="2472" y="6049"/>
                  <a:pt x="2435" y="6065"/>
                  <a:pt x="2396" y="6065"/>
                </a:cubicBezTo>
                <a:cubicBezTo>
                  <a:pt x="2358" y="6065"/>
                  <a:pt x="2321" y="6049"/>
                  <a:pt x="2294" y="6022"/>
                </a:cubicBezTo>
                <a:lnTo>
                  <a:pt x="184" y="3732"/>
                </a:lnTo>
                <a:cubicBezTo>
                  <a:pt x="150" y="3695"/>
                  <a:pt x="138" y="3631"/>
                  <a:pt x="159" y="3583"/>
                </a:cubicBezTo>
                <a:cubicBezTo>
                  <a:pt x="179" y="3538"/>
                  <a:pt x="234" y="3501"/>
                  <a:pt x="284" y="3501"/>
                </a:cubicBezTo>
                <a:lnTo>
                  <a:pt x="606" y="3501"/>
                </a:lnTo>
                <a:cubicBezTo>
                  <a:pt x="686" y="3501"/>
                  <a:pt x="743" y="3446"/>
                  <a:pt x="743" y="3364"/>
                </a:cubicBezTo>
                <a:cubicBezTo>
                  <a:pt x="748" y="3272"/>
                  <a:pt x="738" y="2373"/>
                  <a:pt x="732" y="1264"/>
                </a:cubicBezTo>
                <a:cubicBezTo>
                  <a:pt x="726" y="155"/>
                  <a:pt x="243" y="1"/>
                  <a:pt x="38" y="0"/>
                </a:cubicBezTo>
                <a:close/>
              </a:path>
            </a:pathLst>
          </a:custGeom>
          <a:gradFill flip="none" rotWithShape="1">
            <a:gsLst>
              <a:gs pos="0">
                <a:srgbClr val="17D594">
                  <a:lumMod val="40000"/>
                  <a:lumOff val="60000"/>
                </a:srgbClr>
              </a:gs>
              <a:gs pos="90000">
                <a:srgbClr val="17D594"/>
              </a:gs>
            </a:gsLst>
            <a:lin ang="8100000" scaled="0"/>
            <a:tileRect/>
          </a:gradFill>
          <a:ln>
            <a:noFill/>
          </a:ln>
          <a:effectLst>
            <a:outerShdw blurRad="50800" dist="63500" dir="8100000" algn="tr" rotWithShape="0">
              <a:srgbClr val="17D594">
                <a:lumMod val="75000"/>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79705" tIns="71755" rIns="107950" bIns="28829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lvl="0" algn="ctr">
              <a:spcBef>
                <a:spcPct val="0"/>
              </a:spcBef>
              <a:spcAft>
                <a:spcPct val="0"/>
              </a:spcAft>
              <a:buClrTx/>
              <a:buSzTx/>
              <a:buFontTx/>
            </a:pPr>
            <a:r>
              <a:rPr lang="en-US" altLang="zh-CN" sz="2400" b="1">
                <a:solidFill>
                  <a:srgbClr val="FFFFFF"/>
                </a:solidFill>
                <a:latin typeface="+mn-ea"/>
                <a:cs typeface="+mn-ea"/>
                <a:sym typeface="+mn-ea"/>
              </a:rPr>
              <a:t>02</a:t>
            </a:r>
            <a:endParaRPr lang="en-US" altLang="zh-CN" sz="2400" b="1">
              <a:solidFill>
                <a:srgbClr val="FFFFFF"/>
              </a:solidFill>
              <a:latin typeface="+mn-ea"/>
              <a:cs typeface="+mn-ea"/>
              <a:sym typeface="+mn-ea"/>
            </a:endParaRPr>
          </a:p>
        </p:txBody>
      </p:sp>
      <p:sp>
        <p:nvSpPr>
          <p:cNvPr id="19" name="矩形 18"/>
          <p:cNvSpPr/>
          <p:nvPr>
            <p:custDataLst>
              <p:tags r:id="rId15"/>
            </p:custDataLst>
          </p:nvPr>
        </p:nvSpPr>
        <p:spPr>
          <a:xfrm>
            <a:off x="3059430" y="3782695"/>
            <a:ext cx="1841500" cy="604520"/>
          </a:xfrm>
          <a:prstGeom prst="rect">
            <a:avLst/>
          </a:prstGeom>
          <a:noFill/>
        </p:spPr>
        <p:txBody>
          <a:bodyPr wrap="square" lIns="0" tIns="0" rIns="0" bIns="0" rtlCol="0" anchor="b">
            <a:noAutofit/>
          </a:bodyPr>
          <a:lstStyle/>
          <a:p>
            <a:pPr algn="ctr">
              <a:spcBef>
                <a:spcPct val="0"/>
              </a:spcBef>
              <a:spcAft>
                <a:spcPct val="0"/>
              </a:spcAft>
            </a:pPr>
            <a:r>
              <a:rPr lang="zh-CN" altLang="en-US" sz="2000" b="1">
                <a:solidFill>
                  <a:srgbClr val="17D594"/>
                </a:solidFill>
                <a:latin typeface="+mn-ea"/>
                <a:cs typeface="+mn-ea"/>
              </a:rPr>
              <a:t>保护个人信息</a:t>
            </a:r>
            <a:endParaRPr lang="zh-CN" altLang="en-US" sz="2000" b="1">
              <a:solidFill>
                <a:srgbClr val="17D594"/>
              </a:solidFill>
              <a:latin typeface="+mn-ea"/>
              <a:cs typeface="+mn-ea"/>
            </a:endParaRPr>
          </a:p>
        </p:txBody>
      </p:sp>
      <p:sp>
        <p:nvSpPr>
          <p:cNvPr id="20" name="矩形 19"/>
          <p:cNvSpPr/>
          <p:nvPr>
            <p:custDataLst>
              <p:tags r:id="rId16"/>
            </p:custDataLst>
          </p:nvPr>
        </p:nvSpPr>
        <p:spPr>
          <a:xfrm>
            <a:off x="5194300" y="4418965"/>
            <a:ext cx="1841500" cy="1267460"/>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b="1">
                <a:sym typeface="+mn-ea"/>
              </a:rPr>
              <a:t>对自称官方的通知、聊天记录、转账截图等别轻信，需通过官方或线下核实，银行信息以官方APP为准。</a:t>
            </a:r>
            <a:endParaRPr lang="zh-CN" altLang="en-US" sz="1400" b="1">
              <a:solidFill>
                <a:srgbClr val="000000">
                  <a:lumMod val="85000"/>
                  <a:lumOff val="15000"/>
                </a:srgbClr>
              </a:solidFill>
              <a:latin typeface="+mn-ea"/>
              <a:cs typeface="+mn-ea"/>
              <a:sym typeface="+mn-ea"/>
            </a:endParaRPr>
          </a:p>
        </p:txBody>
      </p:sp>
      <p:sp>
        <p:nvSpPr>
          <p:cNvPr id="29" name="任意多边形: 形状 36"/>
          <p:cNvSpPr/>
          <p:nvPr>
            <p:custDataLst>
              <p:tags r:id="rId17"/>
            </p:custDataLst>
          </p:nvPr>
        </p:nvSpPr>
        <p:spPr>
          <a:xfrm>
            <a:off x="5419725" y="2147570"/>
            <a:ext cx="379730" cy="327660"/>
          </a:xfrm>
          <a:custGeom>
            <a:avLst/>
            <a:gdLst>
              <a:gd name="connsiteX0" fmla="*/ 205979 w 411958"/>
              <a:gd name="connsiteY0" fmla="*/ 0 h 346834"/>
              <a:gd name="connsiteX1" fmla="*/ 411958 w 411958"/>
              <a:gd name="connsiteY1" fmla="*/ 296466 h 346834"/>
              <a:gd name="connsiteX2" fmla="*/ 408430 w 411958"/>
              <a:gd name="connsiteY2" fmla="*/ 346834 h 346834"/>
              <a:gd name="connsiteX3" fmla="*/ 3528 w 411958"/>
              <a:gd name="connsiteY3" fmla="*/ 346834 h 346834"/>
              <a:gd name="connsiteX4" fmla="*/ 0 w 411958"/>
              <a:gd name="connsiteY4" fmla="*/ 296466 h 346834"/>
              <a:gd name="connsiteX5" fmla="*/ 205979 w 411958"/>
              <a:gd name="connsiteY5" fmla="*/ 0 h 3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958" h="346834">
                <a:moveTo>
                  <a:pt x="205979" y="0"/>
                </a:moveTo>
                <a:cubicBezTo>
                  <a:pt x="319738" y="0"/>
                  <a:pt x="411958" y="132732"/>
                  <a:pt x="411958" y="296466"/>
                </a:cubicBezTo>
                <a:lnTo>
                  <a:pt x="408430" y="346834"/>
                </a:lnTo>
                <a:lnTo>
                  <a:pt x="3528" y="346834"/>
                </a:lnTo>
                <a:lnTo>
                  <a:pt x="0" y="296466"/>
                </a:lnTo>
                <a:cubicBezTo>
                  <a:pt x="0" y="132732"/>
                  <a:pt x="92220" y="0"/>
                  <a:pt x="205979" y="0"/>
                </a:cubicBezTo>
                <a:close/>
              </a:path>
            </a:pathLst>
          </a:custGeom>
          <a:solidFill>
            <a:srgbClr val="FFC000"/>
          </a:solidFill>
          <a:ln>
            <a:noFill/>
          </a:ln>
          <a:effectLst>
            <a:outerShdw blurRad="50800" dist="63500" dir="8100000" algn="tr" rotWithShape="0">
              <a:srgbClr val="FFC000">
                <a:lumMod val="50000"/>
                <a:alpha val="10000"/>
              </a:srgbClr>
            </a:outerShdw>
          </a:effectLst>
        </p:spPr>
        <p:style>
          <a:lnRef idx="2">
            <a:srgbClr val="376FFF">
              <a:shade val="15000"/>
            </a:srgbClr>
          </a:lnRef>
          <a:fillRef idx="1">
            <a:srgbClr val="376FFF"/>
          </a:fillRef>
          <a:effectRef idx="0">
            <a:srgbClr val="376FFF"/>
          </a:effectRef>
          <a:fontRef idx="minor">
            <a:srgbClr val="FFFFFF"/>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a:solidFill>
                <a:srgbClr val="FFFFFF"/>
              </a:solidFill>
            </a:endParaRPr>
          </a:p>
        </p:txBody>
      </p:sp>
      <p:sp>
        <p:nvSpPr>
          <p:cNvPr id="31" name="任意多边形: 形状 38"/>
          <p:cNvSpPr/>
          <p:nvPr>
            <p:custDataLst>
              <p:tags r:id="rId18"/>
            </p:custDataLst>
          </p:nvPr>
        </p:nvSpPr>
        <p:spPr>
          <a:xfrm>
            <a:off x="5597525" y="2146935"/>
            <a:ext cx="1212850" cy="1583690"/>
          </a:xfrm>
          <a:custGeom>
            <a:avLst/>
            <a:gdLst>
              <a:gd name="connsiteX0" fmla="*/ 38 w 4644"/>
              <a:gd name="connsiteY0" fmla="*/ 0 h 6065"/>
              <a:gd name="connsiteX1" fmla="*/ 736 w 4644"/>
              <a:gd name="connsiteY1" fmla="*/ 0 h 6065"/>
              <a:gd name="connsiteX2" fmla="*/ 2985 w 4644"/>
              <a:gd name="connsiteY2" fmla="*/ 0 h 6065"/>
              <a:gd name="connsiteX3" fmla="*/ 2996 w 4644"/>
              <a:gd name="connsiteY3" fmla="*/ 0 h 6065"/>
              <a:gd name="connsiteX4" fmla="*/ 3001 w 4644"/>
              <a:gd name="connsiteY4" fmla="*/ 0 h 6065"/>
              <a:gd name="connsiteX5" fmla="*/ 3001 w 4644"/>
              <a:gd name="connsiteY5" fmla="*/ 0 h 6065"/>
              <a:gd name="connsiteX6" fmla="*/ 3208 w 4644"/>
              <a:gd name="connsiteY6" fmla="*/ 21 h 6065"/>
              <a:gd name="connsiteX7" fmla="*/ 4048 w 4644"/>
              <a:gd name="connsiteY7" fmla="*/ 1052 h 6065"/>
              <a:gd name="connsiteX8" fmla="*/ 4002 w 4644"/>
              <a:gd name="connsiteY8" fmla="*/ 1348 h 6065"/>
              <a:gd name="connsiteX9" fmla="*/ 4002 w 4644"/>
              <a:gd name="connsiteY9" fmla="*/ 1348 h 6065"/>
              <a:gd name="connsiteX10" fmla="*/ 4048 w 4644"/>
              <a:gd name="connsiteY10" fmla="*/ 1052 h 6065"/>
              <a:gd name="connsiteX11" fmla="*/ 4048 w 4644"/>
              <a:gd name="connsiteY11" fmla="*/ 1446 h 6065"/>
              <a:gd name="connsiteX12" fmla="*/ 4050 w 4644"/>
              <a:gd name="connsiteY12" fmla="*/ 1451 h 6065"/>
              <a:gd name="connsiteX13" fmla="*/ 4050 w 4644"/>
              <a:gd name="connsiteY13" fmla="*/ 3364 h 6065"/>
              <a:gd name="connsiteX14" fmla="*/ 4187 w 4644"/>
              <a:gd name="connsiteY14" fmla="*/ 3501 h 6065"/>
              <a:gd name="connsiteX15" fmla="*/ 4508 w 4644"/>
              <a:gd name="connsiteY15" fmla="*/ 3501 h 6065"/>
              <a:gd name="connsiteX16" fmla="*/ 4634 w 4644"/>
              <a:gd name="connsiteY16" fmla="*/ 3583 h 6065"/>
              <a:gd name="connsiteX17" fmla="*/ 4609 w 4644"/>
              <a:gd name="connsiteY17" fmla="*/ 3732 h 6065"/>
              <a:gd name="connsiteX18" fmla="*/ 2499 w 4644"/>
              <a:gd name="connsiteY18" fmla="*/ 6022 h 6065"/>
              <a:gd name="connsiteX19" fmla="*/ 2396 w 4644"/>
              <a:gd name="connsiteY19" fmla="*/ 6065 h 6065"/>
              <a:gd name="connsiteX20" fmla="*/ 2294 w 4644"/>
              <a:gd name="connsiteY20" fmla="*/ 6022 h 6065"/>
              <a:gd name="connsiteX21" fmla="*/ 184 w 4644"/>
              <a:gd name="connsiteY21" fmla="*/ 3732 h 6065"/>
              <a:gd name="connsiteX22" fmla="*/ 159 w 4644"/>
              <a:gd name="connsiteY22" fmla="*/ 3583 h 6065"/>
              <a:gd name="connsiteX23" fmla="*/ 284 w 4644"/>
              <a:gd name="connsiteY23" fmla="*/ 3501 h 6065"/>
              <a:gd name="connsiteX24" fmla="*/ 606 w 4644"/>
              <a:gd name="connsiteY24" fmla="*/ 3501 h 6065"/>
              <a:gd name="connsiteX25" fmla="*/ 743 w 4644"/>
              <a:gd name="connsiteY25" fmla="*/ 3364 h 6065"/>
              <a:gd name="connsiteX26" fmla="*/ 732 w 4644"/>
              <a:gd name="connsiteY26" fmla="*/ 1264 h 6065"/>
              <a:gd name="connsiteX27" fmla="*/ 38 w 4644"/>
              <a:gd name="connsiteY27" fmla="*/ 0 h 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44" h="6065">
                <a:moveTo>
                  <a:pt x="38" y="0"/>
                </a:moveTo>
                <a:cubicBezTo>
                  <a:pt x="-167" y="-1"/>
                  <a:pt x="503" y="0"/>
                  <a:pt x="736" y="0"/>
                </a:cubicBezTo>
                <a:lnTo>
                  <a:pt x="2985" y="0"/>
                </a:lnTo>
                <a:lnTo>
                  <a:pt x="2996" y="0"/>
                </a:lnTo>
                <a:lnTo>
                  <a:pt x="3001" y="0"/>
                </a:lnTo>
                <a:lnTo>
                  <a:pt x="3001" y="0"/>
                </a:lnTo>
                <a:lnTo>
                  <a:pt x="3208" y="21"/>
                </a:lnTo>
                <a:cubicBezTo>
                  <a:pt x="3687" y="119"/>
                  <a:pt x="4048" y="543"/>
                  <a:pt x="4048" y="1052"/>
                </a:cubicBezTo>
                <a:lnTo>
                  <a:pt x="4002" y="1348"/>
                </a:lnTo>
                <a:lnTo>
                  <a:pt x="4002" y="1348"/>
                </a:lnTo>
                <a:lnTo>
                  <a:pt x="4048" y="1052"/>
                </a:lnTo>
                <a:lnTo>
                  <a:pt x="4048" y="1446"/>
                </a:lnTo>
                <a:lnTo>
                  <a:pt x="4050" y="1451"/>
                </a:lnTo>
                <a:cubicBezTo>
                  <a:pt x="4050" y="1531"/>
                  <a:pt x="4050" y="3285"/>
                  <a:pt x="4050" y="3364"/>
                </a:cubicBezTo>
                <a:cubicBezTo>
                  <a:pt x="4050" y="3446"/>
                  <a:pt x="4107" y="3501"/>
                  <a:pt x="4187" y="3501"/>
                </a:cubicBezTo>
                <a:lnTo>
                  <a:pt x="4508" y="3501"/>
                </a:lnTo>
                <a:cubicBezTo>
                  <a:pt x="4559" y="3501"/>
                  <a:pt x="4613" y="3538"/>
                  <a:pt x="4634" y="3583"/>
                </a:cubicBezTo>
                <a:cubicBezTo>
                  <a:pt x="4654" y="3631"/>
                  <a:pt x="4643" y="3695"/>
                  <a:pt x="4609" y="3732"/>
                </a:cubicBezTo>
                <a:lnTo>
                  <a:pt x="2499" y="6022"/>
                </a:lnTo>
                <a:cubicBezTo>
                  <a:pt x="2472" y="6049"/>
                  <a:pt x="2435" y="6065"/>
                  <a:pt x="2396" y="6065"/>
                </a:cubicBezTo>
                <a:cubicBezTo>
                  <a:pt x="2358" y="6065"/>
                  <a:pt x="2321" y="6049"/>
                  <a:pt x="2294" y="6022"/>
                </a:cubicBezTo>
                <a:lnTo>
                  <a:pt x="184" y="3732"/>
                </a:lnTo>
                <a:cubicBezTo>
                  <a:pt x="150" y="3695"/>
                  <a:pt x="138" y="3631"/>
                  <a:pt x="159" y="3583"/>
                </a:cubicBezTo>
                <a:cubicBezTo>
                  <a:pt x="179" y="3538"/>
                  <a:pt x="234" y="3501"/>
                  <a:pt x="284" y="3501"/>
                </a:cubicBezTo>
                <a:lnTo>
                  <a:pt x="606" y="3501"/>
                </a:lnTo>
                <a:cubicBezTo>
                  <a:pt x="686" y="3501"/>
                  <a:pt x="743" y="3446"/>
                  <a:pt x="743" y="3364"/>
                </a:cubicBezTo>
                <a:cubicBezTo>
                  <a:pt x="748" y="3272"/>
                  <a:pt x="738" y="2373"/>
                  <a:pt x="732" y="1264"/>
                </a:cubicBezTo>
                <a:cubicBezTo>
                  <a:pt x="726" y="155"/>
                  <a:pt x="243" y="1"/>
                  <a:pt x="38" y="0"/>
                </a:cubicBezTo>
                <a:close/>
              </a:path>
            </a:pathLst>
          </a:custGeom>
          <a:gradFill flip="none" rotWithShape="1">
            <a:gsLst>
              <a:gs pos="0">
                <a:srgbClr val="FFC000">
                  <a:lumMod val="40000"/>
                  <a:lumOff val="60000"/>
                </a:srgbClr>
              </a:gs>
              <a:gs pos="80000">
                <a:srgbClr val="FFC000"/>
              </a:gs>
            </a:gsLst>
            <a:lin ang="8100000" scaled="0"/>
            <a:tileRect/>
          </a:gradFill>
          <a:ln>
            <a:noFill/>
          </a:ln>
          <a:effectLst>
            <a:outerShdw blurRad="50800" dist="63500" dir="8100000" algn="tr" rotWithShape="0">
              <a:srgbClr val="FFC000">
                <a:lumMod val="75000"/>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79705" tIns="71755" rIns="107950" bIns="28829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lvl="0" algn="ctr">
              <a:spcBef>
                <a:spcPct val="0"/>
              </a:spcBef>
              <a:spcAft>
                <a:spcPct val="0"/>
              </a:spcAft>
              <a:buClrTx/>
              <a:buSzTx/>
              <a:buFontTx/>
            </a:pPr>
            <a:r>
              <a:rPr lang="en-US" altLang="zh-CN" sz="2400" b="1">
                <a:solidFill>
                  <a:srgbClr val="FFFFFF"/>
                </a:solidFill>
                <a:latin typeface="+mn-ea"/>
                <a:cs typeface="+mn-ea"/>
                <a:sym typeface="+mn-ea"/>
              </a:rPr>
              <a:t>03</a:t>
            </a:r>
            <a:endParaRPr lang="en-US" altLang="zh-CN" sz="2400" b="1">
              <a:solidFill>
                <a:srgbClr val="FFFFFF"/>
              </a:solidFill>
              <a:latin typeface="+mn-ea"/>
              <a:cs typeface="+mn-ea"/>
              <a:sym typeface="+mn-ea"/>
            </a:endParaRPr>
          </a:p>
        </p:txBody>
      </p:sp>
      <p:sp>
        <p:nvSpPr>
          <p:cNvPr id="21" name="矩形 20"/>
          <p:cNvSpPr/>
          <p:nvPr>
            <p:custDataLst>
              <p:tags r:id="rId19"/>
            </p:custDataLst>
          </p:nvPr>
        </p:nvSpPr>
        <p:spPr>
          <a:xfrm>
            <a:off x="5194300" y="3782695"/>
            <a:ext cx="1841500" cy="604520"/>
          </a:xfrm>
          <a:prstGeom prst="rect">
            <a:avLst/>
          </a:prstGeom>
          <a:noFill/>
        </p:spPr>
        <p:txBody>
          <a:bodyPr wrap="square" lIns="0" tIns="0" rIns="0" bIns="0" rtlCol="0" anchor="b">
            <a:noAutofit/>
          </a:bodyPr>
          <a:lstStyle/>
          <a:p>
            <a:pPr algn="ctr">
              <a:spcBef>
                <a:spcPct val="0"/>
              </a:spcBef>
              <a:spcAft>
                <a:spcPct val="0"/>
              </a:spcAft>
            </a:pPr>
            <a:r>
              <a:rPr lang="zh-CN" altLang="en-US" sz="2000" b="1">
                <a:solidFill>
                  <a:srgbClr val="FFC000"/>
                </a:solidFill>
                <a:latin typeface="+mn-ea"/>
                <a:cs typeface="+mn-ea"/>
              </a:rPr>
              <a:t>警惕虚假</a:t>
            </a:r>
            <a:r>
              <a:rPr lang="en-US" altLang="zh-CN" sz="2000" b="1">
                <a:solidFill>
                  <a:srgbClr val="FFC000"/>
                </a:solidFill>
                <a:latin typeface="+mn-ea"/>
                <a:cs typeface="+mn-ea"/>
              </a:rPr>
              <a:t>“</a:t>
            </a:r>
            <a:r>
              <a:rPr lang="zh-CN" altLang="en-US" sz="2000" b="1">
                <a:solidFill>
                  <a:srgbClr val="FFC000"/>
                </a:solidFill>
                <a:latin typeface="+mn-ea"/>
                <a:cs typeface="+mn-ea"/>
              </a:rPr>
              <a:t>证据</a:t>
            </a:r>
            <a:r>
              <a:rPr lang="en-US" altLang="zh-CN" sz="2000" b="1">
                <a:solidFill>
                  <a:srgbClr val="FFC000"/>
                </a:solidFill>
                <a:latin typeface="+mn-ea"/>
                <a:cs typeface="+mn-ea"/>
              </a:rPr>
              <a:t>”</a:t>
            </a:r>
            <a:endParaRPr lang="en-US" altLang="zh-CN" sz="2000" b="1">
              <a:solidFill>
                <a:srgbClr val="FFC000"/>
              </a:solidFill>
              <a:latin typeface="+mn-ea"/>
              <a:cs typeface="+mn-ea"/>
            </a:endParaRPr>
          </a:p>
        </p:txBody>
      </p:sp>
      <p:sp>
        <p:nvSpPr>
          <p:cNvPr id="16" name="矩形 15"/>
          <p:cNvSpPr/>
          <p:nvPr>
            <p:custDataLst>
              <p:tags r:id="rId20"/>
            </p:custDataLst>
          </p:nvPr>
        </p:nvSpPr>
        <p:spPr>
          <a:xfrm>
            <a:off x="7329170" y="4418965"/>
            <a:ext cx="1841500" cy="1267460"/>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b="1">
                <a:sym typeface="+mn-ea"/>
              </a:rPr>
              <a:t>警惕陌生电话、短信、邮件，不贪小便宜，不轻信“稳赚不赔”投资、“刷单致富”等信息，有疑问及时咨询或报警 。</a:t>
            </a:r>
            <a:endParaRPr lang="zh-CN" altLang="en-US" sz="1400" b="1" kern="0" dirty="0">
              <a:ln>
                <a:noFill/>
                <a:prstDash val="sysDot"/>
              </a:ln>
              <a:solidFill>
                <a:srgbClr val="000000">
                  <a:lumMod val="85000"/>
                  <a:lumOff val="15000"/>
                </a:srgbClr>
              </a:solidFill>
              <a:latin typeface="+mn-ea"/>
              <a:sym typeface="+mn-ea"/>
            </a:endParaRPr>
          </a:p>
        </p:txBody>
      </p:sp>
      <p:sp>
        <p:nvSpPr>
          <p:cNvPr id="17" name="矩形 16"/>
          <p:cNvSpPr/>
          <p:nvPr>
            <p:custDataLst>
              <p:tags r:id="rId21"/>
            </p:custDataLst>
          </p:nvPr>
        </p:nvSpPr>
        <p:spPr>
          <a:xfrm>
            <a:off x="7329170" y="3782695"/>
            <a:ext cx="1841500" cy="604520"/>
          </a:xfrm>
          <a:prstGeom prst="rect">
            <a:avLst/>
          </a:prstGeom>
          <a:noFill/>
        </p:spPr>
        <p:txBody>
          <a:bodyPr wrap="square" lIns="0" tIns="0" rIns="0" bIns="0" rtlCol="0" anchor="b">
            <a:noAutofit/>
          </a:bodyPr>
          <a:lstStyle/>
          <a:p>
            <a:pPr algn="ctr">
              <a:spcBef>
                <a:spcPct val="0"/>
              </a:spcBef>
              <a:spcAft>
                <a:spcPct val="0"/>
              </a:spcAft>
            </a:pPr>
            <a:r>
              <a:rPr lang="zh-CN" altLang="en-US" sz="2000" b="1">
                <a:solidFill>
                  <a:srgbClr val="FF7429"/>
                </a:solidFill>
                <a:latin typeface="+mn-ea"/>
                <a:cs typeface="+mn-ea"/>
              </a:rPr>
              <a:t>增强防骗意识</a:t>
            </a:r>
            <a:endParaRPr lang="zh-CN" altLang="en-US" sz="2000" b="1">
              <a:solidFill>
                <a:srgbClr val="FF7429"/>
              </a:solidFill>
              <a:latin typeface="+mn-ea"/>
              <a:cs typeface="+mn-ea"/>
            </a:endParaRPr>
          </a:p>
        </p:txBody>
      </p:sp>
      <p:sp>
        <p:nvSpPr>
          <p:cNvPr id="38" name="任意多边形: 形状 36"/>
          <p:cNvSpPr/>
          <p:nvPr>
            <p:custDataLst>
              <p:tags r:id="rId22"/>
            </p:custDataLst>
          </p:nvPr>
        </p:nvSpPr>
        <p:spPr>
          <a:xfrm>
            <a:off x="7554595" y="2147570"/>
            <a:ext cx="379730" cy="327660"/>
          </a:xfrm>
          <a:custGeom>
            <a:avLst/>
            <a:gdLst>
              <a:gd name="connsiteX0" fmla="*/ 205979 w 411958"/>
              <a:gd name="connsiteY0" fmla="*/ 0 h 346834"/>
              <a:gd name="connsiteX1" fmla="*/ 411958 w 411958"/>
              <a:gd name="connsiteY1" fmla="*/ 296466 h 346834"/>
              <a:gd name="connsiteX2" fmla="*/ 408430 w 411958"/>
              <a:gd name="connsiteY2" fmla="*/ 346834 h 346834"/>
              <a:gd name="connsiteX3" fmla="*/ 3528 w 411958"/>
              <a:gd name="connsiteY3" fmla="*/ 346834 h 346834"/>
              <a:gd name="connsiteX4" fmla="*/ 0 w 411958"/>
              <a:gd name="connsiteY4" fmla="*/ 296466 h 346834"/>
              <a:gd name="connsiteX5" fmla="*/ 205979 w 411958"/>
              <a:gd name="connsiteY5" fmla="*/ 0 h 3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958" h="346834">
                <a:moveTo>
                  <a:pt x="205979" y="0"/>
                </a:moveTo>
                <a:cubicBezTo>
                  <a:pt x="319738" y="0"/>
                  <a:pt x="411958" y="132732"/>
                  <a:pt x="411958" y="296466"/>
                </a:cubicBezTo>
                <a:lnTo>
                  <a:pt x="408430" y="346834"/>
                </a:lnTo>
                <a:lnTo>
                  <a:pt x="3528" y="346834"/>
                </a:lnTo>
                <a:lnTo>
                  <a:pt x="0" y="296466"/>
                </a:lnTo>
                <a:cubicBezTo>
                  <a:pt x="0" y="132732"/>
                  <a:pt x="92220" y="0"/>
                  <a:pt x="205979" y="0"/>
                </a:cubicBezTo>
                <a:close/>
              </a:path>
            </a:pathLst>
          </a:custGeom>
          <a:solidFill>
            <a:srgbClr val="FF7429"/>
          </a:solidFill>
          <a:ln>
            <a:noFill/>
          </a:ln>
          <a:effectLst>
            <a:outerShdw blurRad="50800" dist="63500" dir="8100000" algn="tr" rotWithShape="0">
              <a:srgbClr val="FF7429">
                <a:lumMod val="75000"/>
                <a:alpha val="10000"/>
              </a:srgbClr>
            </a:outerShdw>
          </a:effectLst>
        </p:spPr>
        <p:style>
          <a:lnRef idx="2">
            <a:srgbClr val="376FFF">
              <a:shade val="15000"/>
            </a:srgbClr>
          </a:lnRef>
          <a:fillRef idx="1">
            <a:srgbClr val="376FFF"/>
          </a:fillRef>
          <a:effectRef idx="0">
            <a:srgbClr val="376FFF"/>
          </a:effectRef>
          <a:fontRef idx="minor">
            <a:srgbClr val="FFFFFF"/>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a:solidFill>
                <a:srgbClr val="FFFFFF"/>
              </a:solidFill>
            </a:endParaRPr>
          </a:p>
        </p:txBody>
      </p:sp>
      <p:sp>
        <p:nvSpPr>
          <p:cNvPr id="40" name="任意多边形: 形状 38"/>
          <p:cNvSpPr/>
          <p:nvPr>
            <p:custDataLst>
              <p:tags r:id="rId23"/>
            </p:custDataLst>
          </p:nvPr>
        </p:nvSpPr>
        <p:spPr>
          <a:xfrm>
            <a:off x="7732395" y="2146935"/>
            <a:ext cx="1212850" cy="1583690"/>
          </a:xfrm>
          <a:custGeom>
            <a:avLst/>
            <a:gdLst>
              <a:gd name="connsiteX0" fmla="*/ 38 w 4644"/>
              <a:gd name="connsiteY0" fmla="*/ 0 h 6065"/>
              <a:gd name="connsiteX1" fmla="*/ 736 w 4644"/>
              <a:gd name="connsiteY1" fmla="*/ 0 h 6065"/>
              <a:gd name="connsiteX2" fmla="*/ 2985 w 4644"/>
              <a:gd name="connsiteY2" fmla="*/ 0 h 6065"/>
              <a:gd name="connsiteX3" fmla="*/ 2996 w 4644"/>
              <a:gd name="connsiteY3" fmla="*/ 0 h 6065"/>
              <a:gd name="connsiteX4" fmla="*/ 3001 w 4644"/>
              <a:gd name="connsiteY4" fmla="*/ 0 h 6065"/>
              <a:gd name="connsiteX5" fmla="*/ 3001 w 4644"/>
              <a:gd name="connsiteY5" fmla="*/ 0 h 6065"/>
              <a:gd name="connsiteX6" fmla="*/ 3208 w 4644"/>
              <a:gd name="connsiteY6" fmla="*/ 21 h 6065"/>
              <a:gd name="connsiteX7" fmla="*/ 4048 w 4644"/>
              <a:gd name="connsiteY7" fmla="*/ 1052 h 6065"/>
              <a:gd name="connsiteX8" fmla="*/ 4002 w 4644"/>
              <a:gd name="connsiteY8" fmla="*/ 1348 h 6065"/>
              <a:gd name="connsiteX9" fmla="*/ 4002 w 4644"/>
              <a:gd name="connsiteY9" fmla="*/ 1348 h 6065"/>
              <a:gd name="connsiteX10" fmla="*/ 4048 w 4644"/>
              <a:gd name="connsiteY10" fmla="*/ 1052 h 6065"/>
              <a:gd name="connsiteX11" fmla="*/ 4048 w 4644"/>
              <a:gd name="connsiteY11" fmla="*/ 1446 h 6065"/>
              <a:gd name="connsiteX12" fmla="*/ 4050 w 4644"/>
              <a:gd name="connsiteY12" fmla="*/ 1451 h 6065"/>
              <a:gd name="connsiteX13" fmla="*/ 4050 w 4644"/>
              <a:gd name="connsiteY13" fmla="*/ 3364 h 6065"/>
              <a:gd name="connsiteX14" fmla="*/ 4187 w 4644"/>
              <a:gd name="connsiteY14" fmla="*/ 3501 h 6065"/>
              <a:gd name="connsiteX15" fmla="*/ 4508 w 4644"/>
              <a:gd name="connsiteY15" fmla="*/ 3501 h 6065"/>
              <a:gd name="connsiteX16" fmla="*/ 4634 w 4644"/>
              <a:gd name="connsiteY16" fmla="*/ 3583 h 6065"/>
              <a:gd name="connsiteX17" fmla="*/ 4609 w 4644"/>
              <a:gd name="connsiteY17" fmla="*/ 3732 h 6065"/>
              <a:gd name="connsiteX18" fmla="*/ 2499 w 4644"/>
              <a:gd name="connsiteY18" fmla="*/ 6022 h 6065"/>
              <a:gd name="connsiteX19" fmla="*/ 2396 w 4644"/>
              <a:gd name="connsiteY19" fmla="*/ 6065 h 6065"/>
              <a:gd name="connsiteX20" fmla="*/ 2294 w 4644"/>
              <a:gd name="connsiteY20" fmla="*/ 6022 h 6065"/>
              <a:gd name="connsiteX21" fmla="*/ 184 w 4644"/>
              <a:gd name="connsiteY21" fmla="*/ 3732 h 6065"/>
              <a:gd name="connsiteX22" fmla="*/ 159 w 4644"/>
              <a:gd name="connsiteY22" fmla="*/ 3583 h 6065"/>
              <a:gd name="connsiteX23" fmla="*/ 284 w 4644"/>
              <a:gd name="connsiteY23" fmla="*/ 3501 h 6065"/>
              <a:gd name="connsiteX24" fmla="*/ 606 w 4644"/>
              <a:gd name="connsiteY24" fmla="*/ 3501 h 6065"/>
              <a:gd name="connsiteX25" fmla="*/ 743 w 4644"/>
              <a:gd name="connsiteY25" fmla="*/ 3364 h 6065"/>
              <a:gd name="connsiteX26" fmla="*/ 732 w 4644"/>
              <a:gd name="connsiteY26" fmla="*/ 1264 h 6065"/>
              <a:gd name="connsiteX27" fmla="*/ 38 w 4644"/>
              <a:gd name="connsiteY27" fmla="*/ 0 h 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44" h="6065">
                <a:moveTo>
                  <a:pt x="38" y="0"/>
                </a:moveTo>
                <a:cubicBezTo>
                  <a:pt x="-167" y="-1"/>
                  <a:pt x="503" y="0"/>
                  <a:pt x="736" y="0"/>
                </a:cubicBezTo>
                <a:lnTo>
                  <a:pt x="2985" y="0"/>
                </a:lnTo>
                <a:lnTo>
                  <a:pt x="2996" y="0"/>
                </a:lnTo>
                <a:lnTo>
                  <a:pt x="3001" y="0"/>
                </a:lnTo>
                <a:lnTo>
                  <a:pt x="3001" y="0"/>
                </a:lnTo>
                <a:lnTo>
                  <a:pt x="3208" y="21"/>
                </a:lnTo>
                <a:cubicBezTo>
                  <a:pt x="3687" y="119"/>
                  <a:pt x="4048" y="543"/>
                  <a:pt x="4048" y="1052"/>
                </a:cubicBezTo>
                <a:lnTo>
                  <a:pt x="4002" y="1348"/>
                </a:lnTo>
                <a:lnTo>
                  <a:pt x="4002" y="1348"/>
                </a:lnTo>
                <a:lnTo>
                  <a:pt x="4048" y="1052"/>
                </a:lnTo>
                <a:lnTo>
                  <a:pt x="4048" y="1446"/>
                </a:lnTo>
                <a:lnTo>
                  <a:pt x="4050" y="1451"/>
                </a:lnTo>
                <a:cubicBezTo>
                  <a:pt x="4050" y="1531"/>
                  <a:pt x="4050" y="3285"/>
                  <a:pt x="4050" y="3364"/>
                </a:cubicBezTo>
                <a:cubicBezTo>
                  <a:pt x="4050" y="3446"/>
                  <a:pt x="4107" y="3501"/>
                  <a:pt x="4187" y="3501"/>
                </a:cubicBezTo>
                <a:lnTo>
                  <a:pt x="4508" y="3501"/>
                </a:lnTo>
                <a:cubicBezTo>
                  <a:pt x="4559" y="3501"/>
                  <a:pt x="4613" y="3538"/>
                  <a:pt x="4634" y="3583"/>
                </a:cubicBezTo>
                <a:cubicBezTo>
                  <a:pt x="4654" y="3631"/>
                  <a:pt x="4643" y="3695"/>
                  <a:pt x="4609" y="3732"/>
                </a:cubicBezTo>
                <a:lnTo>
                  <a:pt x="2499" y="6022"/>
                </a:lnTo>
                <a:cubicBezTo>
                  <a:pt x="2472" y="6049"/>
                  <a:pt x="2435" y="6065"/>
                  <a:pt x="2396" y="6065"/>
                </a:cubicBezTo>
                <a:cubicBezTo>
                  <a:pt x="2358" y="6065"/>
                  <a:pt x="2321" y="6049"/>
                  <a:pt x="2294" y="6022"/>
                </a:cubicBezTo>
                <a:lnTo>
                  <a:pt x="184" y="3732"/>
                </a:lnTo>
                <a:cubicBezTo>
                  <a:pt x="150" y="3695"/>
                  <a:pt x="138" y="3631"/>
                  <a:pt x="159" y="3583"/>
                </a:cubicBezTo>
                <a:cubicBezTo>
                  <a:pt x="179" y="3538"/>
                  <a:pt x="234" y="3501"/>
                  <a:pt x="284" y="3501"/>
                </a:cubicBezTo>
                <a:lnTo>
                  <a:pt x="606" y="3501"/>
                </a:lnTo>
                <a:cubicBezTo>
                  <a:pt x="686" y="3501"/>
                  <a:pt x="743" y="3446"/>
                  <a:pt x="743" y="3364"/>
                </a:cubicBezTo>
                <a:cubicBezTo>
                  <a:pt x="748" y="3272"/>
                  <a:pt x="738" y="2373"/>
                  <a:pt x="732" y="1264"/>
                </a:cubicBezTo>
                <a:cubicBezTo>
                  <a:pt x="726" y="155"/>
                  <a:pt x="243" y="1"/>
                  <a:pt x="38" y="0"/>
                </a:cubicBezTo>
                <a:close/>
              </a:path>
            </a:pathLst>
          </a:custGeom>
          <a:gradFill flip="none" rotWithShape="1">
            <a:gsLst>
              <a:gs pos="0">
                <a:srgbClr val="FF7429">
                  <a:lumMod val="40000"/>
                  <a:lumOff val="60000"/>
                </a:srgbClr>
              </a:gs>
              <a:gs pos="90000">
                <a:srgbClr val="FF7429"/>
              </a:gs>
            </a:gsLst>
            <a:lin ang="8100000" scaled="0"/>
            <a:tileRect/>
          </a:gradFill>
          <a:ln>
            <a:noFill/>
          </a:ln>
          <a:effectLst>
            <a:outerShdw blurRad="50800" dist="63500" dir="8100000" algn="tr" rotWithShape="0">
              <a:srgbClr val="FF7429">
                <a:lumMod val="75000"/>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79705" tIns="71755" rIns="107950" bIns="28829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lvl="0" algn="ctr">
              <a:spcBef>
                <a:spcPct val="0"/>
              </a:spcBef>
              <a:spcAft>
                <a:spcPct val="0"/>
              </a:spcAft>
              <a:buClrTx/>
              <a:buSzTx/>
              <a:buFontTx/>
            </a:pPr>
            <a:r>
              <a:rPr lang="en-US" altLang="zh-CN" sz="2400" b="1">
                <a:solidFill>
                  <a:srgbClr val="FFFFFF"/>
                </a:solidFill>
                <a:latin typeface="+mn-ea"/>
                <a:cs typeface="+mn-ea"/>
                <a:sym typeface="+mn-ea"/>
              </a:rPr>
              <a:t>04</a:t>
            </a:r>
            <a:endParaRPr lang="en-US" altLang="zh-CN" sz="2400" b="1">
              <a:solidFill>
                <a:srgbClr val="FFFFFF"/>
              </a:solidFill>
              <a:latin typeface="+mn-ea"/>
              <a:cs typeface="+mn-ea"/>
              <a:sym typeface="+mn-ea"/>
            </a:endParaRPr>
          </a:p>
        </p:txBody>
      </p:sp>
      <p:sp>
        <p:nvSpPr>
          <p:cNvPr id="24" name="矩形 23"/>
          <p:cNvSpPr/>
          <p:nvPr>
            <p:custDataLst>
              <p:tags r:id="rId24"/>
            </p:custDataLst>
          </p:nvPr>
        </p:nvSpPr>
        <p:spPr>
          <a:xfrm>
            <a:off x="9464040" y="4387215"/>
            <a:ext cx="1841500" cy="1267460"/>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1400" b="1">
                <a:sym typeface="+mn-ea"/>
              </a:rPr>
              <a:t>借助AI检测工具鉴别文字、图片、视频真伪，如GPTZero、百度“AI生成内容检测”等。</a:t>
            </a:r>
            <a:endParaRPr lang="zh-CN" altLang="en-US" sz="1400" b="1" dirty="0">
              <a:solidFill>
                <a:srgbClr val="000000">
                  <a:lumMod val="85000"/>
                  <a:lumOff val="15000"/>
                </a:srgbClr>
              </a:solidFill>
              <a:latin typeface="+mn-ea"/>
              <a:cs typeface="+mn-ea"/>
              <a:sym typeface="+mn-ea"/>
            </a:endParaRPr>
          </a:p>
        </p:txBody>
      </p:sp>
      <p:sp>
        <p:nvSpPr>
          <p:cNvPr id="26" name="矩形 25"/>
          <p:cNvSpPr/>
          <p:nvPr>
            <p:custDataLst>
              <p:tags r:id="rId25"/>
            </p:custDataLst>
          </p:nvPr>
        </p:nvSpPr>
        <p:spPr>
          <a:xfrm>
            <a:off x="9464040" y="3750945"/>
            <a:ext cx="2183130" cy="604520"/>
          </a:xfrm>
          <a:prstGeom prst="rect">
            <a:avLst/>
          </a:prstGeom>
          <a:noFill/>
        </p:spPr>
        <p:txBody>
          <a:bodyPr wrap="square" lIns="0" tIns="0" rIns="0" bIns="0" rtlCol="0" anchor="b">
            <a:noAutofit/>
          </a:bodyPr>
          <a:lstStyle/>
          <a:p>
            <a:pPr algn="ctr">
              <a:spcBef>
                <a:spcPct val="0"/>
              </a:spcBef>
              <a:spcAft>
                <a:spcPct val="0"/>
              </a:spcAft>
            </a:pPr>
            <a:r>
              <a:rPr lang="zh-CN" altLang="en-US" sz="2000" b="1">
                <a:solidFill>
                  <a:srgbClr val="F84949"/>
                </a:solidFill>
                <a:latin typeface="+mn-ea"/>
                <a:cs typeface="+mn-ea"/>
              </a:rPr>
              <a:t>利用技术手段打假</a:t>
            </a:r>
            <a:endParaRPr lang="zh-CN" altLang="en-US" sz="2000" b="1">
              <a:solidFill>
                <a:srgbClr val="F84949"/>
              </a:solidFill>
              <a:latin typeface="+mn-ea"/>
              <a:cs typeface="+mn-ea"/>
            </a:endParaRPr>
          </a:p>
        </p:txBody>
      </p:sp>
      <p:sp>
        <p:nvSpPr>
          <p:cNvPr id="28" name="任意多边形: 形状 36"/>
          <p:cNvSpPr/>
          <p:nvPr>
            <p:custDataLst>
              <p:tags r:id="rId26"/>
            </p:custDataLst>
          </p:nvPr>
        </p:nvSpPr>
        <p:spPr>
          <a:xfrm>
            <a:off x="9689465" y="2147570"/>
            <a:ext cx="379730" cy="327660"/>
          </a:xfrm>
          <a:custGeom>
            <a:avLst/>
            <a:gdLst>
              <a:gd name="connsiteX0" fmla="*/ 205979 w 411958"/>
              <a:gd name="connsiteY0" fmla="*/ 0 h 346834"/>
              <a:gd name="connsiteX1" fmla="*/ 411958 w 411958"/>
              <a:gd name="connsiteY1" fmla="*/ 296466 h 346834"/>
              <a:gd name="connsiteX2" fmla="*/ 408430 w 411958"/>
              <a:gd name="connsiteY2" fmla="*/ 346834 h 346834"/>
              <a:gd name="connsiteX3" fmla="*/ 3528 w 411958"/>
              <a:gd name="connsiteY3" fmla="*/ 346834 h 346834"/>
              <a:gd name="connsiteX4" fmla="*/ 0 w 411958"/>
              <a:gd name="connsiteY4" fmla="*/ 296466 h 346834"/>
              <a:gd name="connsiteX5" fmla="*/ 205979 w 411958"/>
              <a:gd name="connsiteY5" fmla="*/ 0 h 34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1958" h="346834">
                <a:moveTo>
                  <a:pt x="205979" y="0"/>
                </a:moveTo>
                <a:cubicBezTo>
                  <a:pt x="319738" y="0"/>
                  <a:pt x="411958" y="132732"/>
                  <a:pt x="411958" y="296466"/>
                </a:cubicBezTo>
                <a:lnTo>
                  <a:pt x="408430" y="346834"/>
                </a:lnTo>
                <a:lnTo>
                  <a:pt x="3528" y="346834"/>
                </a:lnTo>
                <a:lnTo>
                  <a:pt x="0" y="296466"/>
                </a:lnTo>
                <a:cubicBezTo>
                  <a:pt x="0" y="132732"/>
                  <a:pt x="92220" y="0"/>
                  <a:pt x="205979" y="0"/>
                </a:cubicBezTo>
                <a:close/>
              </a:path>
            </a:pathLst>
          </a:custGeom>
          <a:solidFill>
            <a:srgbClr val="F84949"/>
          </a:solidFill>
          <a:ln>
            <a:noFill/>
          </a:ln>
          <a:effectLst>
            <a:outerShdw blurRad="50800" dist="63500" dir="8100000" algn="tr" rotWithShape="0">
              <a:srgbClr val="F84949">
                <a:lumMod val="75000"/>
                <a:alpha val="10000"/>
              </a:srgbClr>
            </a:outerShdw>
          </a:effectLst>
        </p:spPr>
        <p:style>
          <a:lnRef idx="2">
            <a:srgbClr val="376FFF">
              <a:shade val="15000"/>
            </a:srgbClr>
          </a:lnRef>
          <a:fillRef idx="1">
            <a:srgbClr val="376FFF"/>
          </a:fillRef>
          <a:effectRef idx="0">
            <a:srgbClr val="376FFF"/>
          </a:effectRef>
          <a:fontRef idx="minor">
            <a:srgbClr val="FFFFFF"/>
          </a:fontRef>
        </p:style>
        <p:txBody>
          <a:bodyPr wrap="square" rtlCol="0" anchor="ctr">
            <a:no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algn="ctr"/>
            <a:endParaRPr lang="zh-CN" altLang="en-US">
              <a:solidFill>
                <a:srgbClr val="FFFFFF"/>
              </a:solidFill>
            </a:endParaRPr>
          </a:p>
        </p:txBody>
      </p:sp>
      <p:sp>
        <p:nvSpPr>
          <p:cNvPr id="30" name="任意多边形: 形状 38"/>
          <p:cNvSpPr/>
          <p:nvPr>
            <p:custDataLst>
              <p:tags r:id="rId27"/>
            </p:custDataLst>
          </p:nvPr>
        </p:nvSpPr>
        <p:spPr>
          <a:xfrm>
            <a:off x="9867265" y="2146935"/>
            <a:ext cx="1212850" cy="1583690"/>
          </a:xfrm>
          <a:custGeom>
            <a:avLst/>
            <a:gdLst>
              <a:gd name="connsiteX0" fmla="*/ 38 w 4644"/>
              <a:gd name="connsiteY0" fmla="*/ 0 h 6065"/>
              <a:gd name="connsiteX1" fmla="*/ 736 w 4644"/>
              <a:gd name="connsiteY1" fmla="*/ 0 h 6065"/>
              <a:gd name="connsiteX2" fmla="*/ 2985 w 4644"/>
              <a:gd name="connsiteY2" fmla="*/ 0 h 6065"/>
              <a:gd name="connsiteX3" fmla="*/ 2996 w 4644"/>
              <a:gd name="connsiteY3" fmla="*/ 0 h 6065"/>
              <a:gd name="connsiteX4" fmla="*/ 3001 w 4644"/>
              <a:gd name="connsiteY4" fmla="*/ 0 h 6065"/>
              <a:gd name="connsiteX5" fmla="*/ 3001 w 4644"/>
              <a:gd name="connsiteY5" fmla="*/ 0 h 6065"/>
              <a:gd name="connsiteX6" fmla="*/ 3208 w 4644"/>
              <a:gd name="connsiteY6" fmla="*/ 21 h 6065"/>
              <a:gd name="connsiteX7" fmla="*/ 4048 w 4644"/>
              <a:gd name="connsiteY7" fmla="*/ 1052 h 6065"/>
              <a:gd name="connsiteX8" fmla="*/ 4002 w 4644"/>
              <a:gd name="connsiteY8" fmla="*/ 1348 h 6065"/>
              <a:gd name="connsiteX9" fmla="*/ 4002 w 4644"/>
              <a:gd name="connsiteY9" fmla="*/ 1348 h 6065"/>
              <a:gd name="connsiteX10" fmla="*/ 4048 w 4644"/>
              <a:gd name="connsiteY10" fmla="*/ 1052 h 6065"/>
              <a:gd name="connsiteX11" fmla="*/ 4048 w 4644"/>
              <a:gd name="connsiteY11" fmla="*/ 1446 h 6065"/>
              <a:gd name="connsiteX12" fmla="*/ 4050 w 4644"/>
              <a:gd name="connsiteY12" fmla="*/ 1451 h 6065"/>
              <a:gd name="connsiteX13" fmla="*/ 4050 w 4644"/>
              <a:gd name="connsiteY13" fmla="*/ 3364 h 6065"/>
              <a:gd name="connsiteX14" fmla="*/ 4187 w 4644"/>
              <a:gd name="connsiteY14" fmla="*/ 3501 h 6065"/>
              <a:gd name="connsiteX15" fmla="*/ 4508 w 4644"/>
              <a:gd name="connsiteY15" fmla="*/ 3501 h 6065"/>
              <a:gd name="connsiteX16" fmla="*/ 4634 w 4644"/>
              <a:gd name="connsiteY16" fmla="*/ 3583 h 6065"/>
              <a:gd name="connsiteX17" fmla="*/ 4609 w 4644"/>
              <a:gd name="connsiteY17" fmla="*/ 3732 h 6065"/>
              <a:gd name="connsiteX18" fmla="*/ 2499 w 4644"/>
              <a:gd name="connsiteY18" fmla="*/ 6022 h 6065"/>
              <a:gd name="connsiteX19" fmla="*/ 2396 w 4644"/>
              <a:gd name="connsiteY19" fmla="*/ 6065 h 6065"/>
              <a:gd name="connsiteX20" fmla="*/ 2294 w 4644"/>
              <a:gd name="connsiteY20" fmla="*/ 6022 h 6065"/>
              <a:gd name="connsiteX21" fmla="*/ 184 w 4644"/>
              <a:gd name="connsiteY21" fmla="*/ 3732 h 6065"/>
              <a:gd name="connsiteX22" fmla="*/ 159 w 4644"/>
              <a:gd name="connsiteY22" fmla="*/ 3583 h 6065"/>
              <a:gd name="connsiteX23" fmla="*/ 284 w 4644"/>
              <a:gd name="connsiteY23" fmla="*/ 3501 h 6065"/>
              <a:gd name="connsiteX24" fmla="*/ 606 w 4644"/>
              <a:gd name="connsiteY24" fmla="*/ 3501 h 6065"/>
              <a:gd name="connsiteX25" fmla="*/ 743 w 4644"/>
              <a:gd name="connsiteY25" fmla="*/ 3364 h 6065"/>
              <a:gd name="connsiteX26" fmla="*/ 732 w 4644"/>
              <a:gd name="connsiteY26" fmla="*/ 1264 h 6065"/>
              <a:gd name="connsiteX27" fmla="*/ 38 w 4644"/>
              <a:gd name="connsiteY27" fmla="*/ 0 h 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44" h="6065">
                <a:moveTo>
                  <a:pt x="38" y="0"/>
                </a:moveTo>
                <a:cubicBezTo>
                  <a:pt x="-167" y="-1"/>
                  <a:pt x="503" y="0"/>
                  <a:pt x="736" y="0"/>
                </a:cubicBezTo>
                <a:lnTo>
                  <a:pt x="2985" y="0"/>
                </a:lnTo>
                <a:lnTo>
                  <a:pt x="2996" y="0"/>
                </a:lnTo>
                <a:lnTo>
                  <a:pt x="3001" y="0"/>
                </a:lnTo>
                <a:lnTo>
                  <a:pt x="3001" y="0"/>
                </a:lnTo>
                <a:lnTo>
                  <a:pt x="3208" y="21"/>
                </a:lnTo>
                <a:cubicBezTo>
                  <a:pt x="3687" y="119"/>
                  <a:pt x="4048" y="543"/>
                  <a:pt x="4048" y="1052"/>
                </a:cubicBezTo>
                <a:lnTo>
                  <a:pt x="4002" y="1348"/>
                </a:lnTo>
                <a:lnTo>
                  <a:pt x="4002" y="1348"/>
                </a:lnTo>
                <a:lnTo>
                  <a:pt x="4048" y="1052"/>
                </a:lnTo>
                <a:lnTo>
                  <a:pt x="4048" y="1446"/>
                </a:lnTo>
                <a:lnTo>
                  <a:pt x="4050" y="1451"/>
                </a:lnTo>
                <a:cubicBezTo>
                  <a:pt x="4050" y="1531"/>
                  <a:pt x="4050" y="3285"/>
                  <a:pt x="4050" y="3364"/>
                </a:cubicBezTo>
                <a:cubicBezTo>
                  <a:pt x="4050" y="3446"/>
                  <a:pt x="4107" y="3501"/>
                  <a:pt x="4187" y="3501"/>
                </a:cubicBezTo>
                <a:lnTo>
                  <a:pt x="4508" y="3501"/>
                </a:lnTo>
                <a:cubicBezTo>
                  <a:pt x="4559" y="3501"/>
                  <a:pt x="4613" y="3538"/>
                  <a:pt x="4634" y="3583"/>
                </a:cubicBezTo>
                <a:cubicBezTo>
                  <a:pt x="4654" y="3631"/>
                  <a:pt x="4643" y="3695"/>
                  <a:pt x="4609" y="3732"/>
                </a:cubicBezTo>
                <a:lnTo>
                  <a:pt x="2499" y="6022"/>
                </a:lnTo>
                <a:cubicBezTo>
                  <a:pt x="2472" y="6049"/>
                  <a:pt x="2435" y="6065"/>
                  <a:pt x="2396" y="6065"/>
                </a:cubicBezTo>
                <a:cubicBezTo>
                  <a:pt x="2358" y="6065"/>
                  <a:pt x="2321" y="6049"/>
                  <a:pt x="2294" y="6022"/>
                </a:cubicBezTo>
                <a:lnTo>
                  <a:pt x="184" y="3732"/>
                </a:lnTo>
                <a:cubicBezTo>
                  <a:pt x="150" y="3695"/>
                  <a:pt x="138" y="3631"/>
                  <a:pt x="159" y="3583"/>
                </a:cubicBezTo>
                <a:cubicBezTo>
                  <a:pt x="179" y="3538"/>
                  <a:pt x="234" y="3501"/>
                  <a:pt x="284" y="3501"/>
                </a:cubicBezTo>
                <a:lnTo>
                  <a:pt x="606" y="3501"/>
                </a:lnTo>
                <a:cubicBezTo>
                  <a:pt x="686" y="3501"/>
                  <a:pt x="743" y="3446"/>
                  <a:pt x="743" y="3364"/>
                </a:cubicBezTo>
                <a:cubicBezTo>
                  <a:pt x="748" y="3272"/>
                  <a:pt x="738" y="2373"/>
                  <a:pt x="732" y="1264"/>
                </a:cubicBezTo>
                <a:cubicBezTo>
                  <a:pt x="726" y="155"/>
                  <a:pt x="243" y="1"/>
                  <a:pt x="38" y="0"/>
                </a:cubicBezTo>
                <a:close/>
              </a:path>
            </a:pathLst>
          </a:custGeom>
          <a:gradFill flip="none" rotWithShape="1">
            <a:gsLst>
              <a:gs pos="0">
                <a:srgbClr val="F84949">
                  <a:lumMod val="40000"/>
                  <a:lumOff val="60000"/>
                </a:srgbClr>
              </a:gs>
              <a:gs pos="90000">
                <a:srgbClr val="F84949"/>
              </a:gs>
            </a:gsLst>
            <a:lin ang="8100000" scaled="0"/>
            <a:tileRect/>
          </a:gradFill>
          <a:ln>
            <a:noFill/>
          </a:ln>
          <a:effectLst>
            <a:outerShdw blurRad="50800" dist="63500" dir="8100000" algn="tr" rotWithShape="0">
              <a:srgbClr val="F84949">
                <a:lumMod val="75000"/>
                <a:alpha val="20000"/>
              </a:srgbClr>
            </a:outerShdw>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none" lIns="179705" tIns="71755" rIns="107950" bIns="288290"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mn-lt"/>
                <a:ea typeface="+mn-ea"/>
                <a:cs typeface="+mn-cs"/>
              </a:defRPr>
            </a:lvl1pPr>
            <a:lvl2pPr marL="457200" algn="l" defTabSz="914400" rtl="0" eaLnBrk="1" latinLnBrk="0" hangingPunct="1">
              <a:defRPr sz="1800" kern="1200">
                <a:solidFill>
                  <a:srgbClr val="FFFFFF"/>
                </a:solidFill>
                <a:latin typeface="+mn-lt"/>
                <a:ea typeface="+mn-ea"/>
                <a:cs typeface="+mn-cs"/>
              </a:defRPr>
            </a:lvl2pPr>
            <a:lvl3pPr marL="914400" algn="l" defTabSz="914400" rtl="0" eaLnBrk="1" latinLnBrk="0" hangingPunct="1">
              <a:defRPr sz="1800" kern="1200">
                <a:solidFill>
                  <a:srgbClr val="FFFFFF"/>
                </a:solidFill>
                <a:latin typeface="+mn-lt"/>
                <a:ea typeface="+mn-ea"/>
                <a:cs typeface="+mn-cs"/>
              </a:defRPr>
            </a:lvl3pPr>
            <a:lvl4pPr marL="1371600" algn="l" defTabSz="914400" rtl="0" eaLnBrk="1" latinLnBrk="0" hangingPunct="1">
              <a:defRPr sz="1800" kern="1200">
                <a:solidFill>
                  <a:srgbClr val="FFFFFF"/>
                </a:solidFill>
                <a:latin typeface="+mn-lt"/>
                <a:ea typeface="+mn-ea"/>
                <a:cs typeface="+mn-cs"/>
              </a:defRPr>
            </a:lvl4pPr>
            <a:lvl5pPr marL="1828800" algn="l" defTabSz="914400" rtl="0" eaLnBrk="1" latinLnBrk="0" hangingPunct="1">
              <a:defRPr sz="1800" kern="1200">
                <a:solidFill>
                  <a:srgbClr val="FFFFFF"/>
                </a:solidFill>
                <a:latin typeface="+mn-lt"/>
                <a:ea typeface="+mn-ea"/>
                <a:cs typeface="+mn-cs"/>
              </a:defRPr>
            </a:lvl5pPr>
            <a:lvl6pPr marL="2286000" algn="l" defTabSz="914400" rtl="0" eaLnBrk="1" latinLnBrk="0" hangingPunct="1">
              <a:defRPr sz="1800" kern="1200">
                <a:solidFill>
                  <a:srgbClr val="FFFFFF"/>
                </a:solidFill>
                <a:latin typeface="+mn-lt"/>
                <a:ea typeface="+mn-ea"/>
                <a:cs typeface="+mn-cs"/>
              </a:defRPr>
            </a:lvl6pPr>
            <a:lvl7pPr marL="2743200" algn="l" defTabSz="914400" rtl="0" eaLnBrk="1" latinLnBrk="0" hangingPunct="1">
              <a:defRPr sz="1800" kern="1200">
                <a:solidFill>
                  <a:srgbClr val="FFFFFF"/>
                </a:solidFill>
                <a:latin typeface="+mn-lt"/>
                <a:ea typeface="+mn-ea"/>
                <a:cs typeface="+mn-cs"/>
              </a:defRPr>
            </a:lvl7pPr>
            <a:lvl8pPr marL="3200400" algn="l" defTabSz="914400" rtl="0" eaLnBrk="1" latinLnBrk="0" hangingPunct="1">
              <a:defRPr sz="1800" kern="1200">
                <a:solidFill>
                  <a:srgbClr val="FFFFFF"/>
                </a:solidFill>
                <a:latin typeface="+mn-lt"/>
                <a:ea typeface="+mn-ea"/>
                <a:cs typeface="+mn-cs"/>
              </a:defRPr>
            </a:lvl8pPr>
            <a:lvl9pPr marL="3657600" algn="l" defTabSz="914400" rtl="0" eaLnBrk="1" latinLnBrk="0" hangingPunct="1">
              <a:defRPr sz="1800" kern="1200">
                <a:solidFill>
                  <a:srgbClr val="FFFFFF"/>
                </a:solidFill>
                <a:latin typeface="+mn-lt"/>
                <a:ea typeface="+mn-ea"/>
                <a:cs typeface="+mn-cs"/>
              </a:defRPr>
            </a:lvl9pPr>
          </a:lstStyle>
          <a:p>
            <a:pPr lvl="0" algn="ctr">
              <a:spcBef>
                <a:spcPct val="0"/>
              </a:spcBef>
              <a:spcAft>
                <a:spcPct val="0"/>
              </a:spcAft>
              <a:buClrTx/>
              <a:buSzTx/>
              <a:buFontTx/>
            </a:pPr>
            <a:r>
              <a:rPr lang="en-US" altLang="zh-CN" sz="2400" b="1">
                <a:solidFill>
                  <a:srgbClr val="FFFFFF"/>
                </a:solidFill>
                <a:latin typeface="+mn-ea"/>
                <a:cs typeface="+mn-ea"/>
                <a:sym typeface="+mn-ea"/>
              </a:rPr>
              <a:t>05</a:t>
            </a:r>
            <a:endParaRPr lang="en-US" altLang="zh-CN" sz="2400" b="1">
              <a:solidFill>
                <a:srgbClr val="FFFFFF"/>
              </a:solidFill>
              <a:latin typeface="+mn-ea"/>
              <a:cs typeface="+mn-ea"/>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p:nvPr/>
        </p:nvSpPr>
        <p:spPr>
          <a:xfrm>
            <a:off x="4185285" y="2399665"/>
            <a:ext cx="6288405" cy="645160"/>
          </a:xfrm>
          <a:prstGeom prst="rect">
            <a:avLst/>
          </a:prstGeom>
          <a:noFill/>
        </p:spPr>
        <p:txBody>
          <a:bodyPr wrap="square" rtlCol="0">
            <a:spAutoFit/>
          </a:bodyPr>
          <a:lstStyle/>
          <a:p>
            <a:r>
              <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rPr>
              <a:t>四、个人征信</a:t>
            </a:r>
            <a:r>
              <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rPr>
              <a:t>及逾期记录</a:t>
            </a:r>
            <a:r>
              <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rPr>
              <a:t>处理</a:t>
            </a:r>
            <a:endParaRPr lang="zh-CN" altLang="en-US" sz="3600" b="1" dirty="0">
              <a:solidFill>
                <a:srgbClr val="F8F8F8"/>
              </a:solidFill>
              <a:latin typeface="微软雅黑" panose="020B0503020204020204" charset="-122"/>
              <a:ea typeface="微软雅黑" panose="020B0503020204020204" charset="-122"/>
              <a:cs typeface="+mn-ea"/>
              <a:sym typeface="微软雅黑" panose="020B0503020204020204" charset="-122"/>
            </a:endParaRPr>
          </a:p>
        </p:txBody>
      </p:sp>
      <p:sp>
        <p:nvSpPr>
          <p:cNvPr id="2" name="Text Box 13"/>
          <p:cNvSpPr txBox="1">
            <a:spLocks noChangeArrowheads="1"/>
          </p:cNvSpPr>
          <p:nvPr/>
        </p:nvSpPr>
        <p:spPr bwMode="auto">
          <a:xfrm>
            <a:off x="4142721" y="3255365"/>
            <a:ext cx="1936115" cy="129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1.</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什么是征信？</a:t>
            </a:r>
            <a:endPar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2.</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学生在读期间</a:t>
            </a:r>
            <a:endPar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a:p>
            <a:pPr algn="l">
              <a:lnSpc>
                <a:spcPct val="130000"/>
              </a:lnSpc>
            </a:pPr>
            <a:r>
              <a:rPr lang="en-US" altLang="zh-CN"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3.</a:t>
            </a:r>
            <a:r>
              <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rPr>
              <a:t>学生毕业以后</a:t>
            </a:r>
            <a:endParaRPr lang="zh-CN" altLang="en-US" sz="2000" b="1" dirty="0">
              <a:solidFill>
                <a:schemeClr val="accent1">
                  <a:lumMod val="50000"/>
                </a:schemeClr>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四、</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个人征信</a:t>
            </a:r>
            <a:r>
              <a:rPr lang="en-US" altLang="zh-CN" sz="2800" b="1" dirty="0">
                <a:solidFill>
                  <a:srgbClr val="F8F8F8"/>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什么是</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征信？</a:t>
            </a:r>
            <a:endPar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endParaRPr>
          </a:p>
        </p:txBody>
      </p:sp>
      <p:pic>
        <p:nvPicPr>
          <p:cNvPr id="51204" name="内容占位符 4"/>
          <p:cNvPicPr>
            <a:picLocks noGrp="1"/>
          </p:cNvPicPr>
          <p:nvPr>
            <p:ph idx="1"/>
          </p:nvPr>
        </p:nvPicPr>
        <p:blipFill>
          <a:blip r:embed="rId1"/>
          <a:srcRect/>
          <a:stretch>
            <a:fillRect/>
          </a:stretch>
        </p:blipFill>
        <p:spPr>
          <a:xfrm>
            <a:off x="173355" y="1368425"/>
            <a:ext cx="3818255" cy="4483100"/>
          </a:xfrm>
        </p:spPr>
      </p:pic>
      <p:pic>
        <p:nvPicPr>
          <p:cNvPr id="51205" name="图片 5"/>
          <p:cNvPicPr>
            <a:picLocks noChangeAspect="1"/>
          </p:cNvPicPr>
          <p:nvPr/>
        </p:nvPicPr>
        <p:blipFill>
          <a:blip r:embed="rId2"/>
          <a:stretch>
            <a:fillRect/>
          </a:stretch>
        </p:blipFill>
        <p:spPr>
          <a:xfrm>
            <a:off x="4178300" y="1368425"/>
            <a:ext cx="3784600" cy="4483100"/>
          </a:xfrm>
          <a:prstGeom prst="rect">
            <a:avLst/>
          </a:prstGeom>
          <a:noFill/>
          <a:ln w="9525">
            <a:noFill/>
          </a:ln>
        </p:spPr>
      </p:pic>
      <p:sp>
        <p:nvSpPr>
          <p:cNvPr id="7" name="文本框 6"/>
          <p:cNvSpPr txBox="1"/>
          <p:nvPr/>
        </p:nvSpPr>
        <p:spPr>
          <a:xfrm>
            <a:off x="8149590" y="1498600"/>
            <a:ext cx="3695065" cy="4352925"/>
          </a:xfrm>
          <a:prstGeom prst="rect">
            <a:avLst/>
          </a:prstGeom>
          <a:noFill/>
        </p:spPr>
        <p:txBody>
          <a:bodyPr wrap="square" rtlCol="0" anchor="t">
            <a:noAutofit/>
          </a:bodyPr>
          <a:p>
            <a:pPr algn="just">
              <a:lnSpc>
                <a:spcPct val="150000"/>
              </a:lnSpc>
              <a:buFont typeface="Arial" panose="020B0604020202020204" pitchFamily="34" charset="0"/>
              <a:buNone/>
            </a:pPr>
            <a:r>
              <a:rPr lang="zh-CN" altLang="zh-CN" b="1" dirty="0">
                <a:solidFill>
                  <a:srgbClr val="C00000"/>
                </a:solidFill>
                <a:latin typeface="微软雅黑" panose="020B0503020204020204" charset="-122"/>
                <a:ea typeface="微软雅黑" panose="020B0503020204020204" charset="-122"/>
                <a:cs typeface="微软雅黑" panose="020B0503020204020204" charset="-122"/>
                <a:sym typeface="+mn-ea"/>
              </a:rPr>
              <a:t>信用记录——您的第二身份证！</a:t>
            </a:r>
            <a:endParaRPr lang="zh-CN" altLang="zh-CN"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algn="just">
              <a:lnSpc>
                <a:spcPct val="150000"/>
              </a:lnSpc>
              <a:buFont typeface="Arial" panose="020B0604020202020204" pitchFamily="34" charset="0"/>
              <a:buNone/>
            </a:pPr>
            <a:r>
              <a:rPr lang="zh-CN" altLang="zh-CN" b="1" dirty="0">
                <a:latin typeface="微软雅黑" panose="020B0503020204020204" charset="-122"/>
                <a:ea typeface="微软雅黑" panose="020B0503020204020204" charset="-122"/>
                <a:cs typeface="微软雅黑" panose="020B0503020204020204" charset="-122"/>
                <a:sym typeface="+mn-ea"/>
              </a:rPr>
              <a:t>您生活中的一些大事情，离不开信用报告，例如买房/买车贷款、办信用卡、找工作、租房、买保险，“我能看您的信用报告吗？”往往是您提出要求后，银行、雇主、中介机构、保险公司向您必问的问题之一。对于大学生而言，毕业之后考取公务员、出国留学、申请创业贷款都会查询个人的信用报告。</a:t>
            </a:r>
            <a:endParaRPr lang="zh-CN" altLang="zh-CN" b="1" dirty="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0" y="960755"/>
            <a:ext cx="12305665" cy="393065"/>
          </a:xfrm>
          <a:prstGeom prst="rect">
            <a:avLst/>
          </a:prstGeom>
          <a:noFill/>
        </p:spPr>
        <p:txBody>
          <a:bodyPr wrap="square" rtlCol="0" anchor="t">
            <a:no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如何拥有良好的个人信用记录呢？</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54275" name="内容占位符 2"/>
          <p:cNvSpPr>
            <a:spLocks noGrp="1"/>
          </p:cNvSpPr>
          <p:nvPr>
            <p:ph idx="1"/>
          </p:nvPr>
        </p:nvSpPr>
        <p:spPr>
          <a:xfrm>
            <a:off x="273050" y="1687830"/>
            <a:ext cx="6826250" cy="4377690"/>
          </a:xfrm>
        </p:spPr>
        <p:txBody>
          <a:bodyPr vert="horz" wrap="square" lIns="0" tIns="0" rIns="0" bIns="0" anchor="t" anchorCtr="0">
            <a:normAutofit fontScale="80000"/>
          </a:bodyPr>
          <a:p>
            <a:pPr indent="0">
              <a:lnSpc>
                <a:spcPct val="150000"/>
              </a:lnSpc>
              <a:buFont typeface="Arial" panose="020B0604020202020204" pitchFamily="34" charset="0"/>
              <a:buNone/>
            </a:pPr>
            <a:r>
              <a:rPr lang="en-US" altLang="zh-CN"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rPr>
              <a:t>  1.</a:t>
            </a:r>
            <a:r>
              <a:rPr lang="zh-CN" altLang="en-US" sz="2000" b="1" dirty="0">
                <a:solidFill>
                  <a:schemeClr val="tx1"/>
                </a:solidFill>
                <a:latin typeface="微软雅黑" panose="020B0503020204020204" charset="-122"/>
                <a:ea typeface="微软雅黑" panose="020B0503020204020204" charset="-122"/>
                <a:cs typeface="微软雅黑" panose="020B0503020204020204" charset="-122"/>
              </a:rPr>
              <a:t>如实填报个人信息，如有变动，第一时间告知银行更正</a:t>
            </a:r>
            <a:endParaRPr lang="en-US" altLang="zh-CN" sz="2000" b="1" dirty="0">
              <a:solidFill>
                <a:schemeClr val="tx1"/>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Arial" panose="020B0604020202020204" pitchFamily="34" charset="0"/>
              <a:buNone/>
            </a:pP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rPr>
              <a:t>    2</a:t>
            </a: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000" b="1" dirty="0">
                <a:solidFill>
                  <a:schemeClr val="tx1"/>
                </a:solidFill>
                <a:latin typeface="微软雅黑" panose="020B0503020204020204" charset="-122"/>
                <a:ea typeface="微软雅黑" panose="020B0503020204020204" charset="-122"/>
                <a:cs typeface="微软雅黑" panose="020B0503020204020204" charset="-122"/>
              </a:rPr>
              <a:t>谨慎选择还款方式，记录还款日期，按时足额还款。</a:t>
            </a:r>
            <a:endParaRPr lang="en-US" altLang="zh-CN" sz="2000" b="1" dirty="0">
              <a:solidFill>
                <a:schemeClr val="tx1"/>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Arial" panose="020B0604020202020204" pitchFamily="34" charset="0"/>
              <a:buNone/>
            </a:pP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rPr>
              <a:t>    3</a:t>
            </a: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000" b="1" dirty="0">
                <a:solidFill>
                  <a:schemeClr val="tx1"/>
                </a:solidFill>
                <a:latin typeface="微软雅黑" panose="020B0503020204020204" charset="-122"/>
                <a:ea typeface="微软雅黑" panose="020B0503020204020204" charset="-122"/>
                <a:cs typeface="微软雅黑" panose="020B0503020204020204" charset="-122"/>
              </a:rPr>
              <a:t>妥善保管身份信息，防止身份盗用。</a:t>
            </a:r>
            <a:endParaRPr lang="en-US" altLang="zh-CN" sz="2000" b="1" dirty="0">
              <a:solidFill>
                <a:schemeClr val="tx1"/>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Arial" panose="020B0604020202020204" pitchFamily="34" charset="0"/>
              <a:buNone/>
            </a:pP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rPr>
              <a:t>    4</a:t>
            </a: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000" b="1" dirty="0">
                <a:solidFill>
                  <a:schemeClr val="tx1"/>
                </a:solidFill>
                <a:latin typeface="微软雅黑" panose="020B0503020204020204" charset="-122"/>
                <a:ea typeface="微软雅黑" panose="020B0503020204020204" charset="-122"/>
                <a:cs typeface="微软雅黑" panose="020B0503020204020204" charset="-122"/>
              </a:rPr>
              <a:t>定期查询信用报告，及时了解个人信用状况，避免有信贷需求时，征信逾期或错误带来的损失。</a:t>
            </a:r>
            <a:endParaRPr lang="en-US" altLang="zh-CN" sz="2000" b="1" dirty="0">
              <a:solidFill>
                <a:schemeClr val="tx1"/>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Arial" panose="020B0604020202020204" pitchFamily="34" charset="0"/>
              <a:buNone/>
            </a:pP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rPr>
              <a:t>    5</a:t>
            </a:r>
            <a:r>
              <a:rPr lang="en-US" altLang="zh-CN" sz="20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000" b="1" dirty="0">
                <a:solidFill>
                  <a:schemeClr val="tx1"/>
                </a:solidFill>
                <a:latin typeface="微软雅黑" panose="020B0503020204020204" charset="-122"/>
                <a:ea typeface="微软雅黑" panose="020B0503020204020204" charset="-122"/>
                <a:cs typeface="微软雅黑" panose="020B0503020204020204" charset="-122"/>
              </a:rPr>
              <a:t>量入为出，不要过度负债。</a:t>
            </a:r>
            <a:endParaRPr lang="zh-CN" altLang="zh-CN" sz="2000" b="1" dirty="0">
              <a:solidFill>
                <a:schemeClr val="tx1"/>
              </a:solidFill>
              <a:latin typeface="微软雅黑" panose="020B0503020204020204" charset="-122"/>
              <a:ea typeface="微软雅黑" panose="020B0503020204020204" charset="-122"/>
              <a:cs typeface="微软雅黑" panose="020B0503020204020204" charset="-122"/>
            </a:endParaRPr>
          </a:p>
          <a:p>
            <a:pPr indent="0">
              <a:lnSpc>
                <a:spcPct val="150000"/>
              </a:lnSpc>
              <a:buFont typeface="Arial" panose="020B0604020202020204" pitchFamily="34" charset="0"/>
              <a:buNone/>
            </a:pPr>
            <a:r>
              <a:rPr lang="zh-CN" altLang="zh-CN" sz="2000" b="1" dirty="0">
                <a:solidFill>
                  <a:schemeClr val="tx1"/>
                </a:solidFill>
                <a:latin typeface="微软雅黑" panose="020B0503020204020204" charset="-122"/>
                <a:ea typeface="微软雅黑" panose="020B0503020204020204" charset="-122"/>
                <a:cs typeface="微软雅黑" panose="020B0503020204020204" charset="-122"/>
              </a:rPr>
              <a:t>      您与银行发生的信贷关系越多，每次又都能按时足额还款，就能说明您的履约意识很强。对于大部分借款学生而言，国家助学贷款是大学生用自己的信用申请来的第一笔资金，毕业后还款是在为自己积累信用，让我们共同珍惜第一次的信用记录吧。</a:t>
            </a:r>
            <a:endParaRPr lang="zh-CN" altLang="zh-CN" sz="2000" b="1" dirty="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54277" name="图片 4"/>
          <p:cNvPicPr>
            <a:picLocks noChangeAspect="1"/>
          </p:cNvPicPr>
          <p:nvPr/>
        </p:nvPicPr>
        <p:blipFill>
          <a:blip r:embed="rId1"/>
          <a:stretch>
            <a:fillRect/>
          </a:stretch>
        </p:blipFill>
        <p:spPr>
          <a:xfrm>
            <a:off x="7747000" y="1478280"/>
            <a:ext cx="3804920" cy="4678680"/>
          </a:xfrm>
          <a:prstGeom prst="rect">
            <a:avLst/>
          </a:prstGeom>
          <a:noFill/>
          <a:ln w="9525">
            <a:noFill/>
          </a:ln>
        </p:spPr>
      </p:pic>
      <p:sp>
        <p:nvSpPr>
          <p:cNvPr id="4"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四、</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个人征信</a:t>
            </a:r>
            <a:r>
              <a:rPr lang="en-US" altLang="zh-CN" sz="2800" b="1" dirty="0">
                <a:solidFill>
                  <a:srgbClr val="F8F8F8"/>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什么是</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征信？</a:t>
            </a:r>
            <a:endPar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0" y="960755"/>
            <a:ext cx="12305665" cy="393065"/>
          </a:xfrm>
          <a:prstGeom prst="rect">
            <a:avLst/>
          </a:prstGeom>
          <a:noFill/>
        </p:spPr>
        <p:txBody>
          <a:bodyPr wrap="square" rtlCol="0" anchor="t">
            <a:noAutofit/>
          </a:bodyPr>
          <a:p>
            <a:pPr marL="342900" indent="-342900" algn="l">
              <a:buClrTx/>
              <a:buSzTx/>
              <a:buFont typeface="Wingdings" panose="05000000000000000000" charset="0"/>
              <a:buChar char="u"/>
            </a:pPr>
            <a:r>
              <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rPr>
              <a:t>以案说险，警惕“征信修复”骗局！</a:t>
            </a:r>
            <a:endParaRPr lang="zh-CN" altLang="en-US" sz="2000" b="1" dirty="0">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4"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四、</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个人征信</a:t>
            </a:r>
            <a:r>
              <a:rPr lang="en-US" altLang="zh-CN" sz="2800" b="1" dirty="0">
                <a:solidFill>
                  <a:srgbClr val="F8F8F8"/>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什么是</a:t>
            </a:r>
            <a:r>
              <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rPr>
              <a:t>征信？</a:t>
            </a:r>
            <a:endParaRPr lang="zh-CN" altLang="en-US" sz="2800" b="1" dirty="0">
              <a:solidFill>
                <a:srgbClr val="F8F8F8"/>
              </a:solidFill>
              <a:latin typeface="微软雅黑" panose="020B0503020204020204" charset="-122"/>
              <a:ea typeface="微软雅黑" panose="020B0503020204020204" charset="-122"/>
              <a:cs typeface="+mn-ea"/>
              <a:sym typeface="微软雅黑" panose="020B0503020204020204" charset="-122"/>
            </a:endParaRPr>
          </a:p>
        </p:txBody>
      </p:sp>
      <p:sp>
        <p:nvSpPr>
          <p:cNvPr id="2" name="文本框 1"/>
          <p:cNvSpPr txBox="1"/>
          <p:nvPr/>
        </p:nvSpPr>
        <p:spPr>
          <a:xfrm>
            <a:off x="145415" y="1688465"/>
            <a:ext cx="4392295" cy="4502150"/>
          </a:xfrm>
          <a:prstGeom prst="rect">
            <a:avLst/>
          </a:prstGeom>
          <a:noFill/>
        </p:spPr>
        <p:txBody>
          <a:bodyPr wrap="square" rtlCol="0" anchor="t">
            <a:noAutofit/>
          </a:bodyPr>
          <a:p>
            <a:pPr marL="0" marR="0" lvl="0" indent="0" algn="just" defTabSz="1006475" rtl="0" eaLnBrk="0" fontAlgn="base" latinLnBrk="0" hangingPunct="0">
              <a:lnSpc>
                <a:spcPct val="100000"/>
              </a:lnSpc>
              <a:spcBef>
                <a:spcPct val="65000"/>
              </a:spcBef>
              <a:spcAft>
                <a:spcPct val="0"/>
              </a:spcAft>
              <a:buClr>
                <a:schemeClr val="bg2"/>
              </a:buClr>
              <a:buSzTx/>
              <a:buFont typeface="Symbol" panose="05050102010706020507" pitchFamily="18" charset="2"/>
              <a:buNone/>
              <a:defRPr/>
            </a:pPr>
            <a:r>
              <a:rPr lang="zh-CN" altLang="en-US" sz="2000" kern="0" noProof="0" dirty="0" smtClean="0">
                <a:ln>
                  <a:noFill/>
                </a:ln>
                <a:solidFill>
                  <a:schemeClr val="tx1"/>
                </a:solidFill>
                <a:effectLst/>
                <a:uLnTx/>
                <a:uFillTx/>
                <a:latin typeface="楷体_GB2312" panose="02010609030101010101" charset="-122"/>
                <a:ea typeface="楷体_GB2312" panose="02010609030101010101" charset="-122"/>
                <a:cs typeface="楷体_GB2312" panose="02010609030101010101" charset="-122"/>
                <a:sym typeface="+mn-ea"/>
              </a:rPr>
              <a:t>案例：张某因疏忽发生贷款逾期，找银行咨询、沟通，寻求删除不良记录未果后，在网上找到一家“征信修复”机构，并按要求将</a:t>
            </a:r>
            <a:r>
              <a:rPr lang="en-US" altLang="zh-CN" sz="2000" kern="0" noProof="0" dirty="0" smtClean="0">
                <a:ln>
                  <a:noFill/>
                </a:ln>
                <a:solidFill>
                  <a:schemeClr val="tx1"/>
                </a:solidFill>
                <a:effectLst/>
                <a:uLnTx/>
                <a:uFillTx/>
                <a:latin typeface="楷体_GB2312" panose="02010609030101010101" charset="-122"/>
                <a:ea typeface="楷体_GB2312" panose="02010609030101010101" charset="-122"/>
                <a:cs typeface="楷体_GB2312" panose="02010609030101010101" charset="-122"/>
                <a:sym typeface="+mn-ea"/>
              </a:rPr>
              <a:t>1</a:t>
            </a:r>
            <a:r>
              <a:rPr lang="zh-CN" altLang="en-US" sz="2000" kern="0" noProof="0" dirty="0" smtClean="0">
                <a:ln>
                  <a:noFill/>
                </a:ln>
                <a:solidFill>
                  <a:schemeClr val="tx1"/>
                </a:solidFill>
                <a:effectLst/>
                <a:uLnTx/>
                <a:uFillTx/>
                <a:latin typeface="楷体_GB2312" panose="02010609030101010101" charset="-122"/>
                <a:ea typeface="楷体_GB2312" panose="02010609030101010101" charset="-122"/>
                <a:cs typeface="楷体_GB2312" panose="02010609030101010101" charset="-122"/>
                <a:sym typeface="+mn-ea"/>
              </a:rPr>
              <a:t>万元定金，一张自己实名办理的手机电话卡和一张银行卡交给这家机构，约定事成之后再付</a:t>
            </a:r>
            <a:r>
              <a:rPr lang="en-US" altLang="zh-CN" sz="2000" kern="0" noProof="0" dirty="0" smtClean="0">
                <a:ln>
                  <a:noFill/>
                </a:ln>
                <a:solidFill>
                  <a:schemeClr val="tx1"/>
                </a:solidFill>
                <a:effectLst/>
                <a:uLnTx/>
                <a:uFillTx/>
                <a:latin typeface="楷体_GB2312" panose="02010609030101010101" charset="-122"/>
                <a:ea typeface="楷体_GB2312" panose="02010609030101010101" charset="-122"/>
                <a:cs typeface="楷体_GB2312" panose="02010609030101010101" charset="-122"/>
                <a:sym typeface="+mn-ea"/>
              </a:rPr>
              <a:t>2</a:t>
            </a:r>
            <a:r>
              <a:rPr lang="zh-CN" altLang="en-US" sz="2000" kern="0" noProof="0" dirty="0" smtClean="0">
                <a:ln>
                  <a:noFill/>
                </a:ln>
                <a:solidFill>
                  <a:schemeClr val="tx1"/>
                </a:solidFill>
                <a:effectLst/>
                <a:uLnTx/>
                <a:uFillTx/>
                <a:latin typeface="楷体_GB2312" panose="02010609030101010101" charset="-122"/>
                <a:ea typeface="楷体_GB2312" panose="02010609030101010101" charset="-122"/>
                <a:cs typeface="楷体_GB2312" panose="02010609030101010101" charset="-122"/>
                <a:sym typeface="+mn-ea"/>
              </a:rPr>
              <a:t>万元。一个月后，该机构告诉张某征信逾期已成功修复，要求张某付清全部余款。张某未经核实，随即将事先承诺的余款转给该机构。当张某亲自去当地人民银行分支机构查询信用报告后，发现有关信息银行根本没有修复。气愤之下，张某多次联系王某未果，才发现王某把自己拉黑了。</a:t>
            </a:r>
            <a:endParaRPr lang="zh-CN" altLang="en-US" sz="2000" kern="0" noProof="0" dirty="0" smtClean="0">
              <a:ln>
                <a:noFill/>
              </a:ln>
              <a:solidFill>
                <a:schemeClr val="tx1"/>
              </a:solidFill>
              <a:effectLst/>
              <a:uLnTx/>
              <a:uFillTx/>
              <a:latin typeface="楷体_GB2312" panose="02010609030101010101" charset="-122"/>
              <a:ea typeface="楷体_GB2312" panose="02010609030101010101" charset="-122"/>
              <a:cs typeface="楷体_GB2312" panose="02010609030101010101" charset="-122"/>
              <a:sym typeface="+mn-ea"/>
            </a:endParaRPr>
          </a:p>
        </p:txBody>
      </p:sp>
      <p:sp>
        <p:nvSpPr>
          <p:cNvPr id="3" name="任意多边形: 形状 3"/>
          <p:cNvSpPr/>
          <p:nvPr>
            <p:custDataLst>
              <p:tags r:id="rId1"/>
            </p:custDataLst>
          </p:nvPr>
        </p:nvSpPr>
        <p:spPr>
          <a:xfrm rot="10800000">
            <a:off x="8614410" y="2652395"/>
            <a:ext cx="3447415" cy="3166110"/>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 name="connsiteX0-1" fmla="*/ 2584395 w 2695478"/>
              <a:gd name="connsiteY0-2" fmla="*/ 1865811 h 1865811"/>
              <a:gd name="connsiteX1-3" fmla="*/ 111083 w 2695478"/>
              <a:gd name="connsiteY1-4" fmla="*/ 1865811 h 1865811"/>
              <a:gd name="connsiteX2-5" fmla="*/ 0 w 2695478"/>
              <a:gd name="connsiteY2-6" fmla="*/ 1754728 h 1865811"/>
              <a:gd name="connsiteX3-7" fmla="*/ 0 w 2695478"/>
              <a:gd name="connsiteY3-8" fmla="*/ 373502 h 1865811"/>
              <a:gd name="connsiteX4-9" fmla="*/ 111083 w 2695478"/>
              <a:gd name="connsiteY4-10" fmla="*/ 262419 h 1865811"/>
              <a:gd name="connsiteX5-11" fmla="*/ 1139340 w 2695478"/>
              <a:gd name="connsiteY5-12" fmla="*/ 262419 h 1865811"/>
              <a:gd name="connsiteX6-13" fmla="*/ 1575299 w 2695478"/>
              <a:gd name="connsiteY6-14" fmla="*/ 0 h 1865811"/>
              <a:gd name="connsiteX7-15" fmla="*/ 1556139 w 2695478"/>
              <a:gd name="connsiteY7-16" fmla="*/ 262419 h 1865811"/>
              <a:gd name="connsiteX8-17" fmla="*/ 2584395 w 2695478"/>
              <a:gd name="connsiteY8-18" fmla="*/ 262419 h 1865811"/>
              <a:gd name="connsiteX9-19" fmla="*/ 2695478 w 2695478"/>
              <a:gd name="connsiteY9-20" fmla="*/ 373502 h 1865811"/>
              <a:gd name="connsiteX10-21" fmla="*/ 2695478 w 2695478"/>
              <a:gd name="connsiteY10-22" fmla="*/ 1754728 h 1865811"/>
              <a:gd name="connsiteX11-23" fmla="*/ 2584395 w 2695478"/>
              <a:gd name="connsiteY11-24" fmla="*/ 1865811 h 18658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2695478" h="1865811">
                <a:moveTo>
                  <a:pt x="2584395" y="1865811"/>
                </a:moveTo>
                <a:lnTo>
                  <a:pt x="111083" y="1865811"/>
                </a:lnTo>
                <a:cubicBezTo>
                  <a:pt x="49734" y="1865811"/>
                  <a:pt x="0" y="1816077"/>
                  <a:pt x="0" y="1754728"/>
                </a:cubicBezTo>
                <a:lnTo>
                  <a:pt x="0" y="373502"/>
                </a:lnTo>
                <a:cubicBezTo>
                  <a:pt x="0" y="312153"/>
                  <a:pt x="49734" y="262419"/>
                  <a:pt x="111083" y="262419"/>
                </a:cubicBezTo>
                <a:lnTo>
                  <a:pt x="1139340" y="262419"/>
                </a:lnTo>
                <a:lnTo>
                  <a:pt x="1575299" y="0"/>
                </a:lnTo>
                <a:lnTo>
                  <a:pt x="1556139" y="262419"/>
                </a:lnTo>
                <a:lnTo>
                  <a:pt x="2584395" y="262419"/>
                </a:lnTo>
                <a:cubicBezTo>
                  <a:pt x="2645744" y="262419"/>
                  <a:pt x="2695478" y="312153"/>
                  <a:pt x="2695478" y="373502"/>
                </a:cubicBezTo>
                <a:lnTo>
                  <a:pt x="2695478" y="1754728"/>
                </a:lnTo>
                <a:cubicBezTo>
                  <a:pt x="2695478" y="1816077"/>
                  <a:pt x="2645744" y="1865811"/>
                  <a:pt x="2584395" y="1865811"/>
                </a:cubicBezTo>
                <a:close/>
              </a:path>
            </a:pathLst>
          </a:custGeom>
          <a:solidFill>
            <a:srgbClr val="FFFFFF">
              <a:alpha val="15000"/>
            </a:srgbClr>
          </a:solidFill>
          <a:ln w="25400">
            <a:solidFill>
              <a:srgbClr val="2C96F2"/>
            </a:solidFill>
          </a:ln>
        </p:spPr>
        <p:style>
          <a:lnRef idx="2">
            <a:srgbClr val="2C96F2">
              <a:shade val="50000"/>
            </a:srgbClr>
          </a:lnRef>
          <a:fillRef idx="1">
            <a:srgbClr val="2C96F2"/>
          </a:fillRef>
          <a:effectRef idx="0">
            <a:srgbClr val="2C96F2"/>
          </a:effectRef>
          <a:fontRef idx="minor">
            <a:srgbClr val="FFFFFF"/>
          </a:fontRef>
        </p:style>
        <p:txBody>
          <a:bodyPr wrap="square" rtlCol="0" anchor="ctr">
            <a:noAutofit/>
          </a:bodyPr>
          <a:p>
            <a:pPr algn="ctr"/>
            <a:endParaRPr lang="zh-CN" altLang="en-US" dirty="0"/>
          </a:p>
        </p:txBody>
      </p:sp>
      <p:sp>
        <p:nvSpPr>
          <p:cNvPr id="5" name="矩形 4"/>
          <p:cNvSpPr/>
          <p:nvPr>
            <p:custDataLst>
              <p:tags r:id="rId2"/>
            </p:custDataLst>
          </p:nvPr>
        </p:nvSpPr>
        <p:spPr>
          <a:xfrm>
            <a:off x="8989060" y="2988310"/>
            <a:ext cx="2860040" cy="1894840"/>
          </a:xfrm>
          <a:prstGeom prst="rect">
            <a:avLst/>
          </a:prstGeom>
          <a:noFill/>
        </p:spPr>
        <p:txBody>
          <a:bodyPr vert="horz" wrap="square" lIns="0" tIns="0" rIns="0" bIns="0" rtlCol="0" anchor="ctr" anchorCtr="0">
            <a:noAutofit/>
          </a:bodyPr>
          <a:p>
            <a:pPr algn="just">
              <a:lnSpc>
                <a:spcPct val="150000"/>
              </a:lnSpc>
              <a:spcBef>
                <a:spcPct val="0"/>
              </a:spcBef>
              <a:spcAft>
                <a:spcPct val="0"/>
              </a:spcAft>
            </a:pPr>
            <a:r>
              <a:rPr lang="zh-CN" altLang="en-US" sz="1200" b="1" dirty="0">
                <a:latin typeface="微软雅黑" panose="020B0503020204020204" charset="-122"/>
                <a:ea typeface="微软雅黑" panose="020B0503020204020204" charset="-122"/>
                <a:cs typeface="微软雅黑" panose="020B0503020204020204" charset="-122"/>
                <a:sym typeface="+mn-ea"/>
              </a:rPr>
              <a:t>防骗锦囊：出现个人信用报告逾期后，要及时足额还款，终止不良行为，信用报告不良记录在不良行为或事件终止</a:t>
            </a:r>
            <a:r>
              <a:rPr lang="en-US" altLang="zh-CN" sz="1200" b="1" dirty="0">
                <a:latin typeface="微软雅黑" panose="020B0503020204020204" charset="-122"/>
                <a:ea typeface="微软雅黑" panose="020B0503020204020204" charset="-122"/>
                <a:cs typeface="微软雅黑" panose="020B0503020204020204" charset="-122"/>
                <a:sym typeface="+mn-ea"/>
              </a:rPr>
              <a:t>5</a:t>
            </a:r>
            <a:r>
              <a:rPr lang="zh-CN" altLang="en-US" sz="1200" b="1" dirty="0">
                <a:latin typeface="微软雅黑" panose="020B0503020204020204" charset="-122"/>
                <a:ea typeface="微软雅黑" panose="020B0503020204020204" charset="-122"/>
                <a:cs typeface="微软雅黑" panose="020B0503020204020204" charset="-122"/>
                <a:sym typeface="+mn-ea"/>
              </a:rPr>
              <a:t>年后自动删除。如果认为信用报告信息存在错误、遗漏的，有权向征信机构或者信息提供者提出异议，要求更正，异议处理不收取任何费用。“征信修复”是一种骗局，涉嫌违规违法。</a:t>
            </a:r>
            <a:endParaRPr lang="zh-CN" altLang="en-US" sz="1200" b="1" dirty="0">
              <a:solidFill>
                <a:srgbClr val="000000">
                  <a:lumMod val="85000"/>
                  <a:lumOff val="15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9" name="任意多边形: 形状 8"/>
          <p:cNvSpPr/>
          <p:nvPr>
            <p:custDataLst>
              <p:tags r:id="rId3"/>
            </p:custDataLst>
          </p:nvPr>
        </p:nvSpPr>
        <p:spPr>
          <a:xfrm rot="10800000">
            <a:off x="4724083" y="2109659"/>
            <a:ext cx="4077942" cy="2899123"/>
          </a:xfrm>
          <a:custGeom>
            <a:avLst/>
            <a:gdLst>
              <a:gd name="connsiteX0" fmla="*/ 2584395 w 2695478"/>
              <a:gd name="connsiteY0" fmla="*/ 1854489 h 1854489"/>
              <a:gd name="connsiteX1" fmla="*/ 111083 w 2695478"/>
              <a:gd name="connsiteY1" fmla="*/ 1854489 h 1854489"/>
              <a:gd name="connsiteX2" fmla="*/ 0 w 2695478"/>
              <a:gd name="connsiteY2" fmla="*/ 1743406 h 1854489"/>
              <a:gd name="connsiteX3" fmla="*/ 0 w 2695478"/>
              <a:gd name="connsiteY3" fmla="*/ 362180 h 1854489"/>
              <a:gd name="connsiteX4" fmla="*/ 111083 w 2695478"/>
              <a:gd name="connsiteY4" fmla="*/ 251097 h 1854489"/>
              <a:gd name="connsiteX5" fmla="*/ 1139340 w 2695478"/>
              <a:gd name="connsiteY5" fmla="*/ 251097 h 1854489"/>
              <a:gd name="connsiteX6" fmla="*/ 1347740 w 2695478"/>
              <a:gd name="connsiteY6" fmla="*/ 0 h 1854489"/>
              <a:gd name="connsiteX7" fmla="*/ 1556139 w 2695478"/>
              <a:gd name="connsiteY7" fmla="*/ 251097 h 1854489"/>
              <a:gd name="connsiteX8" fmla="*/ 2584395 w 2695478"/>
              <a:gd name="connsiteY8" fmla="*/ 251097 h 1854489"/>
              <a:gd name="connsiteX9" fmla="*/ 2695478 w 2695478"/>
              <a:gd name="connsiteY9" fmla="*/ 362180 h 1854489"/>
              <a:gd name="connsiteX10" fmla="*/ 2695478 w 2695478"/>
              <a:gd name="connsiteY10" fmla="*/ 1743406 h 1854489"/>
              <a:gd name="connsiteX11" fmla="*/ 2584395 w 2695478"/>
              <a:gd name="connsiteY11" fmla="*/ 1854489 h 1854489"/>
              <a:gd name="connsiteX0-1" fmla="*/ 2584395 w 2695478"/>
              <a:gd name="connsiteY0-2" fmla="*/ 1859172 h 1859172"/>
              <a:gd name="connsiteX1-3" fmla="*/ 111083 w 2695478"/>
              <a:gd name="connsiteY1-4" fmla="*/ 1859172 h 1859172"/>
              <a:gd name="connsiteX2-5" fmla="*/ 0 w 2695478"/>
              <a:gd name="connsiteY2-6" fmla="*/ 1748089 h 1859172"/>
              <a:gd name="connsiteX3-7" fmla="*/ 0 w 2695478"/>
              <a:gd name="connsiteY3-8" fmla="*/ 366863 h 1859172"/>
              <a:gd name="connsiteX4-9" fmla="*/ 111083 w 2695478"/>
              <a:gd name="connsiteY4-10" fmla="*/ 255780 h 1859172"/>
              <a:gd name="connsiteX5-11" fmla="*/ 1139340 w 2695478"/>
              <a:gd name="connsiteY5-12" fmla="*/ 255780 h 1859172"/>
              <a:gd name="connsiteX6-13" fmla="*/ 1043632 w 2695478"/>
              <a:gd name="connsiteY6-14" fmla="*/ 0 h 1859172"/>
              <a:gd name="connsiteX7-15" fmla="*/ 1556139 w 2695478"/>
              <a:gd name="connsiteY7-16" fmla="*/ 255780 h 1859172"/>
              <a:gd name="connsiteX8-17" fmla="*/ 2584395 w 2695478"/>
              <a:gd name="connsiteY8-18" fmla="*/ 255780 h 1859172"/>
              <a:gd name="connsiteX9-19" fmla="*/ 2695478 w 2695478"/>
              <a:gd name="connsiteY9-20" fmla="*/ 366863 h 1859172"/>
              <a:gd name="connsiteX10-21" fmla="*/ 2695478 w 2695478"/>
              <a:gd name="connsiteY10-22" fmla="*/ 1748089 h 1859172"/>
              <a:gd name="connsiteX11-23" fmla="*/ 2584395 w 2695478"/>
              <a:gd name="connsiteY11-24" fmla="*/ 1859172 h 18591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2695478" h="1859172">
                <a:moveTo>
                  <a:pt x="2584395" y="1859172"/>
                </a:moveTo>
                <a:lnTo>
                  <a:pt x="111083" y="1859172"/>
                </a:lnTo>
                <a:cubicBezTo>
                  <a:pt x="49734" y="1859172"/>
                  <a:pt x="0" y="1809438"/>
                  <a:pt x="0" y="1748089"/>
                </a:cubicBezTo>
                <a:lnTo>
                  <a:pt x="0" y="366863"/>
                </a:lnTo>
                <a:cubicBezTo>
                  <a:pt x="0" y="305514"/>
                  <a:pt x="49734" y="255780"/>
                  <a:pt x="111083" y="255780"/>
                </a:cubicBezTo>
                <a:lnTo>
                  <a:pt x="1139340" y="255780"/>
                </a:lnTo>
                <a:lnTo>
                  <a:pt x="1043632" y="0"/>
                </a:lnTo>
                <a:lnTo>
                  <a:pt x="1556139" y="255780"/>
                </a:lnTo>
                <a:lnTo>
                  <a:pt x="2584395" y="255780"/>
                </a:lnTo>
                <a:cubicBezTo>
                  <a:pt x="2645744" y="255780"/>
                  <a:pt x="2695478" y="305514"/>
                  <a:pt x="2695478" y="366863"/>
                </a:cubicBezTo>
                <a:lnTo>
                  <a:pt x="2695478" y="1748089"/>
                </a:lnTo>
                <a:cubicBezTo>
                  <a:pt x="2695478" y="1809438"/>
                  <a:pt x="2645744" y="1859172"/>
                  <a:pt x="2584395" y="1859172"/>
                </a:cubicBezTo>
                <a:close/>
              </a:path>
            </a:pathLst>
          </a:custGeom>
          <a:gradFill>
            <a:gsLst>
              <a:gs pos="0">
                <a:srgbClr val="2C96F2">
                  <a:lumMod val="100000"/>
                </a:srgbClr>
              </a:gs>
              <a:gs pos="50000">
                <a:srgbClr val="2C96F2"/>
              </a:gs>
            </a:gsLst>
            <a:lin ang="13800000" scaled="0"/>
          </a:gradFill>
          <a:ln>
            <a:noFill/>
          </a:ln>
          <a:effectLst>
            <a:outerShdw blurRad="228600" dist="177800" dir="3780000" algn="t" rotWithShape="0">
              <a:srgbClr val="2C96F2">
                <a:alpha val="20000"/>
              </a:srgbClr>
            </a:outerShdw>
          </a:effectLst>
        </p:spPr>
        <p:style>
          <a:lnRef idx="2">
            <a:srgbClr val="2C96F2">
              <a:lumMod val="75000"/>
            </a:srgbClr>
          </a:lnRef>
          <a:fillRef idx="1">
            <a:srgbClr val="2C96F2"/>
          </a:fillRef>
          <a:effectRef idx="0">
            <a:srgbClr val="FFFFFF"/>
          </a:effectRef>
          <a:fontRef idx="minor">
            <a:srgbClr val="FFFFFF"/>
          </a:fontRef>
        </p:style>
        <p:txBody>
          <a:bodyPr vertOverflow="overflow" horzOverflow="overflow" vert="horz" wrap="square" numCol="1" spcCol="0" rtlCol="0" fromWordArt="0" anchor="ctr" anchorCtr="0" forceAA="0" compatLnSpc="1">
            <a:noAutofit/>
          </a:bodyPr>
          <a:p>
            <a:pPr algn="ctr"/>
            <a:endParaRPr lang="zh-CN" altLang="en-US" sz="4000" b="1" dirty="0"/>
          </a:p>
        </p:txBody>
      </p:sp>
      <p:sp>
        <p:nvSpPr>
          <p:cNvPr id="7" name="矩形 6"/>
          <p:cNvSpPr/>
          <p:nvPr>
            <p:custDataLst>
              <p:tags r:id="rId4"/>
            </p:custDataLst>
          </p:nvPr>
        </p:nvSpPr>
        <p:spPr>
          <a:xfrm>
            <a:off x="5081143" y="2393305"/>
            <a:ext cx="3364178" cy="1853468"/>
          </a:xfrm>
          <a:prstGeom prst="rect">
            <a:avLst/>
          </a:prstGeom>
          <a:noFill/>
        </p:spPr>
        <p:txBody>
          <a:bodyPr vert="horz" wrap="square" lIns="0" tIns="0" rIns="0" bIns="0" rtlCol="0" anchor="ctr" anchorCtr="0">
            <a:noAutofit/>
          </a:bodyPr>
          <a:p>
            <a:pPr algn="just">
              <a:lnSpc>
                <a:spcPct val="150000"/>
              </a:lnSpc>
              <a:spcBef>
                <a:spcPct val="0"/>
              </a:spcBef>
              <a:spcAft>
                <a:spcPct val="0"/>
              </a:spcAft>
            </a:pP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作案特点：骗子通常以“征信修复、洗白、铲单”为名义开办业务或发布广告，声称花钱就能修复人民银行征信中心信用报告，有的收取高额费用后失联，有的教唆个人用“非恶意逾期”理由无理申诉，或运用虚假材料等非法手段意图修改不良信息，通常修改失败后不退款或失联。</a:t>
            </a:r>
            <a:endParaRPr lang="en-US" altLang="zh-CN" sz="1400" b="1"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5" grpId="0"/>
      <p:bldP spid="3" grpId="0" animBg="1"/>
      <p:bldP spid="5" grpId="1"/>
      <p:bldP spid="3"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四、逾期记录处理</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学生在读期间</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3" name="Rectangle 41747_#color-790&amp;1492"/>
          <p:cNvSpPr/>
          <p:nvPr>
            <p:custDataLst>
              <p:tags r:id="rId1"/>
            </p:custDataLst>
          </p:nvPr>
        </p:nvSpPr>
        <p:spPr>
          <a:xfrm>
            <a:off x="1022985" y="1404303"/>
            <a:ext cx="3384000" cy="521970"/>
          </a:xfrm>
          <a:custGeom>
            <a:avLst/>
            <a:gdLst/>
            <a:ahLst/>
            <a:cxnLst/>
            <a:rect l="l" t="t" r="r" b="b"/>
            <a:pathLst>
              <a:path w="2542032" h="521208">
                <a:moveTo>
                  <a:pt x="0" y="128016"/>
                </a:moveTo>
                <a:cubicBezTo>
                  <a:pt x="0" y="54864"/>
                  <a:pt x="54864" y="0"/>
                  <a:pt x="128016" y="0"/>
                </a:cubicBezTo>
                <a:lnTo>
                  <a:pt x="2542032" y="0"/>
                </a:lnTo>
                <a:lnTo>
                  <a:pt x="2542032" y="521208"/>
                </a:lnTo>
                <a:lnTo>
                  <a:pt x="128016" y="521208"/>
                </a:lnTo>
                <a:cubicBezTo>
                  <a:pt x="54864" y="521208"/>
                  <a:pt x="0" y="466344"/>
                  <a:pt x="0" y="393192"/>
                </a:cubicBezTo>
                <a:lnTo>
                  <a:pt x="0" y="128016"/>
                </a:lnTo>
              </a:path>
            </a:pathLst>
          </a:custGeom>
          <a:solidFill>
            <a:schemeClr val="accent1"/>
          </a:solidFill>
        </p:spPr>
        <p:txBody>
          <a:bodyPr wrap="none" lIns="0" tIns="0" rIns="0" bIns="0" anchor="ctr" anchorCtr="0">
            <a:noAutofit/>
          </a:bodyPr>
          <a:p>
            <a:pPr algn="ctr">
              <a:spcBef>
                <a:spcPct val="0"/>
              </a:spcBef>
              <a:spcAft>
                <a:spcPct val="0"/>
              </a:spcAft>
            </a:pPr>
            <a:r>
              <a:rPr lang="en-US" altLang="zh-CN" sz="2400" b="1">
                <a:solidFill>
                  <a:schemeClr val="lt1">
                    <a:lumMod val="100000"/>
                  </a:schemeClr>
                </a:solidFill>
                <a:latin typeface="+mn-ea"/>
                <a:cs typeface="+mn-ea"/>
                <a:sym typeface="+mn-ea"/>
              </a:rPr>
              <a:t>01</a:t>
            </a:r>
            <a:endParaRPr lang="en-US" altLang="zh-CN" sz="2400" b="1" dirty="0">
              <a:solidFill>
                <a:schemeClr val="lt1">
                  <a:lumMod val="100000"/>
                </a:schemeClr>
              </a:solidFill>
              <a:latin typeface="+mn-ea"/>
              <a:cs typeface="+mn-ea"/>
              <a:sym typeface="+mn-ea"/>
            </a:endParaRPr>
          </a:p>
        </p:txBody>
      </p:sp>
      <p:sp>
        <p:nvSpPr>
          <p:cNvPr id="12" name="Rectangle 41747_#color-788&amp;11190"/>
          <p:cNvSpPr/>
          <p:nvPr>
            <p:custDataLst>
              <p:tags r:id="rId2"/>
            </p:custDataLst>
          </p:nvPr>
        </p:nvSpPr>
        <p:spPr>
          <a:xfrm>
            <a:off x="4402455" y="1404938"/>
            <a:ext cx="3384000" cy="521335"/>
          </a:xfrm>
          <a:prstGeom prst="rect">
            <a:avLst/>
          </a:prstGeom>
          <a:solidFill>
            <a:schemeClr val="accent1">
              <a:lumMod val="75000"/>
            </a:schemeClr>
          </a:solidFill>
        </p:spPr>
        <p:txBody>
          <a:bodyPr wrap="none" lIns="0" tIns="0" rIns="0" bIns="0" anchor="ctr" anchorCtr="0">
            <a:noAutofit/>
          </a:bodyPr>
          <a:p>
            <a:pPr algn="ctr">
              <a:spcBef>
                <a:spcPct val="0"/>
              </a:spcBef>
              <a:spcAft>
                <a:spcPct val="0"/>
              </a:spcAft>
            </a:pPr>
            <a:r>
              <a:rPr lang="en-US" altLang="zh-CN" sz="2400" b="1">
                <a:solidFill>
                  <a:schemeClr val="lt1">
                    <a:lumMod val="100000"/>
                  </a:schemeClr>
                </a:solidFill>
                <a:latin typeface="+mn-ea"/>
                <a:cs typeface="+mn-ea"/>
                <a:sym typeface="+mn-ea"/>
              </a:rPr>
              <a:t>02</a:t>
            </a:r>
            <a:endParaRPr lang="en-US" altLang="zh-CN" sz="2400" b="1">
              <a:solidFill>
                <a:schemeClr val="lt1">
                  <a:lumMod val="100000"/>
                </a:schemeClr>
              </a:solidFill>
              <a:latin typeface="+mn-ea"/>
              <a:cs typeface="+mn-ea"/>
              <a:sym typeface="+mn-ea"/>
            </a:endParaRPr>
          </a:p>
        </p:txBody>
      </p:sp>
      <p:sp>
        <p:nvSpPr>
          <p:cNvPr id="4" name="矩形 3"/>
          <p:cNvSpPr/>
          <p:nvPr>
            <p:custDataLst>
              <p:tags r:id="rId3"/>
            </p:custDataLst>
          </p:nvPr>
        </p:nvSpPr>
        <p:spPr>
          <a:xfrm>
            <a:off x="1276985" y="2496820"/>
            <a:ext cx="3061335" cy="4001135"/>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贷款学生</a:t>
            </a:r>
            <a:r>
              <a:rPr lang="zh-CN" altLang="en-US" sz="1600" b="1" dirty="0">
                <a:solidFill>
                  <a:srgbClr val="012D86"/>
                </a:solidFill>
                <a:latin typeface="+mn-ea"/>
                <a:cs typeface="+mn-ea"/>
              </a:rPr>
              <a:t>因</a:t>
            </a:r>
            <a:r>
              <a:rPr lang="zh-CN" altLang="en-US" sz="1600" b="1" dirty="0">
                <a:solidFill>
                  <a:srgbClr val="FF0000"/>
                </a:solidFill>
                <a:latin typeface="+mn-ea"/>
                <a:cs typeface="+mn-ea"/>
              </a:rPr>
              <a:t>个人身份证过期</a:t>
            </a:r>
            <a:r>
              <a:rPr lang="zh-CN" altLang="en-US" sz="1600" b="1" dirty="0">
                <a:solidFill>
                  <a:srgbClr val="012D86"/>
                </a:solidFill>
                <a:latin typeface="+mn-ea"/>
                <a:cs typeface="+mn-ea"/>
              </a:rPr>
              <a:t>导致逾期，</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请本人及时在中国银行app内</a:t>
            </a:r>
            <a:r>
              <a:rPr lang="zh-CN" sz="1600" b="1">
                <a:solidFill>
                  <a:srgbClr val="FF0000"/>
                </a:solidFill>
                <a:latin typeface="微软雅黑" panose="020B0503020204020204" charset="-122"/>
                <a:ea typeface="微软雅黑" panose="020B0503020204020204" charset="-122"/>
                <a:cs typeface="微软雅黑" panose="020B0503020204020204" charset="-122"/>
                <a:sym typeface="+mn-ea"/>
              </a:rPr>
              <a:t>更新个人身份证信息</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，同时当天存入逾期还款金额，解除账户异常，恢复贷款贴息。（如未拿到新的身份证件，先打95566临时解除账户异常状态，同时当天存入逾期还款金额，直至更新个人信息，才能恢复正常还款、贴息。）</a:t>
            </a:r>
            <a:endParaRPr lang="zh-CN" altLang="en-US" sz="1600" b="1" dirty="0">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custDataLst>
              <p:tags r:id="rId4"/>
            </p:custDataLst>
          </p:nvPr>
        </p:nvSpPr>
        <p:spPr>
          <a:xfrm>
            <a:off x="1742440" y="2037398"/>
            <a:ext cx="2306634" cy="368300"/>
          </a:xfrm>
          <a:prstGeom prst="rect">
            <a:avLst/>
          </a:prstGeom>
          <a:noFill/>
        </p:spPr>
        <p:txBody>
          <a:bodyPr wrap="square" lIns="0" tIns="0" rIns="0" bIns="0" rtlCol="0" anchor="ctr" anchorCtr="0">
            <a:noAutofit/>
          </a:bodyPr>
          <a:p>
            <a:pPr algn="ctr">
              <a:spcBef>
                <a:spcPct val="0"/>
              </a:spcBef>
              <a:spcAft>
                <a:spcPct val="0"/>
              </a:spcAft>
            </a:pPr>
            <a:r>
              <a:rPr lang="zh-CN" altLang="en-US" sz="2000" b="1" dirty="0">
                <a:solidFill>
                  <a:schemeClr val="tx1">
                    <a:lumMod val="85000"/>
                    <a:lumOff val="15000"/>
                  </a:schemeClr>
                </a:solidFill>
                <a:latin typeface="+mn-ea"/>
                <a:cs typeface="+mn-ea"/>
              </a:rPr>
              <a:t>身份证</a:t>
            </a:r>
            <a:r>
              <a:rPr lang="zh-CN" altLang="en-US" sz="2000" b="1" dirty="0">
                <a:solidFill>
                  <a:schemeClr val="tx1">
                    <a:lumMod val="85000"/>
                    <a:lumOff val="15000"/>
                  </a:schemeClr>
                </a:solidFill>
                <a:latin typeface="+mn-ea"/>
                <a:cs typeface="+mn-ea"/>
              </a:rPr>
              <a:t>过期</a:t>
            </a:r>
            <a:endParaRPr lang="zh-CN" altLang="en-US" sz="2000" b="1" dirty="0">
              <a:solidFill>
                <a:schemeClr val="tx1">
                  <a:lumMod val="85000"/>
                  <a:lumOff val="15000"/>
                </a:schemeClr>
              </a:solidFill>
              <a:latin typeface="+mn-ea"/>
              <a:cs typeface="+mn-ea"/>
            </a:endParaRPr>
          </a:p>
        </p:txBody>
      </p:sp>
      <p:sp>
        <p:nvSpPr>
          <p:cNvPr id="6" name="矩形 5"/>
          <p:cNvSpPr/>
          <p:nvPr>
            <p:custDataLst>
              <p:tags r:id="rId5"/>
            </p:custDataLst>
          </p:nvPr>
        </p:nvSpPr>
        <p:spPr>
          <a:xfrm>
            <a:off x="4699000" y="2491740"/>
            <a:ext cx="2886710" cy="2719070"/>
          </a:xfrm>
          <a:prstGeom prst="rect">
            <a:avLst/>
          </a:prstGeom>
          <a:noFill/>
        </p:spPr>
        <p:txBody>
          <a:bodyPr wrap="square" lIns="0" tIns="0" rIns="0" bIns="0" rtlCol="0" anchor="t" anchorCtr="0">
            <a:noAutofit/>
          </a:bodyPr>
          <a:p>
            <a:pPr algn="just">
              <a:lnSpc>
                <a:spcPct val="150000"/>
              </a:lnSpc>
              <a:spcBef>
                <a:spcPct val="0"/>
              </a:spcBef>
              <a:spcAft>
                <a:spcPct val="0"/>
              </a:spcAft>
            </a:pP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贷款学生因</a:t>
            </a:r>
            <a:r>
              <a:rPr lang="zh-CN" sz="1600" b="1">
                <a:solidFill>
                  <a:srgbClr val="FF0000"/>
                </a:solidFill>
                <a:latin typeface="微软雅黑" panose="020B0503020204020204" charset="-122"/>
                <a:ea typeface="微软雅黑" panose="020B0503020204020204" charset="-122"/>
                <a:cs typeface="微软雅黑" panose="020B0503020204020204" charset="-122"/>
                <a:sym typeface="+mn-ea"/>
              </a:rPr>
              <a:t>超过半年</a:t>
            </a:r>
            <a:r>
              <a:rPr lang="zh-CN" sz="1600" b="1">
                <a:solidFill>
                  <a:srgbClr val="FF0000"/>
                </a:solidFill>
                <a:latin typeface="微软雅黑" panose="020B0503020204020204" charset="-122"/>
                <a:ea typeface="微软雅黑" panose="020B0503020204020204" charset="-122"/>
                <a:cs typeface="微软雅黑" panose="020B0503020204020204" charset="-122"/>
                <a:sym typeface="+mn-ea"/>
              </a:rPr>
              <a:t>未使用</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银行卡导致账户状态异常。需</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本人尽快</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还上逾期金额，并</a:t>
            </a:r>
            <a:r>
              <a:rPr lang="zh-CN" sz="1600" b="1">
                <a:solidFill>
                  <a:srgbClr val="FF0000"/>
                </a:solidFill>
                <a:latin typeface="微软雅黑" panose="020B0503020204020204" charset="-122"/>
                <a:ea typeface="微软雅黑" panose="020B0503020204020204" charset="-122"/>
                <a:cs typeface="微软雅黑" panose="020B0503020204020204" charset="-122"/>
                <a:sym typeface="+mn-ea"/>
              </a:rPr>
              <a:t>持身份证及银行卡至</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中国银行珞狮路支行</a:t>
            </a:r>
            <a:r>
              <a:rPr lang="zh-CN" sz="1600" b="1">
                <a:solidFill>
                  <a:srgbClr val="FF0000"/>
                </a:solidFill>
                <a:latin typeface="微软雅黑" panose="020B0503020204020204" charset="-122"/>
                <a:ea typeface="微软雅黑" panose="020B0503020204020204" charset="-122"/>
                <a:cs typeface="微软雅黑" panose="020B0503020204020204" charset="-122"/>
                <a:sym typeface="+mn-ea"/>
              </a:rPr>
              <a:t>线下办理</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，同时当天存入逾期还款金额，解除账户异常，恢复贷款贴息。</a:t>
            </a:r>
            <a:endParaRPr lang="zh-CN" altLang="en-US" sz="1600" b="1">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sp>
        <p:nvSpPr>
          <p:cNvPr id="10" name="矩形 9"/>
          <p:cNvSpPr/>
          <p:nvPr>
            <p:custDataLst>
              <p:tags r:id="rId6"/>
            </p:custDataLst>
          </p:nvPr>
        </p:nvSpPr>
        <p:spPr>
          <a:xfrm>
            <a:off x="5121910" y="2011998"/>
            <a:ext cx="2306634" cy="368300"/>
          </a:xfrm>
          <a:prstGeom prst="rect">
            <a:avLst/>
          </a:prstGeom>
          <a:noFill/>
        </p:spPr>
        <p:txBody>
          <a:bodyPr wrap="square" lIns="0" tIns="0" rIns="0" bIns="0" rtlCol="0" anchor="ctr" anchorCtr="0">
            <a:noAutofit/>
          </a:bodyPr>
          <a:p>
            <a:pPr algn="ctr">
              <a:buClrTx/>
              <a:buSzTx/>
              <a:buFontTx/>
            </a:pPr>
            <a:r>
              <a:rPr lang="zh-CN" altLang="en-US" sz="2000" b="1" dirty="0">
                <a:solidFill>
                  <a:schemeClr val="tx1">
                    <a:lumMod val="85000"/>
                    <a:lumOff val="15000"/>
                  </a:schemeClr>
                </a:solidFill>
                <a:latin typeface="+mn-ea"/>
                <a:cs typeface="+mn-ea"/>
                <a:sym typeface="+mn-ea"/>
              </a:rPr>
              <a:t>账户状态异常</a:t>
            </a:r>
            <a:endParaRPr lang="zh-CN" altLang="en-US" sz="2000" b="1" dirty="0">
              <a:solidFill>
                <a:schemeClr val="tx1">
                  <a:lumMod val="85000"/>
                  <a:lumOff val="15000"/>
                </a:schemeClr>
              </a:solidFill>
              <a:latin typeface="+mn-ea"/>
              <a:cs typeface="+mn-ea"/>
            </a:endParaRPr>
          </a:p>
        </p:txBody>
      </p:sp>
      <p:sp>
        <p:nvSpPr>
          <p:cNvPr id="13" name="矩形 12"/>
          <p:cNvSpPr/>
          <p:nvPr>
            <p:custDataLst>
              <p:tags r:id="rId7"/>
            </p:custDataLst>
          </p:nvPr>
        </p:nvSpPr>
        <p:spPr>
          <a:xfrm>
            <a:off x="8035925" y="2510790"/>
            <a:ext cx="2997835" cy="4762500"/>
          </a:xfrm>
          <a:prstGeom prst="rect">
            <a:avLst/>
          </a:prstGeom>
          <a:noFill/>
        </p:spPr>
        <p:txBody>
          <a:bodyPr wrap="square" lIns="0" tIns="0" rIns="0" bIns="0" rtlCol="0" anchor="t" anchorCtr="0">
            <a:noAutofit/>
          </a:bodyPr>
          <a:p>
            <a:pPr algn="just">
              <a:lnSpc>
                <a:spcPct val="150000"/>
              </a:lnSpc>
              <a:buClrTx/>
              <a:buSzTx/>
              <a:buFontTx/>
            </a:pP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贷款学生</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因升学、延期或因休学、应征入伍等原因</a:t>
            </a:r>
            <a:r>
              <a:rPr lang="zh-CN" sz="1600" b="1">
                <a:solidFill>
                  <a:srgbClr val="FF0000"/>
                </a:solidFill>
                <a:latin typeface="微软雅黑" panose="020B0503020204020204" charset="-122"/>
                <a:ea typeface="微软雅黑" panose="020B0503020204020204" charset="-122"/>
                <a:cs typeface="微软雅黑" panose="020B0503020204020204" charset="-122"/>
                <a:sym typeface="+mn-ea"/>
              </a:rPr>
              <a:t>延长过学制但未及时办理延长贴息手续</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导致逾期。需贷款学生本人尽快向银行还上近期全部逾期金额（手机端、柜员机或柜台），并及时向学院报告，由学院资助</a:t>
            </a: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老师报送延长贴息的纸质及电子档材料（贴息材料见大通知附件）。</a:t>
            </a:r>
            <a:endParaRPr lang="zh-CN" sz="1600" b="1">
              <a:solidFill>
                <a:srgbClr val="012D86"/>
              </a:solidFill>
              <a:latin typeface="微软雅黑" panose="020B0503020204020204" charset="-122"/>
              <a:ea typeface="微软雅黑" panose="020B0503020204020204" charset="-122"/>
              <a:cs typeface="微软雅黑" panose="020B0503020204020204" charset="-122"/>
            </a:endParaRPr>
          </a:p>
          <a:p>
            <a:pPr algn="ctr">
              <a:lnSpc>
                <a:spcPct val="150000"/>
              </a:lnSpc>
              <a:spcBef>
                <a:spcPct val="0"/>
              </a:spcBef>
              <a:spcAft>
                <a:spcPct val="0"/>
              </a:spcAft>
            </a:pPr>
            <a:endParaRPr lang="zh-CN" altLang="en-US" sz="1600">
              <a:solidFill>
                <a:schemeClr val="tx1">
                  <a:lumMod val="85000"/>
                  <a:lumOff val="15000"/>
                </a:schemeClr>
              </a:solidFill>
              <a:latin typeface="+mn-ea"/>
              <a:cs typeface="+mn-ea"/>
            </a:endParaRPr>
          </a:p>
        </p:txBody>
      </p:sp>
      <p:sp>
        <p:nvSpPr>
          <p:cNvPr id="14" name="矩形 13"/>
          <p:cNvSpPr/>
          <p:nvPr>
            <p:custDataLst>
              <p:tags r:id="rId8"/>
            </p:custDataLst>
          </p:nvPr>
        </p:nvSpPr>
        <p:spPr>
          <a:xfrm>
            <a:off x="8568690" y="1996758"/>
            <a:ext cx="2314564" cy="368300"/>
          </a:xfrm>
          <a:prstGeom prst="rect">
            <a:avLst/>
          </a:prstGeom>
          <a:noFill/>
        </p:spPr>
        <p:txBody>
          <a:bodyPr wrap="square" lIns="0" tIns="0" rIns="0" bIns="0" rtlCol="0" anchor="ctr" anchorCtr="0">
            <a:noAutofit/>
          </a:bodyPr>
          <a:p>
            <a:pPr algn="ctr">
              <a:buClrTx/>
              <a:buSzTx/>
              <a:buFontTx/>
            </a:pPr>
            <a:r>
              <a:rPr lang="zh-CN" altLang="en-US" sz="2000" b="1" dirty="0">
                <a:solidFill>
                  <a:schemeClr val="tx1">
                    <a:lumMod val="85000"/>
                    <a:lumOff val="15000"/>
                  </a:schemeClr>
                </a:solidFill>
                <a:latin typeface="+mn-ea"/>
                <a:cs typeface="+mn-ea"/>
                <a:sym typeface="+mn-ea"/>
              </a:rPr>
              <a:t>未及时办理延长贴息</a:t>
            </a:r>
            <a:endParaRPr lang="zh-CN" altLang="en-US" sz="2000" b="1" dirty="0">
              <a:solidFill>
                <a:schemeClr val="tx1">
                  <a:lumMod val="85000"/>
                  <a:lumOff val="15000"/>
                </a:schemeClr>
              </a:solidFill>
              <a:latin typeface="+mn-ea"/>
              <a:cs typeface="+mn-ea"/>
            </a:endParaRPr>
          </a:p>
        </p:txBody>
      </p:sp>
      <p:sp>
        <p:nvSpPr>
          <p:cNvPr id="11" name="Rectangle 41747_#color-790&amp;1492"/>
          <p:cNvSpPr/>
          <p:nvPr>
            <p:custDataLst>
              <p:tags r:id="rId9"/>
            </p:custDataLst>
          </p:nvPr>
        </p:nvSpPr>
        <p:spPr>
          <a:xfrm flipH="1">
            <a:off x="7786370" y="1404303"/>
            <a:ext cx="3384000" cy="521970"/>
          </a:xfrm>
          <a:custGeom>
            <a:avLst/>
            <a:gdLst/>
            <a:ahLst/>
            <a:cxnLst/>
            <a:rect l="l" t="t" r="r" b="b"/>
            <a:pathLst>
              <a:path w="2542032" h="521208">
                <a:moveTo>
                  <a:pt x="0" y="128016"/>
                </a:moveTo>
                <a:cubicBezTo>
                  <a:pt x="0" y="54864"/>
                  <a:pt x="54864" y="0"/>
                  <a:pt x="128016" y="0"/>
                </a:cubicBezTo>
                <a:lnTo>
                  <a:pt x="2542032" y="0"/>
                </a:lnTo>
                <a:lnTo>
                  <a:pt x="2542032" y="521208"/>
                </a:lnTo>
                <a:lnTo>
                  <a:pt x="128016" y="521208"/>
                </a:lnTo>
                <a:cubicBezTo>
                  <a:pt x="54864" y="521208"/>
                  <a:pt x="0" y="466344"/>
                  <a:pt x="0" y="393192"/>
                </a:cubicBezTo>
                <a:lnTo>
                  <a:pt x="0" y="128016"/>
                </a:lnTo>
              </a:path>
            </a:pathLst>
          </a:custGeom>
          <a:solidFill>
            <a:schemeClr val="accent1">
              <a:lumMod val="60000"/>
              <a:lumOff val="40000"/>
            </a:schemeClr>
          </a:solidFill>
        </p:spPr>
        <p:txBody>
          <a:bodyPr wrap="none" lIns="0" tIns="0" rIns="0" bIns="0" anchor="ctr" anchorCtr="0">
            <a:noAutofit/>
          </a:bodyPr>
          <a:p>
            <a:pPr algn="ctr">
              <a:spcBef>
                <a:spcPct val="0"/>
              </a:spcBef>
              <a:spcAft>
                <a:spcPct val="0"/>
              </a:spcAft>
            </a:pPr>
            <a:r>
              <a:rPr lang="en-US" altLang="zh-CN" sz="2400" b="1">
                <a:solidFill>
                  <a:schemeClr val="lt1">
                    <a:lumMod val="100000"/>
                  </a:schemeClr>
                </a:solidFill>
                <a:latin typeface="+mn-ea"/>
                <a:cs typeface="+mn-ea"/>
                <a:sym typeface="+mn-ea"/>
              </a:rPr>
              <a:t>03</a:t>
            </a:r>
            <a:endParaRPr lang="en-US" altLang="zh-CN" sz="2400" b="1">
              <a:solidFill>
                <a:schemeClr val="lt1">
                  <a:lumMod val="100000"/>
                </a:schemeClr>
              </a:solidFill>
              <a:latin typeface="+mn-ea"/>
              <a:cs typeface="+mn-ea"/>
              <a:sym typeface="+mn-ea"/>
            </a:endParaRPr>
          </a:p>
        </p:txBody>
      </p:sp>
      <p:sp>
        <p:nvSpPr>
          <p:cNvPr id="16" name="í$ḷiḍê"/>
          <p:cNvSpPr/>
          <p:nvPr>
            <p:custDataLst>
              <p:tags r:id="rId10"/>
            </p:custDataLst>
          </p:nvPr>
        </p:nvSpPr>
        <p:spPr bwMode="auto">
          <a:xfrm>
            <a:off x="1752273" y="2012515"/>
            <a:ext cx="407756" cy="408961"/>
          </a:xfrm>
          <a:custGeom>
            <a:avLst/>
            <a:gdLst>
              <a:gd name="T0" fmla="*/ 46 w 186"/>
              <a:gd name="T1" fmla="*/ 139 h 186"/>
              <a:gd name="T2" fmla="*/ 82 w 186"/>
              <a:gd name="T3" fmla="*/ 133 h 186"/>
              <a:gd name="T4" fmla="*/ 179 w 186"/>
              <a:gd name="T5" fmla="*/ 36 h 186"/>
              <a:gd name="T6" fmla="*/ 186 w 186"/>
              <a:gd name="T7" fmla="*/ 21 h 186"/>
              <a:gd name="T8" fmla="*/ 165 w 186"/>
              <a:gd name="T9" fmla="*/ 0 h 186"/>
              <a:gd name="T10" fmla="*/ 150 w 186"/>
              <a:gd name="T11" fmla="*/ 6 h 186"/>
              <a:gd name="T12" fmla="*/ 53 w 186"/>
              <a:gd name="T13" fmla="*/ 103 h 186"/>
              <a:gd name="T14" fmla="*/ 46 w 186"/>
              <a:gd name="T15" fmla="*/ 139 h 186"/>
              <a:gd name="T16" fmla="*/ 156 w 186"/>
              <a:gd name="T17" fmla="*/ 12 h 186"/>
              <a:gd name="T18" fmla="*/ 165 w 186"/>
              <a:gd name="T19" fmla="*/ 9 h 186"/>
              <a:gd name="T20" fmla="*/ 177 w 186"/>
              <a:gd name="T21" fmla="*/ 21 h 186"/>
              <a:gd name="T22" fmla="*/ 174 w 186"/>
              <a:gd name="T23" fmla="*/ 30 h 186"/>
              <a:gd name="T24" fmla="*/ 168 w 186"/>
              <a:gd name="T25" fmla="*/ 36 h 186"/>
              <a:gd name="T26" fmla="*/ 150 w 186"/>
              <a:gd name="T27" fmla="*/ 18 h 186"/>
              <a:gd name="T28" fmla="*/ 156 w 186"/>
              <a:gd name="T29" fmla="*/ 12 h 186"/>
              <a:gd name="T30" fmla="*/ 144 w 186"/>
              <a:gd name="T31" fmla="*/ 24 h 186"/>
              <a:gd name="T32" fmla="*/ 162 w 186"/>
              <a:gd name="T33" fmla="*/ 42 h 186"/>
              <a:gd name="T34" fmla="*/ 84 w 186"/>
              <a:gd name="T35" fmla="*/ 119 h 186"/>
              <a:gd name="T36" fmla="*/ 84 w 186"/>
              <a:gd name="T37" fmla="*/ 102 h 186"/>
              <a:gd name="T38" fmla="*/ 67 w 186"/>
              <a:gd name="T39" fmla="*/ 102 h 186"/>
              <a:gd name="T40" fmla="*/ 144 w 186"/>
              <a:gd name="T41" fmla="*/ 24 h 186"/>
              <a:gd name="T42" fmla="*/ 60 w 186"/>
              <a:gd name="T43" fmla="*/ 110 h 186"/>
              <a:gd name="T44" fmla="*/ 76 w 186"/>
              <a:gd name="T45" fmla="*/ 110 h 186"/>
              <a:gd name="T46" fmla="*/ 76 w 186"/>
              <a:gd name="T47" fmla="*/ 126 h 186"/>
              <a:gd name="T48" fmla="*/ 57 w 186"/>
              <a:gd name="T49" fmla="*/ 129 h 186"/>
              <a:gd name="T50" fmla="*/ 60 w 186"/>
              <a:gd name="T51" fmla="*/ 110 h 186"/>
              <a:gd name="T52" fmla="*/ 181 w 186"/>
              <a:gd name="T53" fmla="*/ 64 h 186"/>
              <a:gd name="T54" fmla="*/ 177 w 186"/>
              <a:gd name="T55" fmla="*/ 68 h 186"/>
              <a:gd name="T56" fmla="*/ 177 w 186"/>
              <a:gd name="T57" fmla="*/ 161 h 186"/>
              <a:gd name="T58" fmla="*/ 160 w 186"/>
              <a:gd name="T59" fmla="*/ 177 h 186"/>
              <a:gd name="T60" fmla="*/ 25 w 186"/>
              <a:gd name="T61" fmla="*/ 177 h 186"/>
              <a:gd name="T62" fmla="*/ 8 w 186"/>
              <a:gd name="T63" fmla="*/ 161 h 186"/>
              <a:gd name="T64" fmla="*/ 8 w 186"/>
              <a:gd name="T65" fmla="*/ 26 h 186"/>
              <a:gd name="T66" fmla="*/ 25 w 186"/>
              <a:gd name="T67" fmla="*/ 9 h 186"/>
              <a:gd name="T68" fmla="*/ 118 w 186"/>
              <a:gd name="T69" fmla="*/ 9 h 186"/>
              <a:gd name="T70" fmla="*/ 122 w 186"/>
              <a:gd name="T71" fmla="*/ 4 h 186"/>
              <a:gd name="T72" fmla="*/ 118 w 186"/>
              <a:gd name="T73" fmla="*/ 0 h 186"/>
              <a:gd name="T74" fmla="*/ 25 w 186"/>
              <a:gd name="T75" fmla="*/ 0 h 186"/>
              <a:gd name="T76" fmla="*/ 0 w 186"/>
              <a:gd name="T77" fmla="*/ 26 h 186"/>
              <a:gd name="T78" fmla="*/ 0 w 186"/>
              <a:gd name="T79" fmla="*/ 161 h 186"/>
              <a:gd name="T80" fmla="*/ 25 w 186"/>
              <a:gd name="T81" fmla="*/ 186 h 186"/>
              <a:gd name="T82" fmla="*/ 160 w 186"/>
              <a:gd name="T83" fmla="*/ 186 h 186"/>
              <a:gd name="T84" fmla="*/ 186 w 186"/>
              <a:gd name="T85" fmla="*/ 161 h 186"/>
              <a:gd name="T86" fmla="*/ 186 w 186"/>
              <a:gd name="T87" fmla="*/ 68 h 186"/>
              <a:gd name="T88" fmla="*/ 181 w 186"/>
              <a:gd name="T89" fmla="*/ 6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186">
                <a:moveTo>
                  <a:pt x="46" y="139"/>
                </a:moveTo>
                <a:cubicBezTo>
                  <a:pt x="82" y="133"/>
                  <a:pt x="82" y="133"/>
                  <a:pt x="82" y="133"/>
                </a:cubicBezTo>
                <a:cubicBezTo>
                  <a:pt x="179" y="36"/>
                  <a:pt x="179" y="36"/>
                  <a:pt x="179" y="36"/>
                </a:cubicBezTo>
                <a:cubicBezTo>
                  <a:pt x="183" y="32"/>
                  <a:pt x="186" y="27"/>
                  <a:pt x="186" y="21"/>
                </a:cubicBezTo>
                <a:cubicBezTo>
                  <a:pt x="186" y="10"/>
                  <a:pt x="176" y="0"/>
                  <a:pt x="165" y="0"/>
                </a:cubicBezTo>
                <a:cubicBezTo>
                  <a:pt x="159" y="0"/>
                  <a:pt x="153" y="3"/>
                  <a:pt x="150" y="6"/>
                </a:cubicBezTo>
                <a:cubicBezTo>
                  <a:pt x="53" y="103"/>
                  <a:pt x="53" y="103"/>
                  <a:pt x="53" y="103"/>
                </a:cubicBezTo>
                <a:lnTo>
                  <a:pt x="46" y="139"/>
                </a:lnTo>
                <a:close/>
                <a:moveTo>
                  <a:pt x="156" y="12"/>
                </a:moveTo>
                <a:cubicBezTo>
                  <a:pt x="158" y="10"/>
                  <a:pt x="161" y="9"/>
                  <a:pt x="165" y="9"/>
                </a:cubicBezTo>
                <a:cubicBezTo>
                  <a:pt x="172" y="9"/>
                  <a:pt x="177" y="14"/>
                  <a:pt x="177" y="21"/>
                </a:cubicBezTo>
                <a:cubicBezTo>
                  <a:pt x="177" y="25"/>
                  <a:pt x="176" y="28"/>
                  <a:pt x="174" y="30"/>
                </a:cubicBezTo>
                <a:cubicBezTo>
                  <a:pt x="168" y="36"/>
                  <a:pt x="168" y="36"/>
                  <a:pt x="168" y="36"/>
                </a:cubicBezTo>
                <a:cubicBezTo>
                  <a:pt x="150" y="18"/>
                  <a:pt x="150" y="18"/>
                  <a:pt x="150" y="18"/>
                </a:cubicBezTo>
                <a:lnTo>
                  <a:pt x="156" y="12"/>
                </a:lnTo>
                <a:close/>
                <a:moveTo>
                  <a:pt x="144" y="24"/>
                </a:moveTo>
                <a:cubicBezTo>
                  <a:pt x="162" y="42"/>
                  <a:pt x="162" y="42"/>
                  <a:pt x="162" y="42"/>
                </a:cubicBezTo>
                <a:cubicBezTo>
                  <a:pt x="84" y="119"/>
                  <a:pt x="84" y="119"/>
                  <a:pt x="84" y="119"/>
                </a:cubicBezTo>
                <a:cubicBezTo>
                  <a:pt x="84" y="102"/>
                  <a:pt x="84" y="102"/>
                  <a:pt x="84" y="102"/>
                </a:cubicBezTo>
                <a:cubicBezTo>
                  <a:pt x="67" y="102"/>
                  <a:pt x="67" y="102"/>
                  <a:pt x="67" y="102"/>
                </a:cubicBezTo>
                <a:lnTo>
                  <a:pt x="144" y="24"/>
                </a:lnTo>
                <a:close/>
                <a:moveTo>
                  <a:pt x="60" y="110"/>
                </a:moveTo>
                <a:cubicBezTo>
                  <a:pt x="76" y="110"/>
                  <a:pt x="76" y="110"/>
                  <a:pt x="76" y="110"/>
                </a:cubicBezTo>
                <a:cubicBezTo>
                  <a:pt x="76" y="126"/>
                  <a:pt x="76" y="126"/>
                  <a:pt x="76" y="126"/>
                </a:cubicBezTo>
                <a:cubicBezTo>
                  <a:pt x="57" y="129"/>
                  <a:pt x="57" y="129"/>
                  <a:pt x="57" y="129"/>
                </a:cubicBezTo>
                <a:lnTo>
                  <a:pt x="60" y="110"/>
                </a:lnTo>
                <a:close/>
                <a:moveTo>
                  <a:pt x="181" y="64"/>
                </a:moveTo>
                <a:cubicBezTo>
                  <a:pt x="179" y="64"/>
                  <a:pt x="177" y="65"/>
                  <a:pt x="177" y="68"/>
                </a:cubicBezTo>
                <a:cubicBezTo>
                  <a:pt x="177" y="161"/>
                  <a:pt x="177" y="161"/>
                  <a:pt x="177" y="161"/>
                </a:cubicBezTo>
                <a:cubicBezTo>
                  <a:pt x="177" y="170"/>
                  <a:pt x="170" y="177"/>
                  <a:pt x="160" y="177"/>
                </a:cubicBezTo>
                <a:cubicBezTo>
                  <a:pt x="25" y="177"/>
                  <a:pt x="25" y="177"/>
                  <a:pt x="25" y="177"/>
                </a:cubicBezTo>
                <a:cubicBezTo>
                  <a:pt x="16" y="177"/>
                  <a:pt x="8" y="170"/>
                  <a:pt x="8" y="161"/>
                </a:cubicBezTo>
                <a:cubicBezTo>
                  <a:pt x="8" y="26"/>
                  <a:pt x="8" y="26"/>
                  <a:pt x="8" y="26"/>
                </a:cubicBezTo>
                <a:cubicBezTo>
                  <a:pt x="8" y="16"/>
                  <a:pt x="16" y="9"/>
                  <a:pt x="25" y="9"/>
                </a:cubicBezTo>
                <a:cubicBezTo>
                  <a:pt x="118" y="9"/>
                  <a:pt x="118" y="9"/>
                  <a:pt x="118" y="9"/>
                </a:cubicBezTo>
                <a:cubicBezTo>
                  <a:pt x="120" y="9"/>
                  <a:pt x="122" y="7"/>
                  <a:pt x="122" y="4"/>
                </a:cubicBezTo>
                <a:cubicBezTo>
                  <a:pt x="122" y="2"/>
                  <a:pt x="120" y="0"/>
                  <a:pt x="118" y="0"/>
                </a:cubicBezTo>
                <a:cubicBezTo>
                  <a:pt x="25" y="0"/>
                  <a:pt x="25" y="0"/>
                  <a:pt x="25" y="0"/>
                </a:cubicBezTo>
                <a:cubicBezTo>
                  <a:pt x="11" y="0"/>
                  <a:pt x="0" y="12"/>
                  <a:pt x="0" y="26"/>
                </a:cubicBezTo>
                <a:cubicBezTo>
                  <a:pt x="0" y="161"/>
                  <a:pt x="0" y="161"/>
                  <a:pt x="0" y="161"/>
                </a:cubicBezTo>
                <a:cubicBezTo>
                  <a:pt x="0" y="175"/>
                  <a:pt x="11" y="186"/>
                  <a:pt x="25" y="186"/>
                </a:cubicBezTo>
                <a:cubicBezTo>
                  <a:pt x="160" y="186"/>
                  <a:pt x="160" y="186"/>
                  <a:pt x="160" y="186"/>
                </a:cubicBezTo>
                <a:cubicBezTo>
                  <a:pt x="174" y="186"/>
                  <a:pt x="186" y="175"/>
                  <a:pt x="186" y="161"/>
                </a:cubicBezTo>
                <a:cubicBezTo>
                  <a:pt x="186" y="68"/>
                  <a:pt x="186" y="68"/>
                  <a:pt x="186" y="68"/>
                </a:cubicBezTo>
                <a:cubicBezTo>
                  <a:pt x="186" y="65"/>
                  <a:pt x="184" y="64"/>
                  <a:pt x="181" y="64"/>
                </a:cubicBezTo>
                <a:close/>
              </a:path>
            </a:pathLst>
          </a:custGeom>
          <a:solidFill>
            <a:schemeClr val="accent1"/>
          </a:solidFill>
          <a:ln>
            <a:noFill/>
          </a:ln>
        </p:spPr>
        <p:txBody>
          <a:bodyPr anchor="ctr"/>
          <a:p>
            <a:pPr algn="ctr"/>
          </a:p>
        </p:txBody>
      </p:sp>
      <p:sp>
        <p:nvSpPr>
          <p:cNvPr id="28" name="ïSľïḍé"/>
          <p:cNvSpPr/>
          <p:nvPr>
            <p:custDataLst>
              <p:tags r:id="rId11"/>
            </p:custDataLst>
          </p:nvPr>
        </p:nvSpPr>
        <p:spPr bwMode="auto">
          <a:xfrm>
            <a:off x="5121948" y="1997277"/>
            <a:ext cx="334166" cy="408961"/>
          </a:xfrm>
          <a:custGeom>
            <a:avLst/>
            <a:gdLst>
              <a:gd name="T0" fmla="*/ 152 w 152"/>
              <a:gd name="T1" fmla="*/ 131 h 186"/>
              <a:gd name="T2" fmla="*/ 118 w 152"/>
              <a:gd name="T3" fmla="*/ 59 h 186"/>
              <a:gd name="T4" fmla="*/ 92 w 152"/>
              <a:gd name="T5" fmla="*/ 20 h 186"/>
              <a:gd name="T6" fmla="*/ 92 w 152"/>
              <a:gd name="T7" fmla="*/ 17 h 186"/>
              <a:gd name="T8" fmla="*/ 76 w 152"/>
              <a:gd name="T9" fmla="*/ 0 h 186"/>
              <a:gd name="T10" fmla="*/ 59 w 152"/>
              <a:gd name="T11" fmla="*/ 17 h 186"/>
              <a:gd name="T12" fmla="*/ 59 w 152"/>
              <a:gd name="T13" fmla="*/ 20 h 186"/>
              <a:gd name="T14" fmla="*/ 33 w 152"/>
              <a:gd name="T15" fmla="*/ 59 h 186"/>
              <a:gd name="T16" fmla="*/ 0 w 152"/>
              <a:gd name="T17" fmla="*/ 131 h 186"/>
              <a:gd name="T18" fmla="*/ 50 w 152"/>
              <a:gd name="T19" fmla="*/ 159 h 186"/>
              <a:gd name="T20" fmla="*/ 50 w 152"/>
              <a:gd name="T21" fmla="*/ 161 h 186"/>
              <a:gd name="T22" fmla="*/ 76 w 152"/>
              <a:gd name="T23" fmla="*/ 186 h 186"/>
              <a:gd name="T24" fmla="*/ 101 w 152"/>
              <a:gd name="T25" fmla="*/ 161 h 186"/>
              <a:gd name="T26" fmla="*/ 101 w 152"/>
              <a:gd name="T27" fmla="*/ 159 h 186"/>
              <a:gd name="T28" fmla="*/ 152 w 152"/>
              <a:gd name="T29" fmla="*/ 131 h 186"/>
              <a:gd name="T30" fmla="*/ 76 w 152"/>
              <a:gd name="T31" fmla="*/ 9 h 186"/>
              <a:gd name="T32" fmla="*/ 84 w 152"/>
              <a:gd name="T33" fmla="*/ 17 h 186"/>
              <a:gd name="T34" fmla="*/ 76 w 152"/>
              <a:gd name="T35" fmla="*/ 26 h 186"/>
              <a:gd name="T36" fmla="*/ 67 w 152"/>
              <a:gd name="T37" fmla="*/ 17 h 186"/>
              <a:gd name="T38" fmla="*/ 76 w 152"/>
              <a:gd name="T39" fmla="*/ 9 h 186"/>
              <a:gd name="T40" fmla="*/ 20 w 152"/>
              <a:gd name="T41" fmla="*/ 108 h 186"/>
              <a:gd name="T42" fmla="*/ 42 w 152"/>
              <a:gd name="T43" fmla="*/ 59 h 186"/>
              <a:gd name="T44" fmla="*/ 63 w 152"/>
              <a:gd name="T45" fmla="*/ 28 h 186"/>
              <a:gd name="T46" fmla="*/ 76 w 152"/>
              <a:gd name="T47" fmla="*/ 34 h 186"/>
              <a:gd name="T48" fmla="*/ 88 w 152"/>
              <a:gd name="T49" fmla="*/ 28 h 186"/>
              <a:gd name="T50" fmla="*/ 109 w 152"/>
              <a:gd name="T51" fmla="*/ 59 h 186"/>
              <a:gd name="T52" fmla="*/ 131 w 152"/>
              <a:gd name="T53" fmla="*/ 108 h 186"/>
              <a:gd name="T54" fmla="*/ 136 w 152"/>
              <a:gd name="T55" fmla="*/ 113 h 186"/>
              <a:gd name="T56" fmla="*/ 76 w 152"/>
              <a:gd name="T57" fmla="*/ 127 h 186"/>
              <a:gd name="T58" fmla="*/ 15 w 152"/>
              <a:gd name="T59" fmla="*/ 114 h 186"/>
              <a:gd name="T60" fmla="*/ 20 w 152"/>
              <a:gd name="T61" fmla="*/ 108 h 186"/>
              <a:gd name="T62" fmla="*/ 76 w 152"/>
              <a:gd name="T63" fmla="*/ 177 h 186"/>
              <a:gd name="T64" fmla="*/ 59 w 152"/>
              <a:gd name="T65" fmla="*/ 161 h 186"/>
              <a:gd name="T66" fmla="*/ 59 w 152"/>
              <a:gd name="T67" fmla="*/ 160 h 186"/>
              <a:gd name="T68" fmla="*/ 76 w 152"/>
              <a:gd name="T69" fmla="*/ 161 h 186"/>
              <a:gd name="T70" fmla="*/ 92 w 152"/>
              <a:gd name="T71" fmla="*/ 160 h 186"/>
              <a:gd name="T72" fmla="*/ 92 w 152"/>
              <a:gd name="T73" fmla="*/ 161 h 186"/>
              <a:gd name="T74" fmla="*/ 76 w 152"/>
              <a:gd name="T75" fmla="*/ 177 h 186"/>
              <a:gd name="T76" fmla="*/ 76 w 152"/>
              <a:gd name="T77" fmla="*/ 152 h 186"/>
              <a:gd name="T78" fmla="*/ 8 w 152"/>
              <a:gd name="T79" fmla="*/ 131 h 186"/>
              <a:gd name="T80" fmla="*/ 11 w 152"/>
              <a:gd name="T81" fmla="*/ 120 h 186"/>
              <a:gd name="T82" fmla="*/ 76 w 152"/>
              <a:gd name="T83" fmla="*/ 135 h 186"/>
              <a:gd name="T84" fmla="*/ 140 w 152"/>
              <a:gd name="T85" fmla="*/ 120 h 186"/>
              <a:gd name="T86" fmla="*/ 143 w 152"/>
              <a:gd name="T87" fmla="*/ 131 h 186"/>
              <a:gd name="T88" fmla="*/ 76 w 152"/>
              <a:gd name="T89" fmla="*/ 15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2" h="186">
                <a:moveTo>
                  <a:pt x="152" y="131"/>
                </a:moveTo>
                <a:cubicBezTo>
                  <a:pt x="152" y="101"/>
                  <a:pt x="118" y="101"/>
                  <a:pt x="118" y="59"/>
                </a:cubicBezTo>
                <a:cubicBezTo>
                  <a:pt x="118" y="42"/>
                  <a:pt x="107" y="27"/>
                  <a:pt x="92" y="20"/>
                </a:cubicBezTo>
                <a:cubicBezTo>
                  <a:pt x="92" y="19"/>
                  <a:pt x="92" y="18"/>
                  <a:pt x="92" y="17"/>
                </a:cubicBezTo>
                <a:cubicBezTo>
                  <a:pt x="92" y="8"/>
                  <a:pt x="85" y="0"/>
                  <a:pt x="76" y="0"/>
                </a:cubicBezTo>
                <a:cubicBezTo>
                  <a:pt x="66" y="0"/>
                  <a:pt x="59" y="8"/>
                  <a:pt x="59" y="17"/>
                </a:cubicBezTo>
                <a:cubicBezTo>
                  <a:pt x="59" y="18"/>
                  <a:pt x="59" y="19"/>
                  <a:pt x="59" y="20"/>
                </a:cubicBezTo>
                <a:cubicBezTo>
                  <a:pt x="44" y="27"/>
                  <a:pt x="33" y="42"/>
                  <a:pt x="33" y="59"/>
                </a:cubicBezTo>
                <a:cubicBezTo>
                  <a:pt x="33" y="101"/>
                  <a:pt x="0" y="101"/>
                  <a:pt x="0" y="131"/>
                </a:cubicBezTo>
                <a:cubicBezTo>
                  <a:pt x="0" y="144"/>
                  <a:pt x="21" y="155"/>
                  <a:pt x="50" y="159"/>
                </a:cubicBezTo>
                <a:cubicBezTo>
                  <a:pt x="50" y="159"/>
                  <a:pt x="50" y="160"/>
                  <a:pt x="50" y="161"/>
                </a:cubicBezTo>
                <a:cubicBezTo>
                  <a:pt x="50" y="174"/>
                  <a:pt x="62" y="186"/>
                  <a:pt x="76" y="186"/>
                </a:cubicBezTo>
                <a:cubicBezTo>
                  <a:pt x="90" y="186"/>
                  <a:pt x="101" y="174"/>
                  <a:pt x="101" y="161"/>
                </a:cubicBezTo>
                <a:cubicBezTo>
                  <a:pt x="101" y="160"/>
                  <a:pt x="101" y="159"/>
                  <a:pt x="101" y="159"/>
                </a:cubicBezTo>
                <a:cubicBezTo>
                  <a:pt x="130" y="155"/>
                  <a:pt x="152" y="144"/>
                  <a:pt x="152" y="131"/>
                </a:cubicBezTo>
                <a:close/>
                <a:moveTo>
                  <a:pt x="76" y="9"/>
                </a:moveTo>
                <a:cubicBezTo>
                  <a:pt x="80" y="9"/>
                  <a:pt x="84" y="12"/>
                  <a:pt x="84" y="17"/>
                </a:cubicBezTo>
                <a:cubicBezTo>
                  <a:pt x="84" y="22"/>
                  <a:pt x="80" y="26"/>
                  <a:pt x="76" y="26"/>
                </a:cubicBezTo>
                <a:cubicBezTo>
                  <a:pt x="71" y="26"/>
                  <a:pt x="67" y="22"/>
                  <a:pt x="67" y="17"/>
                </a:cubicBezTo>
                <a:cubicBezTo>
                  <a:pt x="67" y="12"/>
                  <a:pt x="71" y="9"/>
                  <a:pt x="76" y="9"/>
                </a:cubicBezTo>
                <a:close/>
                <a:moveTo>
                  <a:pt x="20" y="108"/>
                </a:moveTo>
                <a:cubicBezTo>
                  <a:pt x="30" y="98"/>
                  <a:pt x="42" y="86"/>
                  <a:pt x="42" y="59"/>
                </a:cubicBezTo>
                <a:cubicBezTo>
                  <a:pt x="42" y="45"/>
                  <a:pt x="51" y="33"/>
                  <a:pt x="63" y="28"/>
                </a:cubicBezTo>
                <a:cubicBezTo>
                  <a:pt x="66" y="32"/>
                  <a:pt x="70" y="34"/>
                  <a:pt x="76" y="34"/>
                </a:cubicBezTo>
                <a:cubicBezTo>
                  <a:pt x="81" y="34"/>
                  <a:pt x="85" y="32"/>
                  <a:pt x="88" y="28"/>
                </a:cubicBezTo>
                <a:cubicBezTo>
                  <a:pt x="101" y="33"/>
                  <a:pt x="109" y="45"/>
                  <a:pt x="109" y="59"/>
                </a:cubicBezTo>
                <a:cubicBezTo>
                  <a:pt x="109" y="86"/>
                  <a:pt x="121" y="98"/>
                  <a:pt x="131" y="108"/>
                </a:cubicBezTo>
                <a:cubicBezTo>
                  <a:pt x="133" y="110"/>
                  <a:pt x="134" y="112"/>
                  <a:pt x="136" y="113"/>
                </a:cubicBezTo>
                <a:cubicBezTo>
                  <a:pt x="128" y="121"/>
                  <a:pt x="104" y="127"/>
                  <a:pt x="76" y="127"/>
                </a:cubicBezTo>
                <a:cubicBezTo>
                  <a:pt x="47" y="127"/>
                  <a:pt x="23" y="121"/>
                  <a:pt x="15" y="114"/>
                </a:cubicBezTo>
                <a:cubicBezTo>
                  <a:pt x="17" y="112"/>
                  <a:pt x="19" y="110"/>
                  <a:pt x="20" y="108"/>
                </a:cubicBezTo>
                <a:close/>
                <a:moveTo>
                  <a:pt x="76" y="177"/>
                </a:moveTo>
                <a:cubicBezTo>
                  <a:pt x="66" y="177"/>
                  <a:pt x="59" y="170"/>
                  <a:pt x="59" y="161"/>
                </a:cubicBezTo>
                <a:cubicBezTo>
                  <a:pt x="59" y="160"/>
                  <a:pt x="59" y="160"/>
                  <a:pt x="59" y="160"/>
                </a:cubicBezTo>
                <a:cubicBezTo>
                  <a:pt x="64" y="160"/>
                  <a:pt x="70" y="161"/>
                  <a:pt x="76" y="161"/>
                </a:cubicBezTo>
                <a:cubicBezTo>
                  <a:pt x="81" y="161"/>
                  <a:pt x="87" y="160"/>
                  <a:pt x="92" y="160"/>
                </a:cubicBezTo>
                <a:cubicBezTo>
                  <a:pt x="92" y="160"/>
                  <a:pt x="92" y="160"/>
                  <a:pt x="92" y="161"/>
                </a:cubicBezTo>
                <a:cubicBezTo>
                  <a:pt x="92" y="170"/>
                  <a:pt x="85" y="177"/>
                  <a:pt x="76" y="177"/>
                </a:cubicBezTo>
                <a:close/>
                <a:moveTo>
                  <a:pt x="76" y="152"/>
                </a:moveTo>
                <a:cubicBezTo>
                  <a:pt x="32" y="152"/>
                  <a:pt x="8" y="138"/>
                  <a:pt x="8" y="131"/>
                </a:cubicBezTo>
                <a:cubicBezTo>
                  <a:pt x="8" y="126"/>
                  <a:pt x="9" y="123"/>
                  <a:pt x="11" y="120"/>
                </a:cubicBezTo>
                <a:cubicBezTo>
                  <a:pt x="23" y="129"/>
                  <a:pt x="47" y="135"/>
                  <a:pt x="76" y="135"/>
                </a:cubicBezTo>
                <a:cubicBezTo>
                  <a:pt x="104" y="135"/>
                  <a:pt x="129" y="129"/>
                  <a:pt x="140" y="120"/>
                </a:cubicBezTo>
                <a:cubicBezTo>
                  <a:pt x="142" y="123"/>
                  <a:pt x="143" y="126"/>
                  <a:pt x="143" y="131"/>
                </a:cubicBezTo>
                <a:cubicBezTo>
                  <a:pt x="143" y="138"/>
                  <a:pt x="119" y="152"/>
                  <a:pt x="76" y="152"/>
                </a:cubicBezTo>
                <a:close/>
              </a:path>
            </a:pathLst>
          </a:custGeom>
          <a:solidFill>
            <a:schemeClr val="accent1"/>
          </a:solidFill>
          <a:ln>
            <a:noFill/>
          </a:ln>
        </p:spPr>
        <p:txBody>
          <a:bodyPr anchor="ctr"/>
          <a:lstStyle/>
          <a:p>
            <a:pPr algn="ctr"/>
          </a:p>
        </p:txBody>
      </p:sp>
      <p:sp>
        <p:nvSpPr>
          <p:cNvPr id="26" name="íŝ1ïḑe"/>
          <p:cNvSpPr/>
          <p:nvPr>
            <p:custDataLst>
              <p:tags r:id="rId12"/>
            </p:custDataLst>
          </p:nvPr>
        </p:nvSpPr>
        <p:spPr bwMode="auto">
          <a:xfrm>
            <a:off x="8130535" y="1996897"/>
            <a:ext cx="406549" cy="369151"/>
          </a:xfrm>
          <a:custGeom>
            <a:avLst/>
            <a:gdLst>
              <a:gd name="T0" fmla="*/ 93 w 185"/>
              <a:gd name="T1" fmla="*/ 0 h 168"/>
              <a:gd name="T2" fmla="*/ 0 w 185"/>
              <a:gd name="T3" fmla="*/ 76 h 168"/>
              <a:gd name="T4" fmla="*/ 26 w 185"/>
              <a:gd name="T5" fmla="*/ 128 h 168"/>
              <a:gd name="T6" fmla="*/ 17 w 185"/>
              <a:gd name="T7" fmla="*/ 168 h 168"/>
              <a:gd name="T8" fmla="*/ 67 w 185"/>
              <a:gd name="T9" fmla="*/ 148 h 168"/>
              <a:gd name="T10" fmla="*/ 93 w 185"/>
              <a:gd name="T11" fmla="*/ 152 h 168"/>
              <a:gd name="T12" fmla="*/ 185 w 185"/>
              <a:gd name="T13" fmla="*/ 76 h 168"/>
              <a:gd name="T14" fmla="*/ 93 w 185"/>
              <a:gd name="T15" fmla="*/ 0 h 168"/>
              <a:gd name="T16" fmla="*/ 93 w 185"/>
              <a:gd name="T17" fmla="*/ 143 h 168"/>
              <a:gd name="T18" fmla="*/ 69 w 185"/>
              <a:gd name="T19" fmla="*/ 140 h 168"/>
              <a:gd name="T20" fmla="*/ 67 w 185"/>
              <a:gd name="T21" fmla="*/ 140 h 168"/>
              <a:gd name="T22" fmla="*/ 63 w 185"/>
              <a:gd name="T23" fmla="*/ 141 h 168"/>
              <a:gd name="T24" fmla="*/ 29 w 185"/>
              <a:gd name="T25" fmla="*/ 155 h 168"/>
              <a:gd name="T26" fmla="*/ 34 w 185"/>
              <a:gd name="T27" fmla="*/ 130 h 168"/>
              <a:gd name="T28" fmla="*/ 31 w 185"/>
              <a:gd name="T29" fmla="*/ 122 h 168"/>
              <a:gd name="T30" fmla="*/ 8 w 185"/>
              <a:gd name="T31" fmla="*/ 76 h 168"/>
              <a:gd name="T32" fmla="*/ 93 w 185"/>
              <a:gd name="T33" fmla="*/ 8 h 168"/>
              <a:gd name="T34" fmla="*/ 177 w 185"/>
              <a:gd name="T35" fmla="*/ 76 h 168"/>
              <a:gd name="T36" fmla="*/ 93 w 185"/>
              <a:gd name="T37" fmla="*/ 14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5" h="168">
                <a:moveTo>
                  <a:pt x="93" y="0"/>
                </a:moveTo>
                <a:cubicBezTo>
                  <a:pt x="41" y="0"/>
                  <a:pt x="0" y="34"/>
                  <a:pt x="0" y="76"/>
                </a:cubicBezTo>
                <a:cubicBezTo>
                  <a:pt x="0" y="96"/>
                  <a:pt x="10" y="115"/>
                  <a:pt x="26" y="128"/>
                </a:cubicBezTo>
                <a:cubicBezTo>
                  <a:pt x="17" y="168"/>
                  <a:pt x="17" y="168"/>
                  <a:pt x="17" y="168"/>
                </a:cubicBezTo>
                <a:cubicBezTo>
                  <a:pt x="67" y="148"/>
                  <a:pt x="67" y="148"/>
                  <a:pt x="67" y="148"/>
                </a:cubicBezTo>
                <a:cubicBezTo>
                  <a:pt x="75" y="150"/>
                  <a:pt x="84" y="152"/>
                  <a:pt x="93" y="152"/>
                </a:cubicBezTo>
                <a:cubicBezTo>
                  <a:pt x="144" y="152"/>
                  <a:pt x="185" y="118"/>
                  <a:pt x="185" y="76"/>
                </a:cubicBezTo>
                <a:cubicBezTo>
                  <a:pt x="185" y="34"/>
                  <a:pt x="144" y="0"/>
                  <a:pt x="93" y="0"/>
                </a:cubicBezTo>
                <a:close/>
                <a:moveTo>
                  <a:pt x="93" y="143"/>
                </a:moveTo>
                <a:cubicBezTo>
                  <a:pt x="85" y="143"/>
                  <a:pt x="76" y="142"/>
                  <a:pt x="69" y="140"/>
                </a:cubicBezTo>
                <a:cubicBezTo>
                  <a:pt x="68" y="140"/>
                  <a:pt x="67" y="140"/>
                  <a:pt x="67" y="140"/>
                </a:cubicBezTo>
                <a:cubicBezTo>
                  <a:pt x="65" y="140"/>
                  <a:pt x="64" y="140"/>
                  <a:pt x="63" y="141"/>
                </a:cubicBezTo>
                <a:cubicBezTo>
                  <a:pt x="29" y="155"/>
                  <a:pt x="29" y="155"/>
                  <a:pt x="29" y="155"/>
                </a:cubicBezTo>
                <a:cubicBezTo>
                  <a:pt x="34" y="130"/>
                  <a:pt x="34" y="130"/>
                  <a:pt x="34" y="130"/>
                </a:cubicBezTo>
                <a:cubicBezTo>
                  <a:pt x="35" y="127"/>
                  <a:pt x="34" y="124"/>
                  <a:pt x="31" y="122"/>
                </a:cubicBezTo>
                <a:cubicBezTo>
                  <a:pt x="16" y="109"/>
                  <a:pt x="8" y="93"/>
                  <a:pt x="8" y="76"/>
                </a:cubicBezTo>
                <a:cubicBezTo>
                  <a:pt x="8" y="38"/>
                  <a:pt x="46" y="8"/>
                  <a:pt x="93" y="8"/>
                </a:cubicBezTo>
                <a:cubicBezTo>
                  <a:pt x="139" y="8"/>
                  <a:pt x="177" y="38"/>
                  <a:pt x="177" y="76"/>
                </a:cubicBezTo>
                <a:cubicBezTo>
                  <a:pt x="177" y="113"/>
                  <a:pt x="139" y="143"/>
                  <a:pt x="93" y="143"/>
                </a:cubicBezTo>
                <a:close/>
              </a:path>
            </a:pathLst>
          </a:custGeom>
          <a:solidFill>
            <a:schemeClr val="accent1"/>
          </a:solidFill>
          <a:ln>
            <a:noFill/>
          </a:ln>
        </p:spPr>
        <p:txBody>
          <a:bodyPr anchor="ctr"/>
          <a:p>
            <a:pPr algn="ct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ṩliḍé"/>
          <p:cNvSpPr txBox="1"/>
          <p:nvPr/>
        </p:nvSpPr>
        <p:spPr>
          <a:xfrm>
            <a:off x="737870" y="101600"/>
            <a:ext cx="6847840" cy="647065"/>
          </a:xfrm>
          <a:prstGeom prst="rect">
            <a:avLst/>
          </a:prstGeom>
          <a:noFill/>
          <a:ln>
            <a:noFill/>
          </a:ln>
        </p:spPr>
        <p:txBody>
          <a:bodyPr wrap="square" lIns="91440" tIns="45720" rIns="91440" bIns="45720" anchor="b"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SzPct val="25000"/>
            </a:pP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四、逾期记录处理</a:t>
            </a:r>
            <a:r>
              <a:rPr lang="en-US" altLang="zh-CN" sz="2800" b="1" dirty="0">
                <a:solidFill>
                  <a:srgbClr val="FFFFFF"/>
                </a:solidFill>
                <a:latin typeface="微软雅黑" panose="020B0503020204020204" charset="-122"/>
                <a:ea typeface="微软雅黑" panose="020B0503020204020204" charset="-122"/>
                <a:cs typeface="+mn-ea"/>
                <a:sym typeface="微软雅黑" panose="020B0503020204020204" charset="-122"/>
              </a:rPr>
              <a:t>-</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学生毕业</a:t>
            </a:r>
            <a:r>
              <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rPr>
              <a:t>以后</a:t>
            </a:r>
            <a:endParaRPr lang="zh-CN" altLang="en-US" sz="2800" b="1" dirty="0">
              <a:solidFill>
                <a:srgbClr val="FFFFFF"/>
              </a:solidFill>
              <a:latin typeface="微软雅黑" panose="020B0503020204020204" charset="-122"/>
              <a:ea typeface="微软雅黑" panose="020B0503020204020204" charset="-122"/>
              <a:cs typeface="+mn-ea"/>
              <a:sym typeface="微软雅黑" panose="020B0503020204020204" charset="-122"/>
            </a:endParaRPr>
          </a:p>
        </p:txBody>
      </p:sp>
      <p:sp>
        <p:nvSpPr>
          <p:cNvPr id="8" name="圆角矩形 7"/>
          <p:cNvSpPr/>
          <p:nvPr>
            <p:custDataLst>
              <p:tags r:id="rId1"/>
            </p:custDataLst>
          </p:nvPr>
        </p:nvSpPr>
        <p:spPr>
          <a:xfrm>
            <a:off x="6791643" y="1644333"/>
            <a:ext cx="4072890" cy="435483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矩形 6"/>
          <p:cNvSpPr/>
          <p:nvPr>
            <p:custDataLst>
              <p:tags r:id="rId2"/>
            </p:custDataLst>
          </p:nvPr>
        </p:nvSpPr>
        <p:spPr>
          <a:xfrm>
            <a:off x="7248208" y="2692718"/>
            <a:ext cx="3160395" cy="2599690"/>
          </a:xfrm>
          <a:prstGeom prst="rect">
            <a:avLst/>
          </a:prstGeom>
        </p:spPr>
        <p:txBody>
          <a:bodyPr wrap="square" lIns="0" tIns="0" rIns="0" bIns="0">
            <a:noAutofit/>
          </a:bodyPr>
          <a:p>
            <a:pPr indent="0" algn="just">
              <a:lnSpc>
                <a:spcPct val="150000"/>
              </a:lnSpc>
              <a:buClrTx/>
              <a:buSzTx/>
              <a:buFont typeface="Wingdings" panose="05000000000000000000" charset="0"/>
              <a:buNone/>
            </a:pP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贷款学生超过半年银行卡未使用导致账户状态异常。</a:t>
            </a:r>
            <a:endParaRPr lang="zh-CN" sz="1600" b="1">
              <a:solidFill>
                <a:srgbClr val="012D86"/>
              </a:solidFill>
              <a:latin typeface="微软雅黑" panose="020B0503020204020204" charset="-122"/>
              <a:ea typeface="微软雅黑" panose="020B0503020204020204" charset="-122"/>
              <a:cs typeface="微软雅黑" panose="020B0503020204020204" charset="-122"/>
            </a:endParaRPr>
          </a:p>
          <a:p>
            <a:pPr indent="0" algn="just">
              <a:lnSpc>
                <a:spcPct val="150000"/>
              </a:lnSpc>
              <a:buClrTx/>
              <a:buSzTx/>
              <a:buFont typeface="Wingdings" panose="05000000000000000000" charset="0"/>
              <a:buNone/>
            </a:pP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解决方案：需贷款学生本人持身份证及银行卡至中国银行珞狮路支行线下办理，同时当天存入逾期还款金额，解除账户异常，恢复贷款贴息。</a:t>
            </a:r>
            <a:endParaRPr lang="zh-CN" sz="1600" b="1">
              <a:solidFill>
                <a:srgbClr val="012D86"/>
              </a:solidFill>
              <a:latin typeface="微软雅黑" panose="020B0503020204020204" charset="-122"/>
              <a:ea typeface="微软雅黑" panose="020B0503020204020204" charset="-122"/>
              <a:cs typeface="微软雅黑" panose="020B0503020204020204" charset="-122"/>
            </a:endParaRPr>
          </a:p>
          <a:p>
            <a:pPr indent="0" algn="just">
              <a:lnSpc>
                <a:spcPct val="150000"/>
              </a:lnSpc>
              <a:spcBef>
                <a:spcPct val="0"/>
              </a:spcBef>
              <a:spcAft>
                <a:spcPct val="0"/>
              </a:spcAft>
              <a:buClrTx/>
              <a:buSzTx/>
              <a:buFont typeface="Wingdings" panose="05000000000000000000" charset="0"/>
              <a:buNone/>
            </a:pPr>
            <a:endParaRPr lang="zh-CN" altLang="en-US" sz="1600" b="1" dirty="0">
              <a:ln>
                <a:noFill/>
                <a:prstDash val="sysDot"/>
              </a:ln>
              <a:solidFill>
                <a:srgbClr val="012D86"/>
              </a:solidFill>
              <a:latin typeface="微软雅黑" panose="020B0503020204020204" charset="-122"/>
              <a:ea typeface="微软雅黑" panose="020B0503020204020204" charset="-122"/>
              <a:cs typeface="微软雅黑" panose="020B0503020204020204" charset="-122"/>
            </a:endParaRPr>
          </a:p>
        </p:txBody>
      </p:sp>
      <p:sp>
        <p:nvSpPr>
          <p:cNvPr id="9" name="矩形 8"/>
          <p:cNvSpPr/>
          <p:nvPr>
            <p:custDataLst>
              <p:tags r:id="rId3"/>
            </p:custDataLst>
          </p:nvPr>
        </p:nvSpPr>
        <p:spPr>
          <a:xfrm>
            <a:off x="7248208" y="2233613"/>
            <a:ext cx="3160395" cy="442595"/>
          </a:xfrm>
          <a:prstGeom prst="rect">
            <a:avLst/>
          </a:prstGeom>
          <a:noFill/>
        </p:spPr>
        <p:txBody>
          <a:bodyPr wrap="square" lIns="0" tIns="0" rIns="0" bIns="0" rtlCol="0" anchor="b" anchorCtr="0">
            <a:noAutofit/>
          </a:bodyPr>
          <a:p>
            <a:pPr algn="ctr">
              <a:spcBef>
                <a:spcPct val="0"/>
              </a:spcBef>
              <a:spcAft>
                <a:spcPct val="0"/>
              </a:spcAft>
            </a:pPr>
            <a:r>
              <a:rPr lang="zh-CN" altLang="en-US" sz="2400" b="1" kern="0" dirty="0">
                <a:solidFill>
                  <a:schemeClr val="accent1"/>
                </a:solidFill>
                <a:latin typeface="+mn-ea"/>
                <a:cs typeface="+mn-ea"/>
              </a:rPr>
              <a:t>账户状态</a:t>
            </a:r>
            <a:r>
              <a:rPr lang="zh-CN" altLang="en-US" sz="2400" b="1" kern="0" dirty="0">
                <a:solidFill>
                  <a:schemeClr val="accent1"/>
                </a:solidFill>
                <a:latin typeface="+mn-ea"/>
                <a:cs typeface="+mn-ea"/>
              </a:rPr>
              <a:t>异常</a:t>
            </a:r>
            <a:endParaRPr lang="zh-CN" altLang="en-US" sz="2400" b="1" kern="0" dirty="0">
              <a:solidFill>
                <a:schemeClr val="accent1"/>
              </a:solidFill>
              <a:latin typeface="+mn-ea"/>
              <a:cs typeface="+mn-ea"/>
            </a:endParaRPr>
          </a:p>
        </p:txBody>
      </p:sp>
      <p:sp>
        <p:nvSpPr>
          <p:cNvPr id="3" name="椭圆 2"/>
          <p:cNvSpPr/>
          <p:nvPr>
            <p:custDataLst>
              <p:tags r:id="rId4"/>
            </p:custDataLst>
          </p:nvPr>
        </p:nvSpPr>
        <p:spPr>
          <a:xfrm>
            <a:off x="8382953" y="1217613"/>
            <a:ext cx="890270" cy="890270"/>
          </a:xfrm>
          <a:prstGeom prst="ellipse">
            <a:avLst/>
          </a:prstGeom>
          <a:solidFill>
            <a:schemeClr val="accent1">
              <a:alpha val="15000"/>
            </a:schemeClr>
          </a:solid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custDataLst>
              <p:tags r:id="rId5"/>
            </p:custDataLst>
          </p:nvPr>
        </p:nvSpPr>
        <p:spPr>
          <a:xfrm>
            <a:off x="8413433" y="1216978"/>
            <a:ext cx="829945" cy="829945"/>
          </a:xfrm>
          <a:prstGeom prst="ellipse">
            <a:avLst/>
          </a:prstGeom>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形状 15"/>
          <p:cNvSpPr/>
          <p:nvPr>
            <p:custDataLst>
              <p:tags r:id="rId6"/>
            </p:custDataLst>
          </p:nvPr>
        </p:nvSpPr>
        <p:spPr>
          <a:xfrm>
            <a:off x="8673783" y="1469073"/>
            <a:ext cx="307193" cy="323851"/>
          </a:xfrm>
          <a:custGeom>
            <a:avLst/>
            <a:gdLst>
              <a:gd name="connsiteX0" fmla="*/ 131280 w 141701"/>
              <a:gd name="connsiteY0" fmla="*/ 20007 h 20395"/>
              <a:gd name="connsiteX1" fmla="*/ 9780 w 141701"/>
              <a:gd name="connsiteY1" fmla="*/ 20007 h 20395"/>
              <a:gd name="connsiteX2" fmla="*/ -321 w 141701"/>
              <a:gd name="connsiteY2" fmla="*/ 9809 h 20395"/>
              <a:gd name="connsiteX3" fmla="*/ 9780 w 141701"/>
              <a:gd name="connsiteY3" fmla="*/ -389 h 20395"/>
              <a:gd name="connsiteX4" fmla="*/ 131280 w 141701"/>
              <a:gd name="connsiteY4" fmla="*/ -389 h 20395"/>
              <a:gd name="connsiteX5" fmla="*/ 141381 w 141701"/>
              <a:gd name="connsiteY5" fmla="*/ 9809 h 20395"/>
              <a:gd name="connsiteX6" fmla="*/ 131280 w 141701"/>
              <a:gd name="connsiteY6" fmla="*/ 20007 h 2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 h="510">
                <a:moveTo>
                  <a:pt x="278" y="270"/>
                </a:moveTo>
                <a:lnTo>
                  <a:pt x="87" y="270"/>
                </a:lnTo>
                <a:cubicBezTo>
                  <a:pt x="78" y="270"/>
                  <a:pt x="71" y="263"/>
                  <a:pt x="71" y="254"/>
                </a:cubicBezTo>
                <a:cubicBezTo>
                  <a:pt x="71" y="245"/>
                  <a:pt x="78" y="238"/>
                  <a:pt x="87" y="238"/>
                </a:cubicBezTo>
                <a:lnTo>
                  <a:pt x="278" y="238"/>
                </a:lnTo>
                <a:cubicBezTo>
                  <a:pt x="287" y="238"/>
                  <a:pt x="294" y="245"/>
                  <a:pt x="294" y="254"/>
                </a:cubicBezTo>
                <a:cubicBezTo>
                  <a:pt x="294" y="263"/>
                  <a:pt x="287" y="270"/>
                  <a:pt x="278" y="270"/>
                </a:cubicBezTo>
                <a:close/>
                <a:moveTo>
                  <a:pt x="326" y="159"/>
                </a:moveTo>
                <a:lnTo>
                  <a:pt x="87" y="159"/>
                </a:lnTo>
                <a:cubicBezTo>
                  <a:pt x="78" y="159"/>
                  <a:pt x="71" y="152"/>
                  <a:pt x="71" y="143"/>
                </a:cubicBezTo>
                <a:cubicBezTo>
                  <a:pt x="71" y="134"/>
                  <a:pt x="78" y="127"/>
                  <a:pt x="87" y="127"/>
                </a:cubicBezTo>
                <a:lnTo>
                  <a:pt x="326" y="127"/>
                </a:lnTo>
                <a:cubicBezTo>
                  <a:pt x="335" y="127"/>
                  <a:pt x="342" y="134"/>
                  <a:pt x="342" y="143"/>
                </a:cubicBezTo>
                <a:cubicBezTo>
                  <a:pt x="342" y="152"/>
                  <a:pt x="335" y="159"/>
                  <a:pt x="326" y="159"/>
                </a:cubicBezTo>
                <a:close/>
                <a:moveTo>
                  <a:pt x="388" y="510"/>
                </a:moveTo>
                <a:lnTo>
                  <a:pt x="43" y="510"/>
                </a:lnTo>
                <a:cubicBezTo>
                  <a:pt x="19" y="510"/>
                  <a:pt x="0" y="492"/>
                  <a:pt x="0" y="470"/>
                </a:cubicBezTo>
                <a:lnTo>
                  <a:pt x="0" y="40"/>
                </a:lnTo>
                <a:cubicBezTo>
                  <a:pt x="0" y="18"/>
                  <a:pt x="19" y="0"/>
                  <a:pt x="43" y="0"/>
                </a:cubicBezTo>
                <a:lnTo>
                  <a:pt x="388" y="0"/>
                </a:lnTo>
                <a:cubicBezTo>
                  <a:pt x="412" y="0"/>
                  <a:pt x="431" y="18"/>
                  <a:pt x="431" y="40"/>
                </a:cubicBezTo>
                <a:lnTo>
                  <a:pt x="431" y="104"/>
                </a:lnTo>
                <a:cubicBezTo>
                  <a:pt x="431" y="113"/>
                  <a:pt x="424" y="120"/>
                  <a:pt x="415" y="120"/>
                </a:cubicBezTo>
                <a:cubicBezTo>
                  <a:pt x="406" y="120"/>
                  <a:pt x="399" y="113"/>
                  <a:pt x="399" y="104"/>
                </a:cubicBezTo>
                <a:lnTo>
                  <a:pt x="399" y="40"/>
                </a:lnTo>
                <a:cubicBezTo>
                  <a:pt x="399" y="36"/>
                  <a:pt x="394" y="32"/>
                  <a:pt x="388" y="32"/>
                </a:cubicBezTo>
                <a:lnTo>
                  <a:pt x="43" y="32"/>
                </a:lnTo>
                <a:cubicBezTo>
                  <a:pt x="37" y="32"/>
                  <a:pt x="32" y="36"/>
                  <a:pt x="32" y="40"/>
                </a:cubicBezTo>
                <a:lnTo>
                  <a:pt x="32" y="470"/>
                </a:lnTo>
                <a:cubicBezTo>
                  <a:pt x="32" y="474"/>
                  <a:pt x="37" y="478"/>
                  <a:pt x="43" y="478"/>
                </a:cubicBezTo>
                <a:lnTo>
                  <a:pt x="388" y="478"/>
                </a:lnTo>
                <a:cubicBezTo>
                  <a:pt x="394" y="478"/>
                  <a:pt x="399" y="474"/>
                  <a:pt x="399" y="470"/>
                </a:cubicBezTo>
                <a:lnTo>
                  <a:pt x="399" y="445"/>
                </a:lnTo>
                <a:cubicBezTo>
                  <a:pt x="399" y="436"/>
                  <a:pt x="406" y="429"/>
                  <a:pt x="415" y="429"/>
                </a:cubicBezTo>
                <a:cubicBezTo>
                  <a:pt x="424" y="429"/>
                  <a:pt x="431" y="436"/>
                  <a:pt x="431" y="445"/>
                </a:cubicBezTo>
                <a:lnTo>
                  <a:pt x="431" y="470"/>
                </a:lnTo>
                <a:cubicBezTo>
                  <a:pt x="431" y="492"/>
                  <a:pt x="412" y="510"/>
                  <a:pt x="388" y="510"/>
                </a:cubicBezTo>
                <a:close/>
                <a:moveTo>
                  <a:pt x="278" y="382"/>
                </a:moveTo>
                <a:lnTo>
                  <a:pt x="87" y="382"/>
                </a:lnTo>
                <a:cubicBezTo>
                  <a:pt x="78" y="382"/>
                  <a:pt x="71" y="375"/>
                  <a:pt x="71" y="366"/>
                </a:cubicBezTo>
                <a:cubicBezTo>
                  <a:pt x="71" y="357"/>
                  <a:pt x="78" y="350"/>
                  <a:pt x="87" y="350"/>
                </a:cubicBezTo>
                <a:lnTo>
                  <a:pt x="278" y="350"/>
                </a:lnTo>
                <a:cubicBezTo>
                  <a:pt x="287" y="350"/>
                  <a:pt x="294" y="357"/>
                  <a:pt x="294" y="366"/>
                </a:cubicBezTo>
                <a:cubicBezTo>
                  <a:pt x="294" y="375"/>
                  <a:pt x="287" y="382"/>
                  <a:pt x="278" y="382"/>
                </a:cubicBezTo>
                <a:close/>
                <a:moveTo>
                  <a:pt x="332" y="423"/>
                </a:moveTo>
                <a:cubicBezTo>
                  <a:pt x="329" y="423"/>
                  <a:pt x="326" y="422"/>
                  <a:pt x="324" y="421"/>
                </a:cubicBezTo>
                <a:cubicBezTo>
                  <a:pt x="316" y="416"/>
                  <a:pt x="313" y="407"/>
                  <a:pt x="318" y="399"/>
                </a:cubicBezTo>
                <a:lnTo>
                  <a:pt x="454" y="163"/>
                </a:lnTo>
                <a:cubicBezTo>
                  <a:pt x="458" y="155"/>
                  <a:pt x="468" y="153"/>
                  <a:pt x="476" y="157"/>
                </a:cubicBezTo>
                <a:cubicBezTo>
                  <a:pt x="483" y="162"/>
                  <a:pt x="486" y="171"/>
                  <a:pt x="482" y="179"/>
                </a:cubicBezTo>
                <a:lnTo>
                  <a:pt x="346" y="415"/>
                </a:lnTo>
                <a:cubicBezTo>
                  <a:pt x="343" y="420"/>
                  <a:pt x="337" y="423"/>
                  <a:pt x="332" y="423"/>
                </a:cubicBezTo>
                <a:close/>
              </a:path>
            </a:pathLst>
          </a:custGeom>
          <a:solidFill>
            <a:srgbClr val="FFFFFF"/>
          </a:solidFill>
          <a:ln w="485" cap="flat">
            <a:noFill/>
            <a:prstDash val="solid"/>
            <a:miter/>
          </a:ln>
        </p:spPr>
        <p:txBody>
          <a:bodyPr wrap="square" rtlCol="0" anchor="ctr">
            <a:noAutofit/>
          </a:bodyPr>
          <a:p>
            <a:endParaRPr lang="zh-CN" altLang="en-US"/>
          </a:p>
        </p:txBody>
      </p:sp>
      <p:sp>
        <p:nvSpPr>
          <p:cNvPr id="4" name="圆角矩形 3"/>
          <p:cNvSpPr/>
          <p:nvPr>
            <p:custDataLst>
              <p:tags r:id="rId7"/>
            </p:custDataLst>
          </p:nvPr>
        </p:nvSpPr>
        <p:spPr>
          <a:xfrm>
            <a:off x="1328103" y="1644333"/>
            <a:ext cx="4072890" cy="4354830"/>
          </a:xfrm>
          <a:prstGeom prst="roundRect">
            <a:avLst>
              <a:gd name="adj" fmla="val 2258"/>
            </a:avLst>
          </a:prstGeom>
          <a:noFill/>
          <a:ln w="25400">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矩形 9"/>
          <p:cNvSpPr/>
          <p:nvPr>
            <p:custDataLst>
              <p:tags r:id="rId8"/>
            </p:custDataLst>
          </p:nvPr>
        </p:nvSpPr>
        <p:spPr>
          <a:xfrm>
            <a:off x="1784985" y="2726055"/>
            <a:ext cx="3160395" cy="3273425"/>
          </a:xfrm>
          <a:prstGeom prst="rect">
            <a:avLst/>
          </a:prstGeom>
        </p:spPr>
        <p:txBody>
          <a:bodyPr wrap="square" lIns="0" tIns="0" rIns="0" bIns="0">
            <a:noAutofit/>
          </a:bodyPr>
          <a:p>
            <a:pPr indent="0" algn="just">
              <a:lnSpc>
                <a:spcPct val="150000"/>
              </a:lnSpc>
              <a:buClrTx/>
              <a:buSzTx/>
              <a:buFont typeface="Wingdings" panose="05000000000000000000" charset="0"/>
              <a:buNone/>
            </a:pPr>
            <a:r>
              <a:rPr lang="zh-CN" sz="1600" b="1">
                <a:solidFill>
                  <a:srgbClr val="012D86"/>
                </a:solidFill>
                <a:latin typeface="微软雅黑" panose="020B0503020204020204" charset="-122"/>
                <a:ea typeface="微软雅黑" panose="020B0503020204020204" charset="-122"/>
                <a:cs typeface="微软雅黑" panose="020B0503020204020204" charset="-122"/>
                <a:sym typeface="+mn-ea"/>
              </a:rPr>
              <a:t>若学生目前为毕业或退学进入还款期但未及时还款导致逾期，银行会通过电话、邮件的方式联系学生，请同学们注重个人诚信及时还款，避免因多次逾期影响学生个人征信系统记录，不利于学生后续工作和生活。</a:t>
            </a:r>
            <a:endParaRPr lang="zh-CN" altLang="en-US" sz="1600" b="1" dirty="0">
              <a:ln>
                <a:noFill/>
                <a:prstDash val="sysDot"/>
              </a:ln>
              <a:solidFill>
                <a:srgbClr val="012D86"/>
              </a:solidFill>
              <a:latin typeface="微软雅黑" panose="020B0503020204020204" charset="-122"/>
              <a:ea typeface="微软雅黑" panose="020B0503020204020204" charset="-122"/>
              <a:cs typeface="微软雅黑" panose="020B0503020204020204" charset="-122"/>
              <a:sym typeface="+mn-ea"/>
            </a:endParaRPr>
          </a:p>
        </p:txBody>
      </p:sp>
      <p:sp>
        <p:nvSpPr>
          <p:cNvPr id="11" name="矩形 10"/>
          <p:cNvSpPr/>
          <p:nvPr>
            <p:custDataLst>
              <p:tags r:id="rId9"/>
            </p:custDataLst>
          </p:nvPr>
        </p:nvSpPr>
        <p:spPr>
          <a:xfrm>
            <a:off x="1784668" y="2233613"/>
            <a:ext cx="3160395" cy="442595"/>
          </a:xfrm>
          <a:prstGeom prst="rect">
            <a:avLst/>
          </a:prstGeom>
          <a:noFill/>
        </p:spPr>
        <p:txBody>
          <a:bodyPr wrap="square" lIns="0" tIns="0" rIns="0" bIns="0" rtlCol="0" anchor="b" anchorCtr="0">
            <a:noAutofit/>
          </a:bodyPr>
          <a:p>
            <a:pPr algn="ctr">
              <a:spcBef>
                <a:spcPct val="0"/>
              </a:spcBef>
              <a:spcAft>
                <a:spcPct val="0"/>
              </a:spcAft>
            </a:pPr>
            <a:r>
              <a:rPr lang="zh-CN" altLang="en-US" sz="2400" b="1" kern="0" dirty="0">
                <a:solidFill>
                  <a:schemeClr val="accent1"/>
                </a:solidFill>
                <a:latin typeface="+mn-ea"/>
                <a:cs typeface="+mn-ea"/>
                <a:sym typeface="+mn-ea"/>
              </a:rPr>
              <a:t>未及时还款导致逾期</a:t>
            </a:r>
            <a:endParaRPr lang="zh-CN" altLang="en-US" sz="2400" b="1" kern="0" dirty="0">
              <a:solidFill>
                <a:schemeClr val="accent1"/>
              </a:solidFill>
              <a:latin typeface="+mn-ea"/>
              <a:cs typeface="+mn-ea"/>
            </a:endParaRPr>
          </a:p>
        </p:txBody>
      </p:sp>
      <p:cxnSp>
        <p:nvCxnSpPr>
          <p:cNvPr id="13" name="直接连接符 12"/>
          <p:cNvCxnSpPr/>
          <p:nvPr>
            <p:custDataLst>
              <p:tags r:id="rId10"/>
            </p:custDataLst>
          </p:nvPr>
        </p:nvCxnSpPr>
        <p:spPr>
          <a:xfrm>
            <a:off x="8650288" y="5642928"/>
            <a:ext cx="356235" cy="0"/>
          </a:xfrm>
          <a:prstGeom prst="line">
            <a:avLst/>
          </a:prstGeom>
          <a:ln w="47625" cap="rnd">
            <a:solidFill>
              <a:schemeClr val="accent1"/>
            </a:solidFill>
          </a:ln>
        </p:spPr>
        <p:style>
          <a:lnRef idx="2">
            <a:schemeClr val="accent1"/>
          </a:lnRef>
          <a:fillRef idx="0">
            <a:srgbClr val="FFFFFF"/>
          </a:fillRef>
          <a:effectRef idx="0">
            <a:srgbClr val="FFFFFF"/>
          </a:effectRef>
          <a:fontRef idx="minor">
            <a:schemeClr val="tx1"/>
          </a:fontRef>
        </p:style>
      </p:cxnSp>
      <p:cxnSp>
        <p:nvCxnSpPr>
          <p:cNvPr id="30" name="直接连接符 29"/>
          <p:cNvCxnSpPr/>
          <p:nvPr>
            <p:custDataLst>
              <p:tags r:id="rId11"/>
            </p:custDataLst>
          </p:nvPr>
        </p:nvCxnSpPr>
        <p:spPr>
          <a:xfrm>
            <a:off x="3186748" y="5642928"/>
            <a:ext cx="356235" cy="0"/>
          </a:xfrm>
          <a:prstGeom prst="line">
            <a:avLst/>
          </a:prstGeom>
          <a:ln w="47625" cap="rnd">
            <a:solidFill>
              <a:schemeClr val="accent1"/>
            </a:solidFill>
          </a:ln>
        </p:spPr>
        <p:style>
          <a:lnRef idx="2">
            <a:schemeClr val="accent1"/>
          </a:lnRef>
          <a:fillRef idx="0">
            <a:srgbClr val="FFFFFF"/>
          </a:fillRef>
          <a:effectRef idx="0">
            <a:srgbClr val="FFFFFF"/>
          </a:effectRef>
          <a:fontRef idx="minor">
            <a:schemeClr val="tx1"/>
          </a:fontRef>
        </p:style>
      </p:cxnSp>
      <p:sp>
        <p:nvSpPr>
          <p:cNvPr id="12" name="椭圆 11"/>
          <p:cNvSpPr/>
          <p:nvPr>
            <p:custDataLst>
              <p:tags r:id="rId12"/>
            </p:custDataLst>
          </p:nvPr>
        </p:nvSpPr>
        <p:spPr>
          <a:xfrm>
            <a:off x="2919413" y="1217613"/>
            <a:ext cx="890270" cy="890270"/>
          </a:xfrm>
          <a:prstGeom prst="ellipse">
            <a:avLst/>
          </a:prstGeom>
          <a:solidFill>
            <a:schemeClr val="accent1">
              <a:alpha val="15000"/>
            </a:schemeClr>
          </a:solidFill>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custDataLst>
              <p:tags r:id="rId13"/>
            </p:custDataLst>
          </p:nvPr>
        </p:nvSpPr>
        <p:spPr>
          <a:xfrm>
            <a:off x="2949893" y="1216978"/>
            <a:ext cx="829945" cy="829945"/>
          </a:xfrm>
          <a:prstGeom prst="ellipse">
            <a:avLst/>
          </a:prstGeom>
          <a:ln w="38100">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形状 27"/>
          <p:cNvSpPr/>
          <p:nvPr>
            <p:custDataLst>
              <p:tags r:id="rId14"/>
            </p:custDataLst>
          </p:nvPr>
        </p:nvSpPr>
        <p:spPr>
          <a:xfrm>
            <a:off x="3224848" y="1469708"/>
            <a:ext cx="278766" cy="323642"/>
          </a:xfrm>
          <a:custGeom>
            <a:avLst/>
            <a:gdLst>
              <a:gd name="connsiteX0" fmla="*/ 139079 w 279011"/>
              <a:gd name="connsiteY0" fmla="*/ 115621 h 116061"/>
              <a:gd name="connsiteX1" fmla="*/ 121961 w 279011"/>
              <a:gd name="connsiteY1" fmla="*/ 109644 h 116061"/>
              <a:gd name="connsiteX2" fmla="*/ 3139 w 279011"/>
              <a:gd name="connsiteY2" fmla="*/ 16021 h 116061"/>
              <a:gd name="connsiteX3" fmla="*/ 1609 w 279011"/>
              <a:gd name="connsiteY3" fmla="*/ 3063 h 116061"/>
              <a:gd name="connsiteX4" fmla="*/ 14567 w 279011"/>
              <a:gd name="connsiteY4" fmla="*/ 1532 h 116061"/>
              <a:gd name="connsiteX5" fmla="*/ 133437 w 279011"/>
              <a:gd name="connsiteY5" fmla="*/ 95204 h 116061"/>
              <a:gd name="connsiteX6" fmla="*/ 144817 w 279011"/>
              <a:gd name="connsiteY6" fmla="*/ 95204 h 116061"/>
              <a:gd name="connsiteX7" fmla="*/ 263687 w 279011"/>
              <a:gd name="connsiteY7" fmla="*/ 1532 h 116061"/>
              <a:gd name="connsiteX8" fmla="*/ 276646 w 279011"/>
              <a:gd name="connsiteY8" fmla="*/ 3063 h 116061"/>
              <a:gd name="connsiteX9" fmla="*/ 275115 w 279011"/>
              <a:gd name="connsiteY9" fmla="*/ 16021 h 116061"/>
              <a:gd name="connsiteX10" fmla="*/ 156197 w 279011"/>
              <a:gd name="connsiteY10" fmla="*/ 109644 h 116061"/>
              <a:gd name="connsiteX11" fmla="*/ 139079 w 279011"/>
              <a:gd name="connsiteY11" fmla="*/ 115621 h 116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 h="510">
                <a:moveTo>
                  <a:pt x="219" y="423"/>
                </a:moveTo>
                <a:cubicBezTo>
                  <a:pt x="210" y="423"/>
                  <a:pt x="200" y="420"/>
                  <a:pt x="192" y="413"/>
                </a:cubicBezTo>
                <a:lnTo>
                  <a:pt x="6" y="266"/>
                </a:lnTo>
                <a:cubicBezTo>
                  <a:pt x="-1" y="261"/>
                  <a:pt x="-2" y="252"/>
                  <a:pt x="3" y="245"/>
                </a:cubicBezTo>
                <a:cubicBezTo>
                  <a:pt x="8" y="239"/>
                  <a:pt x="17" y="238"/>
                  <a:pt x="24" y="243"/>
                </a:cubicBezTo>
                <a:lnTo>
                  <a:pt x="211" y="391"/>
                </a:lnTo>
                <a:cubicBezTo>
                  <a:pt x="216" y="395"/>
                  <a:pt x="223" y="395"/>
                  <a:pt x="228" y="391"/>
                </a:cubicBezTo>
                <a:lnTo>
                  <a:pt x="415" y="243"/>
                </a:lnTo>
                <a:cubicBezTo>
                  <a:pt x="422" y="238"/>
                  <a:pt x="431" y="239"/>
                  <a:pt x="436" y="245"/>
                </a:cubicBezTo>
                <a:cubicBezTo>
                  <a:pt x="441" y="252"/>
                  <a:pt x="440" y="261"/>
                  <a:pt x="433" y="266"/>
                </a:cubicBezTo>
                <a:lnTo>
                  <a:pt x="246" y="413"/>
                </a:lnTo>
                <a:cubicBezTo>
                  <a:pt x="238" y="420"/>
                  <a:pt x="229" y="423"/>
                  <a:pt x="219" y="423"/>
                </a:cubicBezTo>
                <a:close/>
                <a:moveTo>
                  <a:pt x="219" y="510"/>
                </a:moveTo>
                <a:cubicBezTo>
                  <a:pt x="210" y="510"/>
                  <a:pt x="200" y="507"/>
                  <a:pt x="192" y="500"/>
                </a:cubicBezTo>
                <a:lnTo>
                  <a:pt x="6" y="353"/>
                </a:lnTo>
                <a:cubicBezTo>
                  <a:pt x="-1" y="348"/>
                  <a:pt x="-2" y="339"/>
                  <a:pt x="3" y="332"/>
                </a:cubicBezTo>
                <a:cubicBezTo>
                  <a:pt x="8" y="326"/>
                  <a:pt x="17" y="325"/>
                  <a:pt x="24" y="330"/>
                </a:cubicBezTo>
                <a:lnTo>
                  <a:pt x="211" y="477"/>
                </a:lnTo>
                <a:cubicBezTo>
                  <a:pt x="216" y="482"/>
                  <a:pt x="223" y="482"/>
                  <a:pt x="228" y="477"/>
                </a:cubicBezTo>
                <a:lnTo>
                  <a:pt x="415" y="330"/>
                </a:lnTo>
                <a:cubicBezTo>
                  <a:pt x="422" y="325"/>
                  <a:pt x="431" y="326"/>
                  <a:pt x="436" y="332"/>
                </a:cubicBezTo>
                <a:cubicBezTo>
                  <a:pt x="441" y="339"/>
                  <a:pt x="440" y="348"/>
                  <a:pt x="433" y="353"/>
                </a:cubicBezTo>
                <a:lnTo>
                  <a:pt x="246" y="500"/>
                </a:lnTo>
                <a:cubicBezTo>
                  <a:pt x="238" y="507"/>
                  <a:pt x="229" y="510"/>
                  <a:pt x="219" y="510"/>
                </a:cubicBezTo>
                <a:close/>
                <a:moveTo>
                  <a:pt x="218" y="336"/>
                </a:moveTo>
                <a:cubicBezTo>
                  <a:pt x="209" y="336"/>
                  <a:pt x="199" y="333"/>
                  <a:pt x="192" y="327"/>
                </a:cubicBezTo>
                <a:lnTo>
                  <a:pt x="34" y="202"/>
                </a:lnTo>
                <a:cubicBezTo>
                  <a:pt x="23" y="194"/>
                  <a:pt x="17" y="181"/>
                  <a:pt x="17" y="168"/>
                </a:cubicBezTo>
                <a:cubicBezTo>
                  <a:pt x="17" y="154"/>
                  <a:pt x="23" y="142"/>
                  <a:pt x="34" y="134"/>
                </a:cubicBezTo>
                <a:lnTo>
                  <a:pt x="192" y="9"/>
                </a:lnTo>
                <a:cubicBezTo>
                  <a:pt x="207" y="-3"/>
                  <a:pt x="230" y="-3"/>
                  <a:pt x="245" y="9"/>
                </a:cubicBezTo>
                <a:lnTo>
                  <a:pt x="403" y="134"/>
                </a:lnTo>
                <a:cubicBezTo>
                  <a:pt x="414" y="142"/>
                  <a:pt x="420" y="154"/>
                  <a:pt x="420" y="168"/>
                </a:cubicBezTo>
                <a:cubicBezTo>
                  <a:pt x="420" y="181"/>
                  <a:pt x="414" y="194"/>
                  <a:pt x="403" y="202"/>
                </a:cubicBezTo>
                <a:lnTo>
                  <a:pt x="245" y="327"/>
                </a:lnTo>
                <a:cubicBezTo>
                  <a:pt x="238" y="333"/>
                  <a:pt x="228" y="336"/>
                  <a:pt x="218" y="336"/>
                </a:cubicBezTo>
                <a:close/>
                <a:moveTo>
                  <a:pt x="218" y="29"/>
                </a:moveTo>
                <a:cubicBezTo>
                  <a:pt x="215" y="29"/>
                  <a:pt x="212" y="30"/>
                  <a:pt x="210" y="32"/>
                </a:cubicBezTo>
                <a:lnTo>
                  <a:pt x="51" y="156"/>
                </a:lnTo>
                <a:cubicBezTo>
                  <a:pt x="48" y="159"/>
                  <a:pt x="46" y="163"/>
                  <a:pt x="46" y="168"/>
                </a:cubicBezTo>
                <a:cubicBezTo>
                  <a:pt x="46" y="172"/>
                  <a:pt x="48" y="177"/>
                  <a:pt x="51" y="179"/>
                </a:cubicBezTo>
                <a:lnTo>
                  <a:pt x="210" y="304"/>
                </a:lnTo>
                <a:cubicBezTo>
                  <a:pt x="215" y="308"/>
                  <a:pt x="222" y="308"/>
                  <a:pt x="227" y="304"/>
                </a:cubicBezTo>
                <a:lnTo>
                  <a:pt x="385" y="179"/>
                </a:lnTo>
                <a:cubicBezTo>
                  <a:pt x="389" y="176"/>
                  <a:pt x="391" y="172"/>
                  <a:pt x="391" y="168"/>
                </a:cubicBezTo>
                <a:cubicBezTo>
                  <a:pt x="391" y="163"/>
                  <a:pt x="389" y="159"/>
                  <a:pt x="385" y="156"/>
                </a:cubicBezTo>
                <a:lnTo>
                  <a:pt x="227" y="32"/>
                </a:lnTo>
                <a:cubicBezTo>
                  <a:pt x="225" y="30"/>
                  <a:pt x="222" y="29"/>
                  <a:pt x="218" y="29"/>
                </a:cubicBezTo>
                <a:close/>
              </a:path>
            </a:pathLst>
          </a:custGeom>
          <a:solidFill>
            <a:srgbClr val="FFFFFF"/>
          </a:solidFill>
          <a:ln w="478" cap="flat">
            <a:noFill/>
            <a:prstDash val="solid"/>
            <a:miter/>
          </a:ln>
        </p:spPr>
        <p:txBody>
          <a:bodyPr wrap="square" rtlCol="0" anchor="ctr">
            <a:noAutofit/>
          </a:bodyPr>
          <a:p>
            <a:endParaRPr lang="zh-CN" alt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109345" y="1311910"/>
            <a:ext cx="9979660" cy="3969385"/>
          </a:xfrm>
          <a:prstGeom prst="rect">
            <a:avLst/>
          </a:prstGeom>
          <a:noFill/>
        </p:spPr>
        <p:txBody>
          <a:bodyPr wrap="square" rtlCol="0" anchor="t">
            <a:spAutoFit/>
          </a:bodyPr>
          <a:p>
            <a:pPr algn="ctr">
              <a:lnSpc>
                <a:spcPct val="150000"/>
              </a:lnSpc>
            </a:pPr>
            <a:r>
              <a:rPr lang="zh-CN" altLang="en-US" sz="2400" b="1">
                <a:solidFill>
                  <a:srgbClr val="012D86"/>
                </a:solidFill>
              </a:rPr>
              <a:t>助学贷款雪中送炭</a:t>
            </a:r>
            <a:endParaRPr lang="zh-CN" altLang="en-US" sz="2400" b="1">
              <a:solidFill>
                <a:srgbClr val="012D86"/>
              </a:solidFill>
            </a:endParaRPr>
          </a:p>
          <a:p>
            <a:pPr algn="ctr">
              <a:lnSpc>
                <a:spcPct val="150000"/>
              </a:lnSpc>
            </a:pPr>
            <a:r>
              <a:rPr lang="zh-CN" altLang="en-US" sz="2400" b="1">
                <a:solidFill>
                  <a:srgbClr val="012D86"/>
                </a:solidFill>
              </a:rPr>
              <a:t>诚信还款结草衔环</a:t>
            </a:r>
            <a:endParaRPr lang="zh-CN" altLang="en-US" sz="2400" b="1">
              <a:solidFill>
                <a:srgbClr val="012D86"/>
              </a:solidFill>
            </a:endParaRPr>
          </a:p>
          <a:p>
            <a:pPr algn="ctr">
              <a:lnSpc>
                <a:spcPct val="150000"/>
              </a:lnSpc>
            </a:pPr>
            <a:r>
              <a:rPr lang="zh-CN" altLang="en-US" sz="2400" b="1">
                <a:solidFill>
                  <a:srgbClr val="012D86"/>
                </a:solidFill>
              </a:rPr>
              <a:t>同学们要遵守诚信承诺，积极主动还款，认真书写良好的个人信用记录</a:t>
            </a:r>
            <a:endParaRPr lang="zh-CN" altLang="en-US" sz="2400" b="1">
              <a:solidFill>
                <a:srgbClr val="012D86"/>
              </a:solidFill>
            </a:endParaRPr>
          </a:p>
          <a:p>
            <a:pPr algn="ctr">
              <a:lnSpc>
                <a:spcPct val="150000"/>
              </a:lnSpc>
            </a:pPr>
            <a:r>
              <a:rPr lang="zh-CN" altLang="en-US" sz="2400" b="1">
                <a:solidFill>
                  <a:srgbClr val="012D86"/>
                </a:solidFill>
              </a:rPr>
              <a:t>用实际行动感恩党和政府的关怀</a:t>
            </a:r>
            <a:endParaRPr lang="zh-CN" altLang="en-US" sz="2400" b="1">
              <a:solidFill>
                <a:srgbClr val="012D86"/>
              </a:solidFill>
            </a:endParaRPr>
          </a:p>
          <a:p>
            <a:pPr algn="ctr">
              <a:lnSpc>
                <a:spcPct val="150000"/>
              </a:lnSpc>
            </a:pPr>
            <a:r>
              <a:rPr lang="zh-CN" altLang="en-US" sz="2400" b="1">
                <a:solidFill>
                  <a:srgbClr val="012D86"/>
                </a:solidFill>
              </a:rPr>
              <a:t>感谢社会对我们的充分信任和无私关爱</a:t>
            </a:r>
            <a:endParaRPr lang="zh-CN" altLang="en-US" sz="2400" b="1">
              <a:solidFill>
                <a:srgbClr val="012D86"/>
              </a:solidFill>
            </a:endParaRPr>
          </a:p>
          <a:p>
            <a:pPr algn="ctr">
              <a:lnSpc>
                <a:spcPct val="150000"/>
              </a:lnSpc>
            </a:pPr>
            <a:r>
              <a:rPr lang="zh-CN" altLang="en-US" sz="2400" b="1">
                <a:solidFill>
                  <a:srgbClr val="012D86"/>
                </a:solidFill>
              </a:rPr>
              <a:t>诚信铸造品格</a:t>
            </a:r>
            <a:endParaRPr lang="zh-CN" altLang="en-US" sz="2400" b="1">
              <a:solidFill>
                <a:srgbClr val="012D86"/>
              </a:solidFill>
            </a:endParaRPr>
          </a:p>
          <a:p>
            <a:pPr algn="ctr">
              <a:lnSpc>
                <a:spcPct val="150000"/>
              </a:lnSpc>
            </a:pPr>
            <a:r>
              <a:rPr lang="zh-CN" altLang="en-US" sz="2400" b="1">
                <a:solidFill>
                  <a:srgbClr val="012D86"/>
                </a:solidFill>
              </a:rPr>
              <a:t>信用成就未来</a:t>
            </a:r>
            <a:endParaRPr lang="zh-CN" altLang="en-US" sz="2400" b="1">
              <a:solidFill>
                <a:srgbClr val="012D86"/>
              </a:solidFill>
            </a:endParaRPr>
          </a:p>
        </p:txBody>
      </p:sp>
      <p:sp>
        <p:nvSpPr>
          <p:cNvPr id="7" name="文本占位符 13"/>
          <p:cNvSpPr txBox="1"/>
          <p:nvPr/>
        </p:nvSpPr>
        <p:spPr>
          <a:xfrm>
            <a:off x="4673451" y="5711207"/>
            <a:ext cx="3029248" cy="258922"/>
          </a:xfrm>
          <a:prstGeom prst="rect">
            <a:avLst/>
          </a:prstGeom>
        </p:spPr>
        <p:txBody>
          <a:bodyPr vert="horz" anchor="ctr">
            <a:no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a:solidFill>
                  <a:srgbClr val="00647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dirty="0">
                <a:solidFill>
                  <a:srgbClr val="00489A"/>
                </a:solidFill>
                <a:latin typeface="微软雅黑" panose="020B0503020204020204" charset="-122"/>
                <a:ea typeface="微软雅黑" panose="020B0503020204020204" charset="-122"/>
                <a:cs typeface="+mn-ea"/>
                <a:sym typeface="微软雅黑" panose="020B0503020204020204" charset="-122"/>
              </a:rPr>
              <a:t>学生资助管理</a:t>
            </a:r>
            <a:r>
              <a:rPr lang="zh-CN" altLang="en-US" sz="1800" dirty="0">
                <a:solidFill>
                  <a:srgbClr val="00489A"/>
                </a:solidFill>
                <a:latin typeface="微软雅黑" panose="020B0503020204020204" charset="-122"/>
                <a:ea typeface="微软雅黑" panose="020B0503020204020204" charset="-122"/>
                <a:cs typeface="+mn-ea"/>
                <a:sym typeface="微软雅黑" panose="020B0503020204020204" charset="-122"/>
              </a:rPr>
              <a:t>中心</a:t>
            </a:r>
            <a:endParaRPr lang="zh-CN" altLang="en-US" sz="1800" dirty="0">
              <a:solidFill>
                <a:srgbClr val="00489A"/>
              </a:solidFill>
              <a:latin typeface="微软雅黑" panose="020B0503020204020204" charset="-122"/>
              <a:ea typeface="微软雅黑" panose="020B0503020204020204" charset="-122"/>
              <a:cs typeface="+mn-ea"/>
              <a:sym typeface="微软雅黑" panose="020B0503020204020204" charset="-122"/>
            </a:endParaRPr>
          </a:p>
        </p:txBody>
      </p:sp>
      <p:sp>
        <p:nvSpPr>
          <p:cNvPr id="8" name="文本占位符 13"/>
          <p:cNvSpPr txBox="1"/>
          <p:nvPr/>
        </p:nvSpPr>
        <p:spPr>
          <a:xfrm>
            <a:off x="4673451" y="6088497"/>
            <a:ext cx="3029248" cy="258922"/>
          </a:xfrm>
          <a:prstGeom prst="rect">
            <a:avLst/>
          </a:prstGeom>
        </p:spPr>
        <p:txBody>
          <a:bodyPr vert="horz" anchor="ctr">
            <a:noAutofit/>
          </a:bodyPr>
          <a:lstStyle>
            <a:lvl1pPr marL="0" indent="0" algn="l" defTabSz="914400" rtl="0" eaLnBrk="1" latinLnBrk="0" hangingPunct="1">
              <a:lnSpc>
                <a:spcPct val="90000"/>
              </a:lnSpc>
              <a:spcBef>
                <a:spcPts val="1000"/>
              </a:spcBef>
              <a:buFont typeface="Arial" panose="020B0604020202020204" pitchFamily="34" charset="0"/>
              <a:buNone/>
              <a:defRPr sz="1500" b="0" kern="1200">
                <a:solidFill>
                  <a:srgbClr val="00647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800" dirty="0">
                <a:solidFill>
                  <a:srgbClr val="00489A"/>
                </a:solidFill>
                <a:latin typeface="微软雅黑" panose="020B0503020204020204" charset="-122"/>
                <a:ea typeface="微软雅黑" panose="020B0503020204020204" charset="-122"/>
                <a:cs typeface="+mn-ea"/>
                <a:sym typeface="微软雅黑" panose="020B0503020204020204" charset="-122"/>
              </a:rPr>
              <a:t>2026</a:t>
            </a:r>
            <a:r>
              <a:rPr lang="zh-CN" altLang="en-US" sz="1800" dirty="0">
                <a:solidFill>
                  <a:srgbClr val="00489A"/>
                </a:solidFill>
                <a:latin typeface="微软雅黑" panose="020B0503020204020204" charset="-122"/>
                <a:ea typeface="微软雅黑" panose="020B0503020204020204" charset="-122"/>
                <a:cs typeface="+mn-ea"/>
                <a:sym typeface="微软雅黑" panose="020B0503020204020204" charset="-122"/>
              </a:rPr>
              <a:t>年</a:t>
            </a:r>
            <a:r>
              <a:rPr lang="en-US" altLang="zh-CN" sz="1800" dirty="0">
                <a:solidFill>
                  <a:srgbClr val="00489A"/>
                </a:solidFill>
                <a:latin typeface="微软雅黑" panose="020B0503020204020204" charset="-122"/>
                <a:ea typeface="微软雅黑" panose="020B0503020204020204" charset="-122"/>
                <a:cs typeface="+mn-ea"/>
                <a:sym typeface="微软雅黑" panose="020B0503020204020204" charset="-122"/>
              </a:rPr>
              <a:t>4</a:t>
            </a:r>
            <a:r>
              <a:rPr lang="zh-CN" altLang="en-US" sz="1800" dirty="0">
                <a:solidFill>
                  <a:srgbClr val="00489A"/>
                </a:solidFill>
                <a:latin typeface="微软雅黑" panose="020B0503020204020204" charset="-122"/>
                <a:ea typeface="微软雅黑" panose="020B0503020204020204" charset="-122"/>
                <a:cs typeface="+mn-ea"/>
                <a:sym typeface="微软雅黑" panose="020B0503020204020204" charset="-122"/>
              </a:rPr>
              <a:t>月</a:t>
            </a:r>
            <a:endParaRPr lang="zh-CN" altLang="en-US" sz="1800" dirty="0">
              <a:solidFill>
                <a:srgbClr val="00489A"/>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MH" val="20160407123149"/>
  <p:tag name="MH_LIBRARY" val="GRAPHIC"/>
  <p:tag name="MH_TYPE" val="Other"/>
  <p:tag name="MH_ORDER" val="5"/>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4.xml><?xml version="1.0" encoding="utf-8"?>
<p:tagLst xmlns:p="http://schemas.openxmlformats.org/presentationml/2006/main">
  <p:tag name="KSO_WM_DIAGRAM_VIRTUALLY_FRAME" val="{&quot;height&quot;:380.6,&quot;left&quot;:428.05,&quot;top&quot;:116.25,&quot;width&quot;:346.4}"/>
</p:tagLst>
</file>

<file path=ppt/tags/tag65.xml><?xml version="1.0" encoding="utf-8"?>
<p:tagLst xmlns:p="http://schemas.openxmlformats.org/presentationml/2006/main">
  <p:tag name="KSO_WM_DIAGRAM_VIRTUALLY_FRAME" val="{&quot;height&quot;:380.6,&quot;left&quot;:428.05,&quot;top&quot;:116.25,&quot;width&quot;:346.4}"/>
</p:tagLst>
</file>

<file path=ppt/tags/tag66.xml><?xml version="1.0" encoding="utf-8"?>
<p:tagLst xmlns:p="http://schemas.openxmlformats.org/presentationml/2006/main">
  <p:tag name="KSO_WM_DIAGRAM_VIRTUALLY_FRAME" val="{&quot;height&quot;:380.6,&quot;left&quot;:428.05,&quot;top&quot;:116.25,&quot;width&quot;:346.4}"/>
</p:tagLst>
</file>

<file path=ppt/tags/tag67.xml><?xml version="1.0" encoding="utf-8"?>
<p:tagLst xmlns:p="http://schemas.openxmlformats.org/presentationml/2006/main">
  <p:tag name="KSO_WM_DIAGRAM_VIRTUALLY_FRAME" val="{&quot;height&quot;:380.6,&quot;left&quot;:428.05,&quot;top&quot;:116.25,&quot;width&quot;:346.4}"/>
</p:tagLst>
</file>

<file path=ppt/tags/tag68.xml><?xml version="1.0" encoding="utf-8"?>
<p:tagLst xmlns:p="http://schemas.openxmlformats.org/presentationml/2006/main">
  <p:tag name="KSO_WM_DIAGRAM_VIRTUALLY_FRAME" val="{&quot;height&quot;:380.6,&quot;left&quot;:428.05,&quot;top&quot;:116.25,&quot;width&quot;:346.4}"/>
</p:tagLst>
</file>

<file path=ppt/tags/tag69.xml><?xml version="1.0" encoding="utf-8"?>
<p:tagLst xmlns:p="http://schemas.openxmlformats.org/presentationml/2006/main">
  <p:tag name="KSO_WM_DIAGRAM_VIRTUALLY_FRAME" val="{&quot;height&quot;:380.6,&quot;left&quot;:428.05,&quot;top&quot;:116.25,&quot;width&quot;:346.4}"/>
</p:tagLst>
</file>

<file path=ppt/tags/tag70.xml><?xml version="1.0" encoding="utf-8"?>
<p:tagLst xmlns:p="http://schemas.openxmlformats.org/presentationml/2006/main">
  <p:tag name="KSO_WM_DIAGRAM_VIRTUALLY_FRAME" val="{&quot;height&quot;:380.6,&quot;left&quot;:428.05,&quot;top&quot;:116.25,&quot;width&quot;:346.4}"/>
</p:tagLst>
</file>

<file path=ppt/tags/tag71.xml><?xml version="1.0" encoding="utf-8"?>
<p:tagLst xmlns:p="http://schemas.openxmlformats.org/presentationml/2006/main">
  <p:tag name="KSO_WM_DIAGRAM_VIRTUALLY_FRAME" val="{&quot;height&quot;:380.6,&quot;left&quot;:428.05,&quot;top&quot;:116.25,&quot;width&quot;:346.4}"/>
</p:tagLst>
</file>

<file path=ppt/tags/tag72.xml><?xml version="1.0" encoding="utf-8"?>
<p:tagLst xmlns:p="http://schemas.openxmlformats.org/presentationml/2006/main">
  <p:tag name="KSO_WM_DIAGRAM_VIRTUALLY_FRAME" val="{&quot;height&quot;:380.6,&quot;left&quot;:428.05,&quot;top&quot;:116.25,&quot;width&quot;:346.4}"/>
</p:tagLst>
</file>

<file path=ppt/tags/tag73.xml><?xml version="1.0" encoding="utf-8"?>
<p:tagLst xmlns:p="http://schemas.openxmlformats.org/presentationml/2006/main">
  <p:tag name="KSO_WM_DIAGRAM_VIRTUALLY_FRAME" val="{&quot;height&quot;:380.6,&quot;left&quot;:428.05,&quot;top&quot;:116.25,&quot;width&quot;:346.4}"/>
</p:tagLst>
</file>

<file path=ppt/tags/tag74.xml><?xml version="1.0" encoding="utf-8"?>
<p:tagLst xmlns:p="http://schemas.openxmlformats.org/presentationml/2006/main">
  <p:tag name="KSO_WM_DIAGRAM_VIRTUALLY_FRAME" val="{&quot;height&quot;:380.6,&quot;left&quot;:428.05,&quot;top&quot;:116.25,&quot;width&quot;:346.4}"/>
</p:tagLst>
</file>

<file path=ppt/tags/tag75.xml><?xml version="1.0" encoding="utf-8"?>
<p:tagLst xmlns:p="http://schemas.openxmlformats.org/presentationml/2006/main">
  <p:tag name="KSO_WM_DIAGRAM_VIRTUALLY_FRAME" val="{&quot;height&quot;:380.6,&quot;left&quot;:428.05,&quot;top&quot;:116.25,&quot;width&quot;:346.4}"/>
</p:tagLst>
</file>

<file path=ppt/tags/tag76.xml><?xml version="1.0" encoding="utf-8"?>
<p:tagLst xmlns:p="http://schemas.openxmlformats.org/presentationml/2006/main">
  <p:tag name="KSO_WM_DIAGRAM_VIRTUALLY_FRAME" val="{&quot;height&quot;:380.6,&quot;left&quot;:428.05,&quot;top&quot;:116.25,&quot;width&quot;:346.4}"/>
</p:tagLst>
</file>

<file path=ppt/tags/tag77.xml><?xml version="1.0" encoding="utf-8"?>
<p:tagLst xmlns:p="http://schemas.openxmlformats.org/presentationml/2006/main">
  <p:tag name="KSO_WM_DIAGRAM_VIRTUALLY_FRAME" val="{&quot;height&quot;:380.6,&quot;left&quot;:428.05,&quot;top&quot;:116.25,&quot;width&quot;:346.4}"/>
</p:tagLst>
</file>

<file path=ppt/tags/tag78.xml><?xml version="1.0" encoding="utf-8"?>
<p:tagLst xmlns:p="http://schemas.openxmlformats.org/presentationml/2006/main">
  <p:tag name="KSO_WM_DIAGRAM_VIRTUALLY_FRAME" val="{&quot;height&quot;:380.6,&quot;left&quot;:428.05,&quot;top&quot;:116.25,&quot;width&quot;:346.4}"/>
</p:tagLst>
</file>

<file path=ppt/tags/tag79.xml><?xml version="1.0" encoding="utf-8"?>
<p:tagLst xmlns:p="http://schemas.openxmlformats.org/presentationml/2006/main">
  <p:tag name="KSO_WM_DIAGRAM_VIRTUALLY_FRAME" val="{&quot;height&quot;:380.6,&quot;left&quot;:428.05,&quot;top&quot;:116.25,&quot;width&quot;:346.4}"/>
</p:tagLst>
</file>

<file path=ppt/tags/tag80.xml><?xml version="1.0" encoding="utf-8"?>
<p:tagLst xmlns:p="http://schemas.openxmlformats.org/presentationml/2006/main">
  <p:tag name="KSO_WM_DIAGRAM_VIRTUALLY_FRAME" val="{&quot;height&quot;:367,&quot;left&quot;:347.485905511811,&quot;top&quot;:86.0855905511811,&quot;width&quot;:533.05}"/>
</p:tagLst>
</file>

<file path=ppt/tags/tag81.xml><?xml version="1.0" encoding="utf-8"?>
<p:tagLst xmlns:p="http://schemas.openxmlformats.org/presentationml/2006/main">
  <p:tag name="KSO_WM_DIAGRAM_VIRTUALLY_FRAME" val="{&quot;height&quot;:367,&quot;left&quot;:347.485905511811,&quot;top&quot;:86.0855905511811,&quot;width&quot;:533.05}"/>
</p:tagLst>
</file>

<file path=ppt/tags/tag82.xml><?xml version="1.0" encoding="utf-8"?>
<p:tagLst xmlns:p="http://schemas.openxmlformats.org/presentationml/2006/main">
  <p:tag name="KSO_WM_DIAGRAM_VIRTUALLY_FRAME" val="{&quot;height&quot;:367,&quot;left&quot;:347.485905511811,&quot;top&quot;:86.0855905511811,&quot;width&quot;:533.05}"/>
</p:tagLst>
</file>

<file path=ppt/tags/tag83.xml><?xml version="1.0" encoding="utf-8"?>
<p:tagLst xmlns:p="http://schemas.openxmlformats.org/presentationml/2006/main">
  <p:tag name="KSO_WM_DIAGRAM_VIRTUALLY_FRAME" val="{&quot;height&quot;:367,&quot;left&quot;:347.485905511811,&quot;top&quot;:86.0855905511811,&quot;width&quot;:533.05}"/>
</p:tagLst>
</file>

<file path=ppt/tags/tag84.xml><?xml version="1.0" encoding="utf-8"?>
<p:tagLst xmlns:p="http://schemas.openxmlformats.org/presentationml/2006/main">
  <p:tag name="KSO_WM_DIAGRAM_VIRTUALLY_FRAME" val="{&quot;height&quot;:367,&quot;left&quot;:347.485905511811,&quot;top&quot;:86.0855905511811,&quot;width&quot;:533.05}"/>
</p:tagLst>
</file>

<file path=ppt/tags/tag85.xml><?xml version="1.0" encoding="utf-8"?>
<p:tagLst xmlns:p="http://schemas.openxmlformats.org/presentationml/2006/main">
  <p:tag name="KSO_WM_DIAGRAM_VIRTUALLY_FRAME" val="{&quot;height&quot;:367,&quot;left&quot;:347.485905511811,&quot;top&quot;:86.0855905511811,&quot;width&quot;:533.05}"/>
</p:tagLst>
</file>

<file path=ppt/tags/tag86.xml><?xml version="1.0" encoding="utf-8"?>
<p:tagLst xmlns:p="http://schemas.openxmlformats.org/presentationml/2006/main">
  <p:tag name="KSO_WM_DIAGRAM_VIRTUALLY_FRAME" val="{&quot;height&quot;:367,&quot;left&quot;:347.485905511811,&quot;top&quot;:86.0855905511811,&quot;width&quot;:533.05}"/>
</p:tagLst>
</file>

<file path=ppt/tags/tag87.xml><?xml version="1.0" encoding="utf-8"?>
<p:tagLst xmlns:p="http://schemas.openxmlformats.org/presentationml/2006/main">
  <p:tag name="KSO_WM_DIAGRAM_VIRTUALLY_FRAME" val="{&quot;height&quot;:367,&quot;left&quot;:347.485905511811,&quot;top&quot;:86.0855905511811,&quot;width&quot;:533.05}"/>
</p:tagLst>
</file>

<file path=ppt/tags/tag88.xml><?xml version="1.0" encoding="utf-8"?>
<p:tagLst xmlns:p="http://schemas.openxmlformats.org/presentationml/2006/main">
  <p:tag name="KSO_WM_DIAGRAM_VIRTUALLY_FRAME" val="{&quot;height&quot;:367,&quot;left&quot;:347.485905511811,&quot;top&quot;:86.0855905511811,&quot;width&quot;:533.05}"/>
</p:tagLst>
</file>

<file path=ppt/tags/tag89.xml><?xml version="1.0" encoding="utf-8"?>
<p:tagLst xmlns:p="http://schemas.openxmlformats.org/presentationml/2006/main">
  <p:tag name="KSO_WM_DIAGRAM_VIRTUALLY_FRAME" val="{&quot;height&quot;:367,&quot;left&quot;:347.485905511811,&quot;top&quot;:86.0855905511811,&quot;width&quot;:533.05}"/>
</p:tagLst>
</file>

<file path=ppt/tags/tag90.xml><?xml version="1.0" encoding="utf-8"?>
<p:tagLst xmlns:p="http://schemas.openxmlformats.org/presentationml/2006/main">
  <p:tag name="KSO_WM_DIAGRAM_VIRTUALLY_FRAME" val="{&quot;height&quot;:312.45748031496066,&quot;left&quot;:64.07543307086614,&quot;top&quot;:151.52385826771655,&quot;width&quot;:831.8488976377952}"/>
</p:tagLst>
</file>

<file path=ppt/tags/tag91.xml><?xml version="1.0" encoding="utf-8"?>
<p:tagLst xmlns:p="http://schemas.openxmlformats.org/presentationml/2006/main">
  <p:tag name="TABLE_ENDDRAG_ORIGIN_RECT" val="422*265"/>
  <p:tag name="TABLE_ENDDRAG_RECT" val="495*195*422*265"/>
</p:tagLst>
</file>

<file path=ppt/tags/tag92.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q1-1"/>
  <p:tag name="KSO_WM_UNIT_TYPE" val="q_h_a"/>
  <p:tag name="KSO_WM_UNIT_INDEX" val="1_2_1"/>
  <p:tag name="KSO_WM_UNIT_ID" val="diagram20230960_2*q_h_a*1_2_1"/>
  <p:tag name="KSO_WM_TEMPLATE_CATEGORY" val="diagram"/>
  <p:tag name="KSO_WM_TEMPLATE_INDEX" val="20230960"/>
  <p:tag name="KSO_WM_UNIT_LAYERLEVEL" val="1_1_1"/>
  <p:tag name="KSO_WM_TAG_VERSION" val="3.0"/>
  <p:tag name="KSO_WM_BEAUTIFY_FLAG" val="#wm#"/>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93.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SUBTYPE" val="a"/>
  <p:tag name="KSO_WM_UNIT_NOCLEAR" val="0"/>
  <p:tag name="KSO_WM_UNIT_VALUE" val="72"/>
  <p:tag name="KSO_WM_UNIT_HIGHLIGHT" val="0"/>
  <p:tag name="KSO_WM_UNIT_COMPATIBLE" val="0"/>
  <p:tag name="KSO_WM_UNIT_DIAGRAM_ISNUMVISUAL" val="0"/>
  <p:tag name="KSO_WM_UNIT_DIAGRAM_ISREFERUNIT" val="0"/>
  <p:tag name="KSO_WM_DIAGRAM_GROUP_CODE" val="q1-1"/>
  <p:tag name="KSO_WM_UNIT_TYPE" val="q_h_f"/>
  <p:tag name="KSO_WM_UNIT_INDEX" val="1_2_1"/>
  <p:tag name="KSO_WM_UNIT_ID" val="diagram20230960_2*q_h_f*1_2_1"/>
  <p:tag name="KSO_WM_TEMPLATE_CATEGORY" val="diagram"/>
  <p:tag name="KSO_WM_TEMPLATE_INDEX" val="20230960"/>
  <p:tag name="KSO_WM_UNIT_LAYERLEVEL" val="1_1_1"/>
  <p:tag name="KSO_WM_TAG_VERSION" val="3.0"/>
  <p:tag name="KSO_WM_BEAUTIFY_FLAG" val="#wm#"/>
  <p:tag name="KSO_WM_UNIT_PRESET_TEXT" val="单击此处输入你的智能图形项正文&#10;文字是您思想的提炼"/>
  <p:tag name="KSO_WM_UNIT_TEXT_FILL_FORE_SCHEMECOLOR_INDEX" val="1"/>
  <p:tag name="KSO_WM_UNIT_TEXT_FILL_TYPE" val="1"/>
  <p:tag name="KSO_WM_DIAGRAM_USE_COLOR_VALUE" val="{&quot;color_scheme&quot;:1,&quot;color_type&quot;:1,&quot;theme_color_indexes&quot;:[]}"/>
</p:tagLst>
</file>

<file path=ppt/tags/tag94.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q1-1"/>
  <p:tag name="KSO_WM_UNIT_TYPE" val="q_h_a"/>
  <p:tag name="KSO_WM_UNIT_INDEX" val="1_3_1"/>
  <p:tag name="KSO_WM_UNIT_ID" val="diagram20230960_2*q_h_a*1_3_1"/>
  <p:tag name="KSO_WM_TEMPLATE_CATEGORY" val="diagram"/>
  <p:tag name="KSO_WM_TEMPLATE_INDEX" val="20230960"/>
  <p:tag name="KSO_WM_UNIT_LAYERLEVEL" val="1_1_1"/>
  <p:tag name="KSO_WM_TAG_VERSION" val="3.0"/>
  <p:tag name="KSO_WM_BEAUTIFY_FLAG" val="#wm#"/>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95.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SUBTYPE" val="a"/>
  <p:tag name="KSO_WM_UNIT_NOCLEAR" val="0"/>
  <p:tag name="KSO_WM_UNIT_VALUE" val="72"/>
  <p:tag name="KSO_WM_UNIT_HIGHLIGHT" val="0"/>
  <p:tag name="KSO_WM_UNIT_COMPATIBLE" val="0"/>
  <p:tag name="KSO_WM_UNIT_DIAGRAM_ISNUMVISUAL" val="0"/>
  <p:tag name="KSO_WM_UNIT_DIAGRAM_ISREFERUNIT" val="0"/>
  <p:tag name="KSO_WM_DIAGRAM_GROUP_CODE" val="q1-1"/>
  <p:tag name="KSO_WM_UNIT_TYPE" val="q_h_f"/>
  <p:tag name="KSO_WM_UNIT_INDEX" val="1_3_1"/>
  <p:tag name="KSO_WM_UNIT_ID" val="diagram20230960_2*q_h_f*1_3_1"/>
  <p:tag name="KSO_WM_TEMPLATE_CATEGORY" val="diagram"/>
  <p:tag name="KSO_WM_TEMPLATE_INDEX" val="20230960"/>
  <p:tag name="KSO_WM_UNIT_LAYERLEVEL" val="1_1_1"/>
  <p:tag name="KSO_WM_TAG_VERSION" val="3.0"/>
  <p:tag name="KSO_WM_BEAUTIFY_FLAG" val="#wm#"/>
  <p:tag name="KSO_WM_UNIT_PRESET_TEXT" val="单击此处输入你的智能图形项正文&#10;文字是您思想的提炼"/>
  <p:tag name="KSO_WM_UNIT_TEXT_FILL_FORE_SCHEMECOLOR_INDEX" val="1"/>
  <p:tag name="KSO_WM_UNIT_TEXT_FILL_TYPE" val="1"/>
  <p:tag name="KSO_WM_DIAGRAM_USE_COLOR_VALUE" val="{&quot;color_scheme&quot;:1,&quot;color_type&quot;:1,&quot;theme_color_indexes&quot;:[]}"/>
</p:tagLst>
</file>

<file path=ppt/tags/tag96.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2_2"/>
  <p:tag name="KSO_WM_UNIT_ID" val="diagram20230960_2*q_h_i*1_2_2"/>
  <p:tag name="KSO_WM_TEMPLATE_CATEGORY" val="diagram"/>
  <p:tag name="KSO_WM_TEMPLATE_INDEX" val="20230960"/>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97.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2_3"/>
  <p:tag name="KSO_WM_UNIT_ID" val="diagram20230960_2*q_h_i*1_2_3"/>
  <p:tag name="KSO_WM_TEMPLATE_CATEGORY" val="diagram"/>
  <p:tag name="KSO_WM_TEMPLATE_INDEX" val="20230960"/>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98.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solidLine&quot;:{&quot;brightness&quot;:0,&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2_4"/>
  <p:tag name="KSO_WM_UNIT_ID" val="diagram20230960_2*q_h_i*1_2_4"/>
  <p:tag name="KSO_WM_TEMPLATE_CATEGORY" val="diagram"/>
  <p:tag name="KSO_WM_TEMPLATE_INDEX" val="20230960"/>
  <p:tag name="KSO_WM_UNIT_LAYERLEVEL" val="1_1_1"/>
  <p:tag name="KSO_WM_TAG_VERSION" val="3.0"/>
  <p:tag name="KSO_WM_BEAUTIFY_FLAG" val="#wm#"/>
  <p:tag name="KSO_WM_UNIT_LINE_FORE_SCHEMECOLOR_INDEX" val="5"/>
  <p:tag name="KSO_WM_DIAGRAM_USE_COLOR_VALUE" val="{&quot;color_scheme&quot;:1,&quot;color_type&quot;:1,&quot;theme_color_indexes&quot;:[]}"/>
</p:tagLst>
</file>

<file path=ppt/tags/tag99.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3_1"/>
  <p:tag name="KSO_WM_UNIT_ID" val="diagram20230960_2*q_h_i*1_3_1"/>
  <p:tag name="KSO_WM_TEMPLATE_CATEGORY" val="diagram"/>
  <p:tag name="KSO_WM_TEMPLATE_INDEX" val="20230960"/>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00.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3_3"/>
  <p:tag name="KSO_WM_UNIT_ID" val="diagram20230960_2*q_h_i*1_3_3"/>
  <p:tag name="KSO_WM_TEMPLATE_CATEGORY" val="diagram"/>
  <p:tag name="KSO_WM_TEMPLATE_INDEX" val="20230960"/>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01.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solidLine&quot;:{&quot;brightness&quot;:0,&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3_4"/>
  <p:tag name="KSO_WM_UNIT_ID" val="diagram20230960_2*q_h_i*1_3_4"/>
  <p:tag name="KSO_WM_TEMPLATE_CATEGORY" val="diagram"/>
  <p:tag name="KSO_WM_TEMPLATE_INDEX" val="20230960"/>
  <p:tag name="KSO_WM_UNIT_LAYERLEVEL" val="1_1_1"/>
  <p:tag name="KSO_WM_TAG_VERSION" val="3.0"/>
  <p:tag name="KSO_WM_BEAUTIFY_FLAG" val="#wm#"/>
  <p:tag name="KSO_WM_UNIT_LINE_FORE_SCHEMECOLOR_INDEX" val="5"/>
  <p:tag name="KSO_WM_DIAGRAM_USE_COLOR_VALUE" val="{&quot;color_scheme&quot;:1,&quot;color_type&quot;:1,&quot;theme_color_indexes&quot;:[]}"/>
</p:tagLst>
</file>

<file path=ppt/tags/tag102.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q1-1"/>
  <p:tag name="KSO_WM_UNIT_TYPE" val="q_h_a"/>
  <p:tag name="KSO_WM_UNIT_INDEX" val="1_1_1"/>
  <p:tag name="KSO_WM_UNIT_ID" val="diagram20230960_2*q_h_a*1_1_1"/>
  <p:tag name="KSO_WM_TEMPLATE_CATEGORY" val="diagram"/>
  <p:tag name="KSO_WM_TEMPLATE_INDEX" val="20230960"/>
  <p:tag name="KSO_WM_UNIT_LAYERLEVEL" val="1_1_1"/>
  <p:tag name="KSO_WM_TAG_VERSION" val="3.0"/>
  <p:tag name="KSO_WM_BEAUTIFY_FLAG" val="#wm#"/>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03.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SUBTYPE" val="a"/>
  <p:tag name="KSO_WM_UNIT_NOCLEAR" val="0"/>
  <p:tag name="KSO_WM_UNIT_VALUE" val="72"/>
  <p:tag name="KSO_WM_UNIT_HIGHLIGHT" val="0"/>
  <p:tag name="KSO_WM_UNIT_COMPATIBLE" val="0"/>
  <p:tag name="KSO_WM_UNIT_DIAGRAM_ISNUMVISUAL" val="0"/>
  <p:tag name="KSO_WM_UNIT_DIAGRAM_ISREFERUNIT" val="0"/>
  <p:tag name="KSO_WM_DIAGRAM_GROUP_CODE" val="q1-1"/>
  <p:tag name="KSO_WM_UNIT_TYPE" val="q_h_f"/>
  <p:tag name="KSO_WM_UNIT_INDEX" val="1_1_1"/>
  <p:tag name="KSO_WM_UNIT_ID" val="diagram20230960_2*q_h_f*1_1_1"/>
  <p:tag name="KSO_WM_TEMPLATE_CATEGORY" val="diagram"/>
  <p:tag name="KSO_WM_TEMPLATE_INDEX" val="20230960"/>
  <p:tag name="KSO_WM_UNIT_LAYERLEVEL" val="1_1_1"/>
  <p:tag name="KSO_WM_TAG_VERSION" val="3.0"/>
  <p:tag name="KSO_WM_BEAUTIFY_FLAG" val="#wm#"/>
  <p:tag name="KSO_WM_UNIT_PRESET_TEXT" val="单击此处输入你的智能图形项正文&#10;文字是您思想的提炼"/>
  <p:tag name="KSO_WM_UNIT_TEXT_FILL_FORE_SCHEMECOLOR_INDEX" val="1"/>
  <p:tag name="KSO_WM_UNIT_TEXT_FILL_TYPE" val="1"/>
  <p:tag name="KSO_WM_DIAGRAM_USE_COLOR_VALUE" val="{&quot;color_scheme&quot;:1,&quot;color_type&quot;:1,&quot;theme_color_indexes&quot;:[]}"/>
</p:tagLst>
</file>

<file path=ppt/tags/tag104.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DIAGRAM_GROUP_CODE" val="q1-1"/>
  <p:tag name="KSO_WM_UNIT_TYPE" val="q_h_a"/>
  <p:tag name="KSO_WM_UNIT_INDEX" val="1_4_1"/>
  <p:tag name="KSO_WM_UNIT_ID" val="diagram20230960_2*q_h_a*1_4_1"/>
  <p:tag name="KSO_WM_TEMPLATE_CATEGORY" val="diagram"/>
  <p:tag name="KSO_WM_TEMPLATE_INDEX" val="20230960"/>
  <p:tag name="KSO_WM_UNIT_LAYERLEVEL" val="1_1_1"/>
  <p:tag name="KSO_WM_TAG_VERSION" val="3.0"/>
  <p:tag name="KSO_WM_BEAUTIFY_FLAG" val="#wm#"/>
  <p:tag name="KSO_WM_UNIT_PRESET_TEXT" val="添加标题"/>
  <p:tag name="KSO_WM_UNIT_TEXT_FILL_FORE_SCHEMECOLOR_INDEX" val="1"/>
  <p:tag name="KSO_WM_UNIT_TEXT_FILL_TYPE" val="1"/>
  <p:tag name="KSO_WM_DIAGRAM_USE_COLOR_VALUE" val="{&quot;color_scheme&quot;:1,&quot;color_type&quot;:1,&quot;theme_color_indexes&quot;:[]}"/>
</p:tagLst>
</file>

<file path=ppt/tags/tag105.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SUBTYPE" val="a"/>
  <p:tag name="KSO_WM_UNIT_NOCLEAR" val="0"/>
  <p:tag name="KSO_WM_UNIT_VALUE" val="72"/>
  <p:tag name="KSO_WM_UNIT_HIGHLIGHT" val="0"/>
  <p:tag name="KSO_WM_UNIT_COMPATIBLE" val="0"/>
  <p:tag name="KSO_WM_UNIT_DIAGRAM_ISNUMVISUAL" val="0"/>
  <p:tag name="KSO_WM_UNIT_DIAGRAM_ISREFERUNIT" val="0"/>
  <p:tag name="KSO_WM_DIAGRAM_GROUP_CODE" val="q1-1"/>
  <p:tag name="KSO_WM_UNIT_TYPE" val="q_h_f"/>
  <p:tag name="KSO_WM_UNIT_INDEX" val="1_4_1"/>
  <p:tag name="KSO_WM_UNIT_ID" val="diagram20230960_2*q_h_f*1_4_1"/>
  <p:tag name="KSO_WM_TEMPLATE_CATEGORY" val="diagram"/>
  <p:tag name="KSO_WM_TEMPLATE_INDEX" val="20230960"/>
  <p:tag name="KSO_WM_UNIT_LAYERLEVEL" val="1_1_1"/>
  <p:tag name="KSO_WM_TAG_VERSION" val="3.0"/>
  <p:tag name="KSO_WM_BEAUTIFY_FLAG" val="#wm#"/>
  <p:tag name="KSO_WM_UNIT_PRESET_TEXT" val="单击此处输入你的智能图形项正文&#10;文字是您思想的提炼"/>
  <p:tag name="KSO_WM_UNIT_TEXT_FILL_FORE_SCHEMECOLOR_INDEX" val="1"/>
  <p:tag name="KSO_WM_UNIT_TEXT_FILL_TYPE" val="1"/>
  <p:tag name="KSO_WM_DIAGRAM_USE_COLOR_VALUE" val="{&quot;color_scheme&quot;:1,&quot;color_type&quot;:1,&quot;theme_color_indexes&quot;:[]}"/>
</p:tagLst>
</file>

<file path=ppt/tags/tag106.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1_1"/>
  <p:tag name="KSO_WM_UNIT_ID" val="diagram20230960_2*q_h_i*1_1_1"/>
  <p:tag name="KSO_WM_TEMPLATE_CATEGORY" val="diagram"/>
  <p:tag name="KSO_WM_TEMPLATE_INDEX" val="20230960"/>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07.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1_2"/>
  <p:tag name="KSO_WM_UNIT_ID" val="diagram20230960_2*q_h_i*1_1_2"/>
  <p:tag name="KSO_WM_TEMPLATE_CATEGORY" val="diagram"/>
  <p:tag name="KSO_WM_TEMPLATE_INDEX" val="20230960"/>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08.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solidLine&quot;:{&quot;brightness&quot;:0,&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1_3"/>
  <p:tag name="KSO_WM_UNIT_ID" val="diagram20230960_2*q_h_i*1_1_3"/>
  <p:tag name="KSO_WM_TEMPLATE_CATEGORY" val="diagram"/>
  <p:tag name="KSO_WM_TEMPLATE_INDEX" val="20230960"/>
  <p:tag name="KSO_WM_UNIT_LAYERLEVEL" val="1_1_1"/>
  <p:tag name="KSO_WM_TAG_VERSION" val="3.0"/>
  <p:tag name="KSO_WM_BEAUTIFY_FLAG" val="#wm#"/>
  <p:tag name="KSO_WM_UNIT_LINE_FORE_SCHEMECOLOR_INDEX" val="5"/>
  <p:tag name="KSO_WM_DIAGRAM_USE_COLOR_VALUE" val="{&quot;color_scheme&quot;:1,&quot;color_type&quot;:1,&quot;theme_color_indexes&quot;:[]}"/>
</p:tagLst>
</file>

<file path=ppt/tags/tag109.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solid&quot;:{&quot;brightness&quot;:0,&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4_1"/>
  <p:tag name="KSO_WM_UNIT_ID" val="diagram20230960_2*q_h_i*1_4_1"/>
  <p:tag name="KSO_WM_TEMPLATE_CATEGORY" val="diagram"/>
  <p:tag name="KSO_WM_TEMPLATE_INDEX" val="20230960"/>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10.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4_2"/>
  <p:tag name="KSO_WM_UNIT_ID" val="diagram20230960_2*q_h_i*1_4_2"/>
  <p:tag name="KSO_WM_TEMPLATE_CATEGORY" val="diagram"/>
  <p:tag name="KSO_WM_TEMPLATE_INDEX" val="20230960"/>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111.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type&quot;:0},&quot;glow&quot;:{&quot;colorType&quot;:0},&quot;line&quot;:{&quot;solidLine&quot;:{&quot;brightness&quot;:0,&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4_3"/>
  <p:tag name="KSO_WM_UNIT_ID" val="diagram20230960_2*q_h_i*1_4_3"/>
  <p:tag name="KSO_WM_TEMPLATE_CATEGORY" val="diagram"/>
  <p:tag name="KSO_WM_TEMPLATE_INDEX" val="20230960"/>
  <p:tag name="KSO_WM_UNIT_LAYERLEVEL" val="1_1_1"/>
  <p:tag name="KSO_WM_TAG_VERSION" val="3.0"/>
  <p:tag name="KSO_WM_BEAUTIFY_FLAG" val="#wm#"/>
  <p:tag name="KSO_WM_UNIT_LINE_FORE_SCHEMECOLOR_INDEX" val="5"/>
  <p:tag name="KSO_WM_DIAGRAM_USE_COLOR_VALUE" val="{&quot;color_scheme&quot;:1,&quot;color_type&quot;:1,&quot;theme_color_indexes&quot;:[]}"/>
</p:tagLst>
</file>

<file path=ppt/tags/tag112.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4_4"/>
  <p:tag name="KSO_WM_UNIT_ID" val="diagram20230960_2*q_h_i*1_4_4"/>
  <p:tag name="KSO_WM_TEMPLATE_CATEGORY" val="diagram"/>
  <p:tag name="KSO_WM_TEMPLATE_INDEX" val="20230960"/>
  <p:tag name="KSO_WM_UNIT_LAYERLEVEL" val="1_1_1"/>
  <p:tag name="KSO_WM_TAG_VERSION" val="3.0"/>
  <p:tag name="KSO_WM_BEAUTIFY_FLAG" val="#wm#"/>
  <p:tag name="KSO_WM_UNIT_FILL_TYPE" val="3"/>
  <p:tag name="KSO_WM_DIAGRAM_USE_COLOR_VALUE" val="{&quot;color_scheme&quot;:1,&quot;color_type&quot;:1,&quot;theme_color_indexes&quot;:[]}"/>
</p:tagLst>
</file>

<file path=ppt/tags/tag113.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3_2"/>
  <p:tag name="KSO_WM_UNIT_ID" val="diagram20230960_2*q_h_i*1_3_2"/>
  <p:tag name="KSO_WM_TEMPLATE_CATEGORY" val="diagram"/>
  <p:tag name="KSO_WM_TEMPLATE_INDEX" val="20230960"/>
  <p:tag name="KSO_WM_UNIT_LAYERLEVEL" val="1_1_1"/>
  <p:tag name="KSO_WM_TAG_VERSION" val="3.0"/>
  <p:tag name="KSO_WM_BEAUTIFY_FLAG" val="#wm#"/>
  <p:tag name="KSO_WM_UNIT_FILL_TYPE" val="3"/>
  <p:tag name="KSO_WM_DIAGRAM_USE_COLOR_VALUE" val="{&quot;color_scheme&quot;:1,&quot;color_type&quot;:1,&quot;theme_color_indexes&quot;:[]}"/>
</p:tagLst>
</file>

<file path=ppt/tags/tag114.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2_1"/>
  <p:tag name="KSO_WM_UNIT_ID" val="diagram20230960_2*q_h_i*1_2_1"/>
  <p:tag name="KSO_WM_TEMPLATE_CATEGORY" val="diagram"/>
  <p:tag name="KSO_WM_TEMPLATE_INDEX" val="20230960"/>
  <p:tag name="KSO_WM_UNIT_LAYERLEVEL" val="1_1_1"/>
  <p:tag name="KSO_WM_TAG_VERSION" val="3.0"/>
  <p:tag name="KSO_WM_BEAUTIFY_FLAG" val="#wm#"/>
  <p:tag name="KSO_WM_UNIT_FILL_TYPE" val="3"/>
  <p:tag name="KSO_WM_DIAGRAM_USE_COLOR_VALUE" val="{&quot;color_scheme&quot;:1,&quot;color_type&quot;:1,&quot;theme_color_indexes&quot;:[]}"/>
</p:tagLst>
</file>

<file path=ppt/tags/tag115.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gradient&quot;:[{&quot;brightness&quot;:0.4000000059604645,&quot;colorType&quot;:1,&quot;foreColorIndex&quot;:5,&quot;pos&quot;:0,&quot;transparency&quot;:0},{&quot;brightness&quot;:0,&quot;colorType&quot;:1,&quot;foreColorIndex&quot;:5,&quot;pos&quot;:0.70999997854232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q1-1"/>
  <p:tag name="KSO_WM_UNIT_TYPE" val="q_h_i"/>
  <p:tag name="KSO_WM_UNIT_INDEX" val="1_1_4"/>
  <p:tag name="KSO_WM_UNIT_ID" val="diagram20230960_2*q_h_i*1_1_4"/>
  <p:tag name="KSO_WM_TEMPLATE_CATEGORY" val="diagram"/>
  <p:tag name="KSO_WM_TEMPLATE_INDEX" val="20230960"/>
  <p:tag name="KSO_WM_UNIT_LAYERLEVEL" val="1_1_1"/>
  <p:tag name="KSO_WM_TAG_VERSION" val="3.0"/>
  <p:tag name="KSO_WM_BEAUTIFY_FLAG" val="#wm#"/>
  <p:tag name="KSO_WM_UNIT_FILL_TYPE" val="3"/>
  <p:tag name="KSO_WM_DIAGRAM_USE_COLOR_VALUE" val="{&quot;color_scheme&quot;:1,&quot;color_type&quot;:1,&quot;theme_color_indexes&quot;:[]}"/>
</p:tagLst>
</file>

<file path=ppt/tags/tag116.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76*79"/>
  <p:tag name="KSO_WM_UNIT_HIGHLIGHT" val="0"/>
  <p:tag name="KSO_WM_UNIT_COMPATIBLE" val="0"/>
  <p:tag name="KSO_WM_UNIT_DIAGRAM_ISNUMVISUAL" val="0"/>
  <p:tag name="KSO_WM_UNIT_DIAGRAM_ISREFERUNIT" val="0"/>
  <p:tag name="KSO_WM_DIAGRAM_GROUP_CODE" val="q1-1"/>
  <p:tag name="KSO_WM_UNIT_TYPE" val="q_h_x"/>
  <p:tag name="KSO_WM_UNIT_INDEX" val="1_4_1"/>
  <p:tag name="KSO_WM_UNIT_ID" val="diagram20230960_2*q_h_x*1_4_1"/>
  <p:tag name="KSO_WM_TEMPLATE_CATEGORY" val="diagram"/>
  <p:tag name="KSO_WM_TEMPLATE_INDEX" val="20230960"/>
  <p:tag name="KSO_WM_UNIT_LAYERLEVEL" val="1_1_1"/>
  <p:tag name="KSO_WM_TAG_VERSION" val="3.0"/>
  <p:tag name="KSO_WM_BEAUTIFY_FLAG" val="#wm#"/>
  <p:tag name="KSO_WM_DIAGRAM_USE_COLOR_VALUE" val="{&quot;color_scheme&quot;:1,&quot;color_type&quot;:1,&quot;theme_color_indexes&quot;:[]}"/>
</p:tagLst>
</file>

<file path=ppt/tags/tag117.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79*73"/>
  <p:tag name="KSO_WM_UNIT_HIGHLIGHT" val="0"/>
  <p:tag name="KSO_WM_UNIT_COMPATIBLE" val="0"/>
  <p:tag name="KSO_WM_UNIT_DIAGRAM_ISNUMVISUAL" val="0"/>
  <p:tag name="KSO_WM_UNIT_DIAGRAM_ISREFERUNIT" val="0"/>
  <p:tag name="KSO_WM_DIAGRAM_GROUP_CODE" val="q1-1"/>
  <p:tag name="KSO_WM_UNIT_TYPE" val="q_h_x"/>
  <p:tag name="KSO_WM_UNIT_INDEX" val="1_3_1"/>
  <p:tag name="KSO_WM_UNIT_ID" val="diagram20230960_2*q_h_x*1_3_1"/>
  <p:tag name="KSO_WM_TEMPLATE_CATEGORY" val="diagram"/>
  <p:tag name="KSO_WM_TEMPLATE_INDEX" val="20230960"/>
  <p:tag name="KSO_WM_UNIT_LAYERLEVEL" val="1_1_1"/>
  <p:tag name="KSO_WM_TAG_VERSION" val="3.0"/>
  <p:tag name="KSO_WM_BEAUTIFY_FLAG" val="#wm#"/>
  <p:tag name="KSO_WM_DIAGRAM_USE_COLOR_VALUE" val="{&quot;color_scheme&quot;:1,&quot;color_type&quot;:1,&quot;theme_color_indexes&quot;:[]}"/>
</p:tagLst>
</file>

<file path=ppt/tags/tag118.xml><?xml version="1.0" encoding="utf-8"?>
<p:tagLst xmlns:p="http://schemas.openxmlformats.org/presentationml/2006/main">
  <p:tag name="KSO_WM_DIAGRAM_MAX_ITEMCNT" val="6"/>
  <p:tag name="KSO_WM_DIAGRAM_MIN_ITEMCNT" val="3"/>
  <p:tag name="KSO_WM_DIAGRAM_VIRTUALLY_FRAME" val="{&quot;height&quot;:485.2060180664063,&quot;left&quot;:20.55,&quot;top&quot;:82.59398193359375,&quot;width&quot;:896.6750332665631}"/>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78*79"/>
  <p:tag name="KSO_WM_UNIT_HIGHLIGHT" val="0"/>
  <p:tag name="KSO_WM_UNIT_COMPATIBLE" val="0"/>
  <p:tag name="KSO_WM_UNIT_DIAGRAM_ISNUMVISUAL" val="0"/>
  <p:tag name="KSO_WM_UNIT_DIAGRAM_ISREFERUNIT" val="0"/>
  <p:tag name="KSO_WM_DIAGRAM_GROUP_CODE" val="q1-1"/>
  <p:tag name="KSO_WM_UNIT_TYPE" val="q_h_x"/>
  <p:tag name="KSO_WM_UNIT_INDEX" val="1_2_1"/>
  <p:tag name="KSO_WM_UNIT_ID" val="diagram20230960_2*q_h_x*1_2_1"/>
  <p:tag name="KSO_WM_TEMPLATE_CATEGORY" val="diagram"/>
  <p:tag name="KSO_WM_TEMPLATE_INDEX" val="20230960"/>
  <p:tag name="KSO_WM_UNIT_LAYERLEVEL" val="1_1_1"/>
  <p:tag name="KSO_WM_TAG_VERSION" val="3.0"/>
  <p:tag name="KSO_WM_BEAUTIFY_FLAG" val="#wm#"/>
  <p:tag name="KSO_WM_DIAGRAM_USE_COLOR_VALUE" val="{&quot;color_scheme&quot;:1,&quot;color_type&quot;:1,&quot;theme_color_indexes&quot;:[]}"/>
</p:tagLst>
</file>

<file path=ppt/tags/tag119.xml><?xml version="1.0" encoding="utf-8"?>
<p:tagLst xmlns:p="http://schemas.openxmlformats.org/presentationml/2006/main">
  <p:tag name="KSO_WM_DIAGRAM_MAX_ITEMCNT" val="6"/>
  <p:tag name="KSO_WM_DIAGRAM_MIN_ITEMCNT" val="3"/>
  <p:tag name="KSO_WM_DIAGRAM_VIRTUALLY_FRAME" val="{&quot;height&quot;:381.5120361328125,&quot;left&quot;:42.0250454735944,&quot;top&quot;:97.59398193359375,&quot;width&quot;:860.1999877929687}"/>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79*79"/>
  <p:tag name="KSO_WM_UNIT_HIGHLIGHT" val="0"/>
  <p:tag name="KSO_WM_UNIT_COMPATIBLE" val="0"/>
  <p:tag name="KSO_WM_UNIT_DIAGRAM_ISNUMVISUAL" val="0"/>
  <p:tag name="KSO_WM_UNIT_DIAGRAM_ISREFERUNIT" val="0"/>
  <p:tag name="KSO_WM_DIAGRAM_GROUP_CODE" val="q1-1"/>
  <p:tag name="KSO_WM_UNIT_TYPE" val="q_h_x"/>
  <p:tag name="KSO_WM_UNIT_INDEX" val="1_1_1"/>
  <p:tag name="KSO_WM_UNIT_ID" val="diagram20230960_2*q_h_x*1_1_1"/>
  <p:tag name="KSO_WM_TEMPLATE_CATEGORY" val="diagram"/>
  <p:tag name="KSO_WM_TEMPLATE_INDEX" val="20230960"/>
  <p:tag name="KSO_WM_UNIT_LAYERLEVEL" val="1_1_1"/>
  <p:tag name="KSO_WM_TAG_VERSION" val="3.0"/>
  <p:tag name="KSO_WM_DIAGRAM_USE_COLOR_VALUE" val="{&quot;color_scheme&quot;:1,&quot;color_type&quot;:1,&quot;theme_color_indexes&quot;:[]}"/>
</p:tagLst>
</file>

<file path=ppt/tags/tag120.xml><?xml version="1.0" encoding="utf-8"?>
<p:tagLst xmlns:p="http://schemas.openxmlformats.org/presentationml/2006/main">
  <p:tag name="KSO_WM_DIAGRAM_VIRTUALLY_FRAME" val="{&quot;height&quot;:225.4672440944881,&quot;left&quot;:77,&quot;top&quot;:108.97669291338585,&quot;width&quot;:806}"/>
</p:tagLst>
</file>

<file path=ppt/tags/tag121.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22.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23.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24.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25.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26.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27.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28.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29.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0.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1.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2.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3.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4.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5.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6.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7.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8.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39.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40.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41.xml><?xml version="1.0" encoding="utf-8"?>
<p:tagLst xmlns:p="http://schemas.openxmlformats.org/presentationml/2006/main">
  <p:tag name="KSO_WM_BEAUTIFY_FLAG" val=""/>
  <p:tag name="KSO_WM_DIAGRAM_VIRTUALLY_FRAME" val="{&quot;height&quot;:225.4672440944881,&quot;left&quot;:77,&quot;top&quot;:108.97669291338585,&quot;width&quot;:806}"/>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UNIT_PLACING_PICTURE_USER_VIEWPORT" val="{&quot;height&quot;:6143,&quot;width&quot;:2835}"/>
</p:tagLst>
</file>

<file path=ppt/tags/tag146.xml><?xml version="1.0" encoding="utf-8"?>
<p:tagLst xmlns:p="http://schemas.openxmlformats.org/presentationml/2006/main">
  <p:tag name="KSO_WM_UNIT_PLACING_PICTURE_USER_VIEWPORT" val="{&quot;height&quot;:6143,&quot;width&quot;:2835}"/>
</p:tagLst>
</file>

<file path=ppt/tags/tag147.xml><?xml version="1.0" encoding="utf-8"?>
<p:tagLst xmlns:p="http://schemas.openxmlformats.org/presentationml/2006/main">
  <p:tag name="KSO_WM_UNIT_PLACING_PICTURE_USER_VIEWPORT" val="{&quot;height&quot;:6143,&quot;width&quot;:2835}"/>
</p:tagLst>
</file>

<file path=ppt/tags/tag148.xml><?xml version="1.0" encoding="utf-8"?>
<p:tagLst xmlns:p="http://schemas.openxmlformats.org/presentationml/2006/main">
  <p:tag name="KSO_WM_UNIT_PLACING_PICTURE_USER_VIEWPORT" val="{&quot;height&quot;:6142.7984251968501,&quot;width&quot;:2834}"/>
</p:tagLst>
</file>

<file path=ppt/tags/tag149.xml><?xml version="1.0" encoding="utf-8"?>
<p:tagLst xmlns:p="http://schemas.openxmlformats.org/presentationml/2006/main">
  <p:tag name="KSO_WM_UNIT_PLACING_PICTURE_USER_VIEWPORT" val="{&quot;height&quot;:6145.5120849609375,&quot;width&quot;:2820.548095703125}"/>
</p:tagLst>
</file>

<file path=ppt/tags/tag150.xml><?xml version="1.0" encoding="utf-8"?>
<p:tagLst xmlns:p="http://schemas.openxmlformats.org/presentationml/2006/main">
  <p:tag name="KSO_WM_DIAGRAM_VIRTUALLY_FRAME" val="{&quot;height&quot;:359.5,&quot;left&quot;:347.485905511811,&quot;top&quot;:86.0855905511811,&quot;width&quot;:599.05}"/>
</p:tagLst>
</file>

<file path=ppt/tags/tag151.xml><?xml version="1.0" encoding="utf-8"?>
<p:tagLst xmlns:p="http://schemas.openxmlformats.org/presentationml/2006/main">
  <p:tag name="KSO_WM_DIAGRAM_VIRTUALLY_FRAME" val="{&quot;height&quot;:359.5,&quot;left&quot;:347.485905511811,&quot;top&quot;:86.0855905511811,&quot;width&quot;:599.05}"/>
</p:tagLst>
</file>

<file path=ppt/tags/tag152.xml><?xml version="1.0" encoding="utf-8"?>
<p:tagLst xmlns:p="http://schemas.openxmlformats.org/presentationml/2006/main">
  <p:tag name="KSO_WM_DIAGRAM_VIRTUALLY_FRAME" val="{&quot;height&quot;:359.5,&quot;left&quot;:347.485905511811,&quot;top&quot;:86.0855905511811,&quot;width&quot;:599.05}"/>
</p:tagLst>
</file>

<file path=ppt/tags/tag153.xml><?xml version="1.0" encoding="utf-8"?>
<p:tagLst xmlns:p="http://schemas.openxmlformats.org/presentationml/2006/main">
  <p:tag name="KSO_WM_DIAGRAM_VIRTUALLY_FRAME" val="{&quot;height&quot;:359.5,&quot;left&quot;:347.485905511811,&quot;top&quot;:86.0855905511811,&quot;width&quot;:599.05}"/>
</p:tagLst>
</file>

<file path=ppt/tags/tag154.xml><?xml version="1.0" encoding="utf-8"?>
<p:tagLst xmlns:p="http://schemas.openxmlformats.org/presentationml/2006/main">
  <p:tag name="KSO_WM_DIAGRAM_VIRTUALLY_FRAME" val="{&quot;height&quot;:359.5,&quot;left&quot;:347.485905511811,&quot;top&quot;:86.0855905511811,&quot;width&quot;:599.05}"/>
</p:tagLst>
</file>

<file path=ppt/tags/tag155.xml><?xml version="1.0" encoding="utf-8"?>
<p:tagLst xmlns:p="http://schemas.openxmlformats.org/presentationml/2006/main">
  <p:tag name="KSO_WM_DIAGRAM_VIRTUALLY_FRAME" val="{&quot;height&quot;:349.5,&quot;left&quot;:347.485905511811,&quot;top&quot;:86.0855905511811,&quot;width&quot;:605.8}"/>
</p:tagLst>
</file>

<file path=ppt/tags/tag156.xml><?xml version="1.0" encoding="utf-8"?>
<p:tagLst xmlns:p="http://schemas.openxmlformats.org/presentationml/2006/main">
  <p:tag name="KSO_WM_DIAGRAM_VIRTUALLY_FRAME" val="{&quot;height&quot;:349.5,&quot;left&quot;:347.485905511811,&quot;top&quot;:86.0855905511811,&quot;width&quot;:605.8}"/>
</p:tagLst>
</file>

<file path=ppt/tags/tag157.xml><?xml version="1.0" encoding="utf-8"?>
<p:tagLst xmlns:p="http://schemas.openxmlformats.org/presentationml/2006/main">
  <p:tag name="KSO_WM_DIAGRAM_VIRTUALLY_FRAME" val="{&quot;height&quot;:349.5,&quot;left&quot;:347.485905511811,&quot;top&quot;:86.0855905511811,&quot;width&quot;:605.8}"/>
</p:tagLst>
</file>

<file path=ppt/tags/tag158.xml><?xml version="1.0" encoding="utf-8"?>
<p:tagLst xmlns:p="http://schemas.openxmlformats.org/presentationml/2006/main">
  <p:tag name="KSO_WM_DIAGRAM_VIRTUALLY_FRAME" val="{&quot;height&quot;:349.5,&quot;left&quot;:347.485905511811,&quot;top&quot;:86.0855905511811,&quot;width&quot;:605.8}"/>
</p:tagLst>
</file>

<file path=ppt/tags/tag159.xml><?xml version="1.0" encoding="utf-8"?>
<p:tagLst xmlns:p="http://schemas.openxmlformats.org/presentationml/2006/main">
  <p:tag name="KSO_WM_DIAGRAM_VIRTUALLY_FRAME" val="{&quot;height&quot;:349.5,&quot;left&quot;:347.485905511811,&quot;top&quot;:86.0855905511811,&quot;width&quot;:605.8}"/>
</p:tagLst>
</file>

<file path=ppt/tags/tag160.xml><?xml version="1.0" encoding="utf-8"?>
<p:tagLst xmlns:p="http://schemas.openxmlformats.org/presentationml/2006/main">
  <p:tag name="KSO_WM_DIAGRAM_VIRTUALLY_FRAME" val="{&quot;height&quot;:359.5,&quot;left&quot;:347.485905511811,&quot;top&quot;:86.0855905511811,&quot;width&quot;:599.05}"/>
</p:tagLst>
</file>

<file path=ppt/tags/tag161.xml><?xml version="1.0" encoding="utf-8"?>
<p:tagLst xmlns:p="http://schemas.openxmlformats.org/presentationml/2006/main">
  <p:tag name="KSO_WM_DIAGRAM_VIRTUALLY_FRAME" val="{&quot;height&quot;:359.5,&quot;left&quot;:347.485905511811,&quot;top&quot;:86.0855905511811,&quot;width&quot;:599.05}"/>
</p:tagLst>
</file>

<file path=ppt/tags/tag162.xml><?xml version="1.0" encoding="utf-8"?>
<p:tagLst xmlns:p="http://schemas.openxmlformats.org/presentationml/2006/main">
  <p:tag name="KSO_WM_DIAGRAM_VIRTUALLY_FRAME" val="{&quot;height&quot;:359.5,&quot;left&quot;:347.485905511811,&quot;top&quot;:86.0855905511811,&quot;width&quot;:599.05}"/>
</p:tagLst>
</file>

<file path=ppt/tags/tag163.xml><?xml version="1.0" encoding="utf-8"?>
<p:tagLst xmlns:p="http://schemas.openxmlformats.org/presentationml/2006/main">
  <p:tag name="KSO_WM_DIAGRAM_VIRTUALLY_FRAME" val="{&quot;height&quot;:359.5,&quot;left&quot;:347.485905511811,&quot;top&quot;:86.0855905511811,&quot;width&quot;:599.05}"/>
</p:tagLst>
</file>

<file path=ppt/tags/tag164.xml><?xml version="1.0" encoding="utf-8"?>
<p:tagLst xmlns:p="http://schemas.openxmlformats.org/presentationml/2006/main">
  <p:tag name="KSO_WM_DIAGRAM_VIRTUALLY_FRAME" val="{&quot;height&quot;:359.5,&quot;left&quot;:347.485905511811,&quot;top&quot;:86.0855905511811,&quot;width&quot;:599.05}"/>
</p:tagLst>
</file>

<file path=ppt/tags/tag165.xml><?xml version="1.0" encoding="utf-8"?>
<p:tagLst xmlns:p="http://schemas.openxmlformats.org/presentationml/2006/main">
  <p:tag name="KSO_WM_DIAGRAM_VIRTUALLY_FRAME" val="{&quot;height&quot;:359.5,&quot;left&quot;:347.485905511811,&quot;top&quot;:86.0855905511811,&quot;width&quot;:599.05}"/>
</p:tagLst>
</file>

<file path=ppt/tags/tag166.xml><?xml version="1.0" encoding="utf-8"?>
<p:tagLst xmlns:p="http://schemas.openxmlformats.org/presentationml/2006/main">
  <p:tag name="KSO_WM_DIAGRAM_VIRTUALLY_FRAME" val="{&quot;height&quot;:359.5,&quot;left&quot;:347.485905511811,&quot;top&quot;:86.0855905511811,&quot;width&quot;:599.05}"/>
</p:tagLst>
</file>

<file path=ppt/tags/tag167.xml><?xml version="1.0" encoding="utf-8"?>
<p:tagLst xmlns:p="http://schemas.openxmlformats.org/presentationml/2006/main">
  <p:tag name="KSO_WM_DIAGRAM_VIRTUALLY_FRAME" val="{&quot;height&quot;:359.5,&quot;left&quot;:347.485905511811,&quot;top&quot;:86.0855905511811,&quot;width&quot;:599.05}"/>
</p:tagLst>
</file>

<file path=ppt/tags/tag168.xml><?xml version="1.0" encoding="utf-8"?>
<p:tagLst xmlns:p="http://schemas.openxmlformats.org/presentationml/2006/main">
  <p:tag name="KSO_WM_DIAGRAM_VIRTUALLY_FRAME" val="{&quot;height&quot;:359.5,&quot;left&quot;:347.485905511811,&quot;top&quot;:86.0855905511811,&quot;width&quot;:599.05}"/>
</p:tagLst>
</file>

<file path=ppt/tags/tag169.xml><?xml version="1.0" encoding="utf-8"?>
<p:tagLst xmlns:p="http://schemas.openxmlformats.org/presentationml/2006/main">
  <p:tag name="KSO_WM_DIAGRAM_VIRTUALLY_FRAME" val="{&quot;height&quot;:359.5,&quot;left&quot;:347.485905511811,&quot;top&quot;:86.0855905511811,&quot;width&quot;:599.05}"/>
</p:tagLst>
</file>

<file path=ppt/tags/tag170.xml><?xml version="1.0" encoding="utf-8"?>
<p:tagLst xmlns:p="http://schemas.openxmlformats.org/presentationml/2006/main">
  <p:tag name="KSO_WM_DIAGRAM_VIRTUALLY_FRAME" val="{&quot;height&quot;:349.5,&quot;left&quot;:347.485905511811,&quot;top&quot;:86.0855905511811,&quot;width&quot;:605.8}"/>
</p:tagLst>
</file>

<file path=ppt/tags/tag171.xml><?xml version="1.0" encoding="utf-8"?>
<p:tagLst xmlns:p="http://schemas.openxmlformats.org/presentationml/2006/main">
  <p:tag name="KSO_WM_DIAGRAM_VIRTUALLY_FRAME" val="{&quot;height&quot;:349.5,&quot;left&quot;:347.485905511811,&quot;top&quot;:86.0855905511811,&quot;width&quot;:605.8}"/>
</p:tagLst>
</file>

<file path=ppt/tags/tag172.xml><?xml version="1.0" encoding="utf-8"?>
<p:tagLst xmlns:p="http://schemas.openxmlformats.org/presentationml/2006/main">
  <p:tag name="KSO_WM_DIAGRAM_VIRTUALLY_FRAME" val="{&quot;height&quot;:349.5,&quot;left&quot;:347.485905511811,&quot;top&quot;:86.0855905511811,&quot;width&quot;:605.8}"/>
</p:tagLst>
</file>

<file path=ppt/tags/tag173.xml><?xml version="1.0" encoding="utf-8"?>
<p:tagLst xmlns:p="http://schemas.openxmlformats.org/presentationml/2006/main">
  <p:tag name="KSO_WM_DIAGRAM_VIRTUALLY_FRAME" val="{&quot;height&quot;:349.5,&quot;left&quot;:347.485905511811,&quot;top&quot;:86.0855905511811,&quot;width&quot;:605.8}"/>
</p:tagLst>
</file>

<file path=ppt/tags/tag174.xml><?xml version="1.0" encoding="utf-8"?>
<p:tagLst xmlns:p="http://schemas.openxmlformats.org/presentationml/2006/main">
  <p:tag name="KSO_WM_DIAGRAM_VIRTUALLY_FRAME" val="{&quot;height&quot;:349.5,&quot;left&quot;:347.485905511811,&quot;top&quot;:86.0855905511811,&quot;width&quot;:605.8}"/>
</p:tagLst>
</file>

<file path=ppt/tags/tag175.xml><?xml version="1.0" encoding="utf-8"?>
<p:tagLst xmlns:p="http://schemas.openxmlformats.org/presentationml/2006/main">
  <p:tag name="KSO_WM_DIAGRAM_VIRTUALLY_FRAME" val="{&quot;height&quot;:359.5,&quot;left&quot;:347.485905511811,&quot;top&quot;:86.0855905511811,&quot;width&quot;:599.05}"/>
</p:tagLst>
</file>

<file path=ppt/tags/tag176.xml><?xml version="1.0" encoding="utf-8"?>
<p:tagLst xmlns:p="http://schemas.openxmlformats.org/presentationml/2006/main">
  <p:tag name="KSO_WM_DIAGRAM_VIRTUALLY_FRAME" val="{&quot;height&quot;:359.5,&quot;left&quot;:347.485905511811,&quot;top&quot;:86.0855905511811,&quot;width&quot;:599.05}"/>
</p:tagLst>
</file>

<file path=ppt/tags/tag177.xml><?xml version="1.0" encoding="utf-8"?>
<p:tagLst xmlns:p="http://schemas.openxmlformats.org/presentationml/2006/main">
  <p:tag name="KSO_WM_DIAGRAM_VIRTUALLY_FRAME" val="{&quot;height&quot;:359.5,&quot;left&quot;:347.485905511811,&quot;top&quot;:86.0855905511811,&quot;width&quot;:599.05}"/>
</p:tagLst>
</file>

<file path=ppt/tags/tag178.xml><?xml version="1.0" encoding="utf-8"?>
<p:tagLst xmlns:p="http://schemas.openxmlformats.org/presentationml/2006/main">
  <p:tag name="KSO_WM_DIAGRAM_VIRTUALLY_FRAME" val="{&quot;height&quot;:359.5,&quot;left&quot;:347.485905511811,&quot;top&quot;:86.0855905511811,&quot;width&quot;:599.05}"/>
</p:tagLst>
</file>

<file path=ppt/tags/tag179.xml><?xml version="1.0" encoding="utf-8"?>
<p:tagLst xmlns:p="http://schemas.openxmlformats.org/presentationml/2006/main">
  <p:tag name="KSO_WM_DIAGRAM_VIRTUALLY_FRAME" val="{&quot;height&quot;:359.5,&quot;left&quot;:347.485905511811,&quot;top&quot;:86.0855905511811,&quot;width&quot;:599.05}"/>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VALUE" val="142*142"/>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558_1*l_h_x*1_2_1"/>
  <p:tag name="KSO_WM_TEMPLATE_CATEGORY" val="diagram"/>
  <p:tag name="KSO_WM_TEMPLATE_INDEX" val="20233558"/>
  <p:tag name="KSO_WM_UNIT_LAYERLEVEL" val="1_1_1"/>
  <p:tag name="KSO_WM_TAG_VERSION" val="3.0"/>
  <p:tag name="KSO_WM_UNIT_FILL_TYPE" val="1"/>
  <p:tag name="KSO_WM_UNIT_FILL_FORE_SCHEMECOLOR_INDEX" val="5"/>
  <p:tag name="KSO_WM_UNIT_FILL_FORE_SCHEMECOLOR_INDEX_BRIGHTNESS" val="0"/>
  <p:tag name="KSO_WM_DIAGRAM_MAX_ITEMCNT" val="2"/>
  <p:tag name="KSO_WM_DIAGRAM_MIN_ITEMCNT" val="2"/>
  <p:tag name="KSO_WM_DIAGRAM_VIRTUALLY_FRAME" val="{&quot;height&quot;:292.86992202278196,&quot;left&quot;:52.57503937007878,&quot;top&quot;:124.79999923706055,&quot;width&quot;:789.3}"/>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VALUE" val="142*142"/>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558_1*l_h_x*1_2_1"/>
  <p:tag name="KSO_WM_TEMPLATE_CATEGORY" val="diagram"/>
  <p:tag name="KSO_WM_TEMPLATE_INDEX" val="20233558"/>
  <p:tag name="KSO_WM_UNIT_LAYERLEVEL" val="1_1_1"/>
  <p:tag name="KSO_WM_TAG_VERSION" val="3.0"/>
  <p:tag name="KSO_WM_UNIT_FILL_TYPE" val="1"/>
  <p:tag name="KSO_WM_UNIT_FILL_FORE_SCHEMECOLOR_INDEX" val="5"/>
  <p:tag name="KSO_WM_UNIT_FILL_FORE_SCHEMECOLOR_INDEX_BRIGHTNESS" val="0"/>
  <p:tag name="KSO_WM_DIAGRAM_MAX_ITEMCNT" val="2"/>
  <p:tag name="KSO_WM_DIAGRAM_MIN_ITEMCNT" val="2"/>
  <p:tag name="KSO_WM_DIAGRAM_VIRTUALLY_FRAME" val="{&quot;height&quot;:292.86992202278196,&quot;left&quot;:52.57503937007878,&quot;top&quot;:124.79999923706055,&quot;width&quot;:789.3}"/>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VALUE" val="142*142"/>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558_1*l_h_x*1_2_1"/>
  <p:tag name="KSO_WM_TEMPLATE_CATEGORY" val="diagram"/>
  <p:tag name="KSO_WM_TEMPLATE_INDEX" val="20233558"/>
  <p:tag name="KSO_WM_UNIT_LAYERLEVEL" val="1_1_1"/>
  <p:tag name="KSO_WM_TAG_VERSION" val="3.0"/>
  <p:tag name="KSO_WM_UNIT_FILL_TYPE" val="1"/>
  <p:tag name="KSO_WM_UNIT_FILL_FORE_SCHEMECOLOR_INDEX" val="5"/>
  <p:tag name="KSO_WM_UNIT_FILL_FORE_SCHEMECOLOR_INDEX_BRIGHTNESS" val="0"/>
  <p:tag name="KSO_WM_DIAGRAM_MAX_ITEMCNT" val="2"/>
  <p:tag name="KSO_WM_DIAGRAM_MIN_ITEMCNT" val="2"/>
  <p:tag name="KSO_WM_DIAGRAM_VIRTUALLY_FRAME" val="{&quot;height&quot;:292.86992202278196,&quot;left&quot;:52.57503937007878,&quot;top&quot;:124.79999923706055,&quot;width&quot;:789.3}"/>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558_1*l_h_f*1_1_1"/>
  <p:tag name="KSO_WM_TEMPLATE_CATEGORY" val="diagram"/>
  <p:tag name="KSO_WM_TEMPLATE_INDEX" val="20233558"/>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2"/>
  <p:tag name="KSO_WM_DIAGRAM_MIN_ITEMCNT" val="2"/>
  <p:tag name="KSO_WM_DIAGRAM_VIRTUALLY_FRAME" val="{&quot;height&quot;:308.65000076293944,&quot;left&quot;:34.12503937007874,&quot;top&quot;:102.39999923706054,&quot;width&quot;:808.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您的智能图形项正文，请尽量言简意赅的阐述您的观点。单击此处输入您的项正文，请尽量言简意赅的阐述您的观点，单击此处输入您的项正文。"/>
  <p:tag name="KSO_WM_UNIT_TEXT_FILL_FORE_SCHEMECOLOR_INDEX" val="1"/>
  <p:tag name="KSO_WM_UNIT_TEXT_FILL_TYPE" val="1"/>
  <p:tag name="KSO_WM_DIAGRAM_USE_COLOR_VALUE" val="{&quot;color_scheme&quot;:1,&quot;color_type&quot;:1,&quot;theme_color_indexes&quot;:[]}"/>
</p:tagLst>
</file>

<file path=ppt/tags/tag184.xml><?xml version="1.0" encoding="utf-8"?>
<p:tagLst xmlns:p="http://schemas.openxmlformats.org/presentationml/2006/main">
  <p:tag name="KSO_WM_DIAGRAM_VERSION" val="3"/>
  <p:tag name="KSO_WM_DIAGRAM_COLOR_TRICK" val="1"/>
  <p:tag name="KSO_WM_DIAGRAM_COLOR_TEXT_CAN_REMOVE" val="n"/>
  <p:tag name="KSO_WM_UNIT_VALUE" val="142*142"/>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3558_1*l_h_x*1_1_1"/>
  <p:tag name="KSO_WM_TEMPLATE_CATEGORY" val="diagram"/>
  <p:tag name="KSO_WM_TEMPLATE_INDEX" val="202335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2"/>
  <p:tag name="KSO_WM_DIAGRAM_MIN_ITEMCNT" val="2"/>
  <p:tag name="KSO_WM_DIAGRAM_VIRTUALLY_FRAME" val="{&quot;height&quot;:308.65000076293944,&quot;left&quot;:34.12503937007874,&quot;top&quot;:102.39999923706054,&quot;width&quot;:808.5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5.xml><?xml version="1.0" encoding="utf-8"?>
<p:tagLst xmlns:p="http://schemas.openxmlformats.org/presentationml/2006/main">
  <p:tag name="KSO_WM_DIAGRAM_VERSION" val="3"/>
  <p:tag name="KSO_WM_DIAGRAM_COLOR_TRICK" val="1"/>
  <p:tag name="KSO_WM_DIAGRAM_COLOR_TEXT_CAN_REMOVE" val="n"/>
  <p:tag name="KSO_WM_UNIT_VALUE" val="142*142"/>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558_1*l_h_x*1_2_1"/>
  <p:tag name="KSO_WM_TEMPLATE_CATEGORY" val="diagram"/>
  <p:tag name="KSO_WM_TEMPLATE_INDEX" val="20233558"/>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2"/>
  <p:tag name="KSO_WM_DIAGRAM_MIN_ITEMCNT" val="2"/>
  <p:tag name="KSO_WM_DIAGRAM_VIRTUALLY_FRAME" val="{&quot;height&quot;:308.65000076293944,&quot;left&quot;:34.12503937007874,&quot;top&quot;:102.39999923706054,&quot;width&quot;:808.5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6.xml><?xml version="1.0" encoding="utf-8"?>
<p:tagLst xmlns:p="http://schemas.openxmlformats.org/presentationml/2006/main">
  <p:tag name="KSO_WM_DIAGRAM_VERSION" val="3"/>
  <p:tag name="KSO_WM_DIAGRAM_COLOR_TRICK" val="1"/>
  <p:tag name="KSO_WM_DIAGRAM_COLOR_TEXT_CAN_REMOVE" val="n"/>
  <p:tag name="KSO_WM_UNIT_VALUE" val="142*142"/>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558_1*l_h_x*1_2_1"/>
  <p:tag name="KSO_WM_TEMPLATE_CATEGORY" val="diagram"/>
  <p:tag name="KSO_WM_TEMPLATE_INDEX" val="20233558"/>
  <p:tag name="KSO_WM_UNIT_LAYERLEVEL" val="1_1_1"/>
  <p:tag name="KSO_WM_TAG_VERSION" val="3.0"/>
  <p:tag name="KSO_WM_UNIT_FILL_TYPE" val="1"/>
  <p:tag name="KSO_WM_UNIT_FILL_FORE_SCHEMECOLOR_INDEX" val="5"/>
  <p:tag name="KSO_WM_UNIT_FILL_FORE_SCHEMECOLOR_INDEX_BRIGHTNESS" val="0"/>
  <p:tag name="KSO_WM_DIAGRAM_MAX_ITEMCNT" val="2"/>
  <p:tag name="KSO_WM_DIAGRAM_MIN_ITEMCNT" val="2"/>
  <p:tag name="KSO_WM_DIAGRAM_VIRTUALLY_FRAME" val="{&quot;height&quot;:292.86992202278196,&quot;left&quot;:52.57503937007878,&quot;top&quot;:124.79999923706055,&quot;width&quot;:789.3}"/>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4*m_h_i*1_5_3"/>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5_3"/>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9"/>
  <p:tag name="KSO_WM_UNIT_FILL_FORE_SCHEMECOLOR_INDEX_BRIGHTNESS" val="0"/>
  <p:tag name="KSO_WM_DIAGRAM_USE_COLOR_VALUE" val="{&quot;color_scheme&quot;:1,&quot;color_type&quot;:1,&quot;theme_color_indexes&quot;:[5,6,5,6,5,6]}"/>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4*m_h_i*1_5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5_1"/>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9"/>
  <p:tag name="KSO_WM_UNIT_FILL_FORE_SCHEMECOLOR_INDEX_BRIGHTNESS" val="0"/>
  <p:tag name="KSO_WM_DIAGRAM_USE_COLOR_VALUE" val="{&quot;color_scheme&quot;:1,&quot;color_type&quot;:1,&quot;theme_color_indexes&quot;:[5,6,5,6,5,6]}"/>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4*m_h_i*1_3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3_2"/>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
  <p:tag name="KSO_WM_DIAGRAM_USE_COLOR_VALUE" val="{&quot;color_scheme&quot;:1,&quot;color_type&quot;:1,&quot;theme_color_indexes&quot;:[5,6,5,6,5,6]}"/>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4*m_h_i*1_4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4_2"/>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8"/>
  <p:tag name="KSO_WM_UNIT_FILL_FORE_SCHEMECOLOR_INDEX_BRIGHTNESS" val="0"/>
  <p:tag name="KSO_WM_DIAGRAM_USE_COLOR_VALUE" val="{&quot;color_scheme&quot;:1,&quot;color_type&quot;:1,&quot;theme_color_indexes&quot;:[5,6,5,6,5,6]}"/>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4_1"/>
  <p:tag name="KSO_WM_UNIT_ID" val="diagram20231065_4*m_h_i*1_4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4"/>
  <p:tag name="KSO_WM_UNIT_LINE_FORE_SCHEMECOLOR_INDEX" val="8"/>
  <p:tag name="KSO_WM_UNIT_TEXT_FILL_FORE_SCHEMECOLOR_INDEX" val="1"/>
  <p:tag name="KSO_WM_UNIT_TEXT_FILL_TYPE" val="1"/>
  <p:tag name="KSO_WM_DIAGRAM_USE_COLOR_VALUE" val="{&quot;color_scheme&quot;:1,&quot;color_type&quot;:1,&quot;theme_color_indexes&quot;:[5,6,5,6,5,6]}"/>
</p:tagLst>
</file>

<file path=ppt/tags/tag19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4*m_h_i*1_2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2_2"/>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6"/>
  <p:tag name="KSO_WM_UNIT_FILL_FORE_SCHEMECOLOR_INDEX_BRIGHTNESS" val="0"/>
  <p:tag name="KSO_WM_DIAGRAM_USE_COLOR_VALUE" val="{&quot;color_scheme&quot;:1,&quot;color_type&quot;:1,&quot;theme_color_indexes&quot;:[5,6,5,6,5,6]}"/>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3_1"/>
  <p:tag name="KSO_WM_UNIT_ID" val="diagram20231065_4*m_h_i*1_3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3"/>
  <p:tag name="KSO_WM_UNIT_LINE_FORE_SCHEMECOLOR_INDEX" val="7"/>
  <p:tag name="KSO_WM_UNIT_TEXT_FILL_FORE_SCHEMECOLOR_INDEX" val="1"/>
  <p:tag name="KSO_WM_UNIT_TEXT_FILL_TYPE" val="1"/>
  <p:tag name="KSO_WM_DIAGRAM_USE_COLOR_VALUE" val="{&quot;color_scheme&quot;:1,&quot;color_type&quot;:1,&quot;theme_color_indexes&quot;:[5,6,5,6,5,6]}"/>
</p:tagLst>
</file>

<file path=ppt/tags/tag1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65_4*m_h_i*1_1_2"/>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TYPE" val="m_h_i"/>
  <p:tag name="KSO_WM_UNIT_INDEX" val="1_1_2"/>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31065_4*m_h_i*1_2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2"/>
  <p:tag name="KSO_WM_UNIT_LINE_FORE_SCHEMECOLOR_INDEX" val="6"/>
  <p:tag name="KSO_WM_UNIT_TEXT_FILL_FORE_SCHEMECOLOR_INDEX" val="1"/>
  <p:tag name="KSO_WM_UNIT_TEXT_FILL_TYPE" val="1"/>
  <p:tag name="KSO_WM_DIAGRAM_USE_COLOR_VALUE" val="{&quot;color_scheme&quot;:1,&quot;color_type&quot;:1,&quot;theme_color_indexes&quot;:[5,6,5,6,5,6]}"/>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5_2"/>
  <p:tag name="KSO_WM_UNIT_ID" val="diagram20231065_4*m_h_i*1_5_2"/>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9,&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5"/>
  <p:tag name="KSO_WM_UNIT_LINE_FORE_SCHEMECOLOR_INDEX" val="9"/>
  <p:tag name="KSO_WM_UNIT_TEXT_FILL_FORE_SCHEMECOLOR_INDEX" val="1"/>
  <p:tag name="KSO_WM_UNIT_TEXT_FILL_TYPE" val="1"/>
  <p:tag name="KSO_WM_DIAGRAM_USE_COLOR_VALUE" val="{&quot;color_scheme&quot;:1,&quot;color_type&quot;:1,&quot;theme_color_indexes&quot;:[5,6,5,6,5,6]}"/>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065_4*m_h_i*1_1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UNIT_PRESET_TEXT" val="1"/>
  <p:tag name="KSO_WM_UNIT_LINE_FORE_SCHEMECOLOR_INDEX" val="5"/>
  <p:tag name="KSO_WM_UNIT_TEXT_FILL_FORE_SCHEMECOLOR_INDEX" val="1"/>
  <p:tag name="KSO_WM_UNIT_TEXT_FILL_TYPE" val="1"/>
  <p:tag name="KSO_WM_DIAGRAM_USE_COLOR_VALUE" val="{&quot;color_scheme&quot;:1,&quot;color_type&quot;:1,&quot;theme_color_indexes&quot;:[5,6,5,6,5,6]}"/>
</p:tagLst>
</file>

<file path=ppt/tags/tag1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4*m_h_a*1_1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19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4_1"/>
  <p:tag name="KSO_WM_UNIT_ID" val="diagram20231065_4*m_h_a*1_4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UNIT_VALUE" val="11"/>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20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3_1"/>
  <p:tag name="KSO_WM_UNIT_ID" val="diagram20231065_4*m_h_a*1_3_1"/>
  <p:tag name="KSO_WM_TEMPLATE_CATEGORY" val="diagram"/>
  <p:tag name="KSO_WM_TEMPLATE_INDEX" val="20231065"/>
  <p:tag name="KSO_WM_UNIT_LAYERLEVEL" val="1_1_1"/>
  <p:tag name="KSO_WM_TAG_VERSION" val="3.0"/>
  <p:tag name="KSO_WM_BEAUTIFY_FLAG" val="#wm#"/>
  <p:tag name="KSO_WM_DIAGRAM_VERSION" val="3"/>
  <p:tag name="KSO_WM_DIAGRAM_COLOR_TRICK" val="4"/>
  <p:tag name="KSO_WM_DIAGRAM_COLOR_TEXT_CAN_REMOVE" val="n"/>
  <p:tag name="KSO_WM_DIAGRAM_GROUP_CODE" val="m1-1"/>
  <p:tag name="KSO_WM_UNIT_VALUE" val="14"/>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20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31065_4*m_h_a*1_1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33"/>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20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m_h_a"/>
  <p:tag name="KSO_WM_UNIT_INDEX" val="1_3_1"/>
  <p:tag name="KSO_WM_UNIT_ID" val="diagram20231065_4*m_h_a*1_3_1"/>
  <p:tag name="KSO_WM_TEMPLATE_CATEGORY" val="diagram"/>
  <p:tag name="KSO_WM_TEMPLATE_INDEX" val="20231065"/>
  <p:tag name="KSO_WM_UNIT_LAYERLEVEL" val="1_1_1"/>
  <p:tag name="KSO_WM_TAG_VERSION" val="3.0"/>
  <p:tag name="KSO_WM_DIAGRAM_VERSION" val="3"/>
  <p:tag name="KSO_WM_DIAGRAM_COLOR_TRICK" val="4"/>
  <p:tag name="KSO_WM_DIAGRAM_COLOR_TEXT_CAN_REMOVE" val="n"/>
  <p:tag name="KSO_WM_DIAGRAM_GROUP_CODE" val="m1-1"/>
  <p:tag name="KSO_WM_UNIT_VALUE" val="14"/>
  <p:tag name="KSO_WM_DIAGRAM_MAX_ITEMCNT" val="6"/>
  <p:tag name="KSO_WM_DIAGRAM_MIN_ITEMCNT" val="2"/>
  <p:tag name="KSO_WM_DIAGRAM_VIRTUALLY_FRAME" val="{&quot;height&quot;:428.39012451171874,&quot;left&quot;:11.37503937007874,&quot;top&quot;:91.95987548828126,&quot;width&quot;:93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203.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6952_2*l_h_i*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gradient&quot;:[{&quot;brightness&quot;:0,&quot;colorType&quot;:1,&quot;foreColorIndex&quot;:5,&quot;pos&quot;:0.899999976158142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204.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6952_2*l_h_a*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VALUE" val="7"/>
  <p:tag name="KSO_WM_UNIT_TEXT_TYPE" val="1"/>
  <p:tag name="KSO_WM_BEAUTIFY_FLAG" val="#wm#"/>
  <p:tag name="KSO_WM_UNIT_PRESET_TEXT" val="添加标题"/>
  <p:tag name="KSO_WM_DIAGRAM_USE_COLOR_VALUE" val="{&quot;color_scheme&quot;:1,&quot;color_type&quot;:1,&quot;theme_color_indexes&quot;:[]}"/>
</p:tagLst>
</file>

<file path=ppt/tags/tag205.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6952_2*l_h_i*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gradient&quot;:[{&quot;brightness&quot;:0,&quot;colorType&quot;:1,&quot;foreColorIndex&quot;:6,&quot;pos&quot;:0.8999999761581421,&quot;transparency&quot;:0},{&quot;brightness&quot;:0.4000000059604645,&quot;colorType&quot;:1,&quot;foreColorIndex&quot;:6,&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206.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6952_2*l_h_a*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TYPE" val="1"/>
  <p:tag name="KSO_WM_BEAUTIFY_FLAG" val="#wm#"/>
  <p:tag name="KSO_WM_UNIT_VALUE" val="8"/>
  <p:tag name="KSO_WM_UNIT_PRESET_TEXT" val="添加标题"/>
  <p:tag name="KSO_WM_DIAGRAM_USE_COLOR_VALUE" val="{&quot;color_scheme&quot;:1,&quot;color_type&quot;:1,&quot;theme_color_indexes&quot;:[]}"/>
</p:tagLst>
</file>

<file path=ppt/tags/tag207.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ID" val="diagram20236952_2*l_h_i*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gradient&quot;:[{&quot;brightness&quot;:0,&quot;colorType&quot;:1,&quot;foreColorIndex&quot;:5,&quot;pos&quot;:0.899999976158142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208.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6952_2*l_h_a*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VALUE" val="7"/>
  <p:tag name="KSO_WM_UNIT_TEXT_TYPE" val="1"/>
  <p:tag name="KSO_WM_BEAUTIFY_FLAG" val="#wm#"/>
  <p:tag name="KSO_WM_UNIT_PRESET_TEXT" val="添加标题"/>
  <p:tag name="KSO_WM_DIAGRAM_USE_COLOR_VALUE" val="{&quot;color_scheme&quot;:1,&quot;color_type&quot;:1,&quot;theme_color_indexes&quot;:[]}"/>
</p:tagLst>
</file>

<file path=ppt/tags/tag209.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6952_2*l_h_f*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简明阐述您的观点。&#10;单击此处添加文本简明阐述您的观点。"/>
  <p:tag name="KSO_WM_DIAGRAM_USE_COLOR_VALUE" val="{&quot;color_scheme&quot;:1,&quot;color_type&quot;:1,&quot;theme_color_indexes&quot;:[]}"/>
</p:tagLst>
</file>

<file path=ppt/tags/tag210.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6952_2*l_h_f*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10;文字是您思想的提炼，请尽量言简意赅的阐述您的观点。"/>
  <p:tag name="KSO_WM_DIAGRAM_USE_COLOR_VALUE" val="{&quot;color_scheme&quot;:1,&quot;color_type&quot;:1,&quot;theme_color_indexes&quot;:[]}"/>
</p:tagLst>
</file>

<file path=ppt/tags/tag211.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6952_2*l_h_f*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简明阐述您的观点。&#10;单击此处添加文本简明阐述您的观点。"/>
  <p:tag name="KSO_WM_DIAGRAM_USE_COLOR_VALUE" val="{&quot;color_scheme&quot;:1,&quot;color_type&quot;:1,&quot;theme_color_indexes&quot;:[]}"/>
</p:tagLst>
</file>

<file path=ppt/tags/tag212.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6952_2*l_h_a*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VALUE" val="7"/>
  <p:tag name="KSO_WM_UNIT_TEXT_TYPE" val="1"/>
  <p:tag name="KSO_WM_BEAUTIFY_FLAG" val="#wm#"/>
  <p:tag name="KSO_WM_UNIT_PRESET_TEXT" val="添加标题"/>
  <p:tag name="KSO_WM_DIAGRAM_USE_COLOR_VALUE" val="{&quot;color_scheme&quot;:1,&quot;color_type&quot;:1,&quot;theme_color_indexes&quot;:[]}"/>
</p:tagLst>
</file>

<file path=ppt/tags/tag213.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6952_2*l_h_a*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TYPE" val="1"/>
  <p:tag name="KSO_WM_BEAUTIFY_FLAG" val="#wm#"/>
  <p:tag name="KSO_WM_UNIT_VALUE" val="8"/>
  <p:tag name="KSO_WM_UNIT_PRESET_TEXT" val="添加标题"/>
  <p:tag name="KSO_WM_DIAGRAM_USE_COLOR_VALUE" val="{&quot;color_scheme&quot;:1,&quot;color_type&quot;:1,&quot;theme_color_indexes&quot;:[]}"/>
</p:tagLst>
</file>

<file path=ppt/tags/tag214.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6952_2*l_h_a*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VALUE" val="7"/>
  <p:tag name="KSO_WM_UNIT_TEXT_TYPE" val="1"/>
  <p:tag name="KSO_WM_BEAUTIFY_FLAG" val="#wm#"/>
  <p:tag name="KSO_WM_UNIT_PRESET_TEXT" val="添加标题"/>
  <p:tag name="KSO_WM_DIAGRAM_USE_COLOR_VALUE" val="{&quot;color_scheme&quot;:1,&quot;color_type&quot;:1,&quot;theme_color_indexes&quot;:[]}"/>
</p:tagLst>
</file>

<file path=ppt/tags/tag215.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6952_2*l_h_f*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简明阐述您的观点。&#10;单击此处添加文本简明阐述您的观点。"/>
  <p:tag name="KSO_WM_DIAGRAM_USE_COLOR_VALUE" val="{&quot;color_scheme&quot;:1,&quot;color_type&quot;:1,&quot;theme_color_indexes&quot;:[]}"/>
</p:tagLst>
</file>

<file path=ppt/tags/tag216.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6952_2*l_h_f*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10;文字是您思想的提炼，请尽量言简意赅的阐述您的观点。"/>
  <p:tag name="KSO_WM_DIAGRAM_USE_COLOR_VALUE" val="{&quot;color_scheme&quot;:1,&quot;color_type&quot;:1,&quot;theme_color_indexes&quot;:[]}"/>
</p:tagLst>
</file>

<file path=ppt/tags/tag217.xml><?xml version="1.0" encoding="utf-8"?>
<p:tagLst xmlns:p="http://schemas.openxmlformats.org/presentationml/2006/main">
  <p:tag name="KSO_WM_DIAGRAM_VIRTUALLY_FRAME" val="{&quot;height&quot;:379.1263666334662,&quot;left&quot;:33.64158935546875,&quot;top&quot;:116.33464660644532,&quot;width&quot;:884.4752610382324}"/>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6952_2*l_h_f*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简明阐述您的观点。&#10;单击此处添加文本简明阐述您的观点。"/>
  <p:tag name="KSO_WM_DIAGRAM_USE_COLOR_VALUE" val="{&quot;color_scheme&quot;:1,&quot;color_type&quot;:1,&quot;theme_color_indexes&quot;:[]}"/>
</p:tagLst>
</file>

<file path=ppt/tags/tag218.xml><?xml version="1.0" encoding="utf-8"?>
<p:tagLst xmlns:p="http://schemas.openxmlformats.org/presentationml/2006/main">
  <p:tag name="KSO_WM_UNIT_LINE_FORE_SCHEMECOLOR_INDEX_BRIGHTNESS" val="0.35"/>
  <p:tag name="KSO_WM_UNIT_LINE_FILL_TYPE" val="2"/>
  <p:tag name="KSO_WM_UNIT_HIGHLIGHT" val="0"/>
  <p:tag name="KSO_WM_UNIT_COMPATIBLE" val="0"/>
  <p:tag name="KSO_WM_UNIT_DIAGRAM_ISNUMVISUAL" val="0"/>
  <p:tag name="KSO_WM_UNIT_DIAGRAM_ISREFERUNIT" val="0"/>
  <p:tag name="KSO_WM_UNIT_ID" val="diagram20231058_4*l_i*1_1"/>
  <p:tag name="KSO_WM_TEMPLATE_CATEGORY" val="diagram"/>
  <p:tag name="KSO_WM_TEMPLATE_INDEX" val="20231058"/>
  <p:tag name="KSO_WM_UNIT_LAYERLEVEL" val="1_1"/>
  <p:tag name="KSO_WM_TAG_VERSION" val="3.0"/>
  <p:tag name="KSO_WM_UNIT_TYPE" val="l_i"/>
  <p:tag name="KSO_WM_UNIT_INDEX" val="1_1"/>
  <p:tag name="KSO_WM_DIAGRAM_GROUP_CODE" val="l1-1"/>
  <p:tag name="KSO_WM_DIAGRAM_VERSION" val="3"/>
  <p:tag name="KSO_WM_DIAGRAM_COLOR_TRICK" val="4"/>
  <p:tag name="KSO_WM_DIAGRAM_COLOR_TEXT_CAN_REMOVE" val="n"/>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solidLine&quot;:{&quot;brightness&quot;:0.5,&quot;colorType&quot;:1,&quot;foreColorIndex&quot;:1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15"/>
</p:tagLst>
</file>

<file path=ppt/tags/tag2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058_4*l_h_f*1_1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35"/>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观点"/>
  <p:tag name="KSO_WM_UNIT_TEXT_FILL_FORE_SCHEMECOLOR_INDEX" val="1"/>
  <p:tag name="KSO_WM_UNIT_TEXT_FILL_TYPE" val="1"/>
</p:tagLst>
</file>

<file path=ppt/tags/tag2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058_4*l_h_a*1_1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Lst>
</file>

<file path=ppt/tags/tag221.xml><?xml version="1.0" encoding="utf-8"?>
<p:tagLst xmlns:p="http://schemas.openxmlformats.org/presentationml/2006/main">
  <p:tag name="KSO_WM_UNIT_SHADOW_SCHEMECOLOR_INDEX_BRIGHTNESS" val="-0.25"/>
  <p:tag name="KSO_WM_UNIT_SHADOW_SCHEMECOLOR_INDEX" val="5"/>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58_4*l_h_i*1_1_2"/>
  <p:tag name="KSO_WM_TEMPLATE_CATEGORY" val="diagram"/>
  <p:tag name="KSO_WM_TEMPLATE_INDEX" val="20231058"/>
  <p:tag name="KSO_WM_UNIT_LAYERLEVEL" val="1_1_1"/>
  <p:tag name="KSO_WM_TAG_VERSION" val="3.0"/>
  <p:tag name="KSO_WM_UNIT_TYPE" val="l_h_i"/>
  <p:tag name="KSO_WM_UNIT_INDEX" val="1_1_2"/>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solid&quot;:{&quot;brightness&quot;:0,&quot;colorType&quot;:1,&quot;foreColorIndex&quot;:5,&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Lst>
</file>

<file path=ppt/tags/tag222.xml><?xml version="1.0" encoding="utf-8"?>
<p:tagLst xmlns:p="http://schemas.openxmlformats.org/presentationml/2006/main">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
  <p:tag name="KSO_WM_UNIT_FILL_FORE_SCHEMECOLOR_INDEX_2_TRANS" val="0"/>
  <p:tag name="KSO_WM_UNIT_FILL_GRADIENT_TYPE" val="0"/>
  <p:tag name="KSO_WM_UNIT_FILL_GRADIENT_ANGLE" val="135"/>
  <p:tag name="KSO_WM_UNIT_FILL_GRADIENT_DIRECTION" val="2"/>
  <p:tag name="KSO_WM_UNIT_SHADOW_SCHEMECOLOR_INDEX_BRIGHTNESS" val="-0.25"/>
  <p:tag name="KSO_WM_UNIT_SHADOW_SCHEMECOLOR_INDEX" val="5"/>
  <p:tag name="KSO_WM_UNIT_TEXT_FILL_FORE_SCHEMECOLOR_INDEX_BRIGHTNESS" val="0"/>
  <p:tag name="KSO_WM_UNIT_HIGHLIGHT" val="0"/>
  <p:tag name="KSO_WM_UNIT_COMPATIBLE" val="0"/>
  <p:tag name="KSO_WM_UNIT_DIAGRAM_ISNUMVISUAL" val="0"/>
  <p:tag name="KSO_WM_UNIT_DIAGRAM_ISREFERUNIT" val="0"/>
  <p:tag name="KSO_WM_UNIT_ID" val="diagram20231058_4*l_h_i*1_1_1"/>
  <p:tag name="KSO_WM_TEMPLATE_CATEGORY" val="diagram"/>
  <p:tag name="KSO_WM_TEMPLATE_INDEX" val="20231058"/>
  <p:tag name="KSO_WM_UNIT_LAYERLEVEL" val="1_1_1"/>
  <p:tag name="KSO_WM_TAG_VERSION" val="3.0"/>
  <p:tag name="KSO_WM_UNIT_TYPE" val="l_h_i"/>
  <p:tag name="KSO_WM_UNIT_INDEX" val="1_1_1"/>
  <p:tag name="KSO_WM_DIAGRAM_VERSION" val="3"/>
  <p:tag name="KSO_WM_DIAGRAM_COLOR_TRICK" val="4"/>
  <p:tag name="KSO_WM_DIAGRAM_COLOR_TEXT_CAN_REMOVE" val="n"/>
  <p:tag name="KSO_WM_DIAGRAM_GROUP_CODE" val="l1-1"/>
  <p:tag name="KSO_WM_UNIT_SUBTYPE" val="d"/>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gradient&quot;:[{&quot;brightness&quot;:0.6000000238418579,&quot;colorType&quot;:1,&quot;foreColorIndex&quot;:5,&quot;pos&quot;:0,&quot;transparency&quot;:0},{&quot;brightness&quot;:0,&quot;colorType&quot;:1,&quot;foreColorIndex&quot;:5,&quot;pos&quot;:0.899999976158142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Lst>
</file>

<file path=ppt/tags/tag22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058_4*l_h_f*1_2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35"/>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观点内容"/>
  <p:tag name="KSO_WM_UNIT_TEXT_FILL_FORE_SCHEMECOLOR_INDEX" val="1"/>
  <p:tag name="KSO_WM_UNIT_TEXT_FILL_TYPE" val="1"/>
</p:tagLst>
</file>

<file path=ppt/tags/tag224.xml><?xml version="1.0" encoding="utf-8"?>
<p:tagLst xmlns:p="http://schemas.openxmlformats.org/presentationml/2006/main">
  <p:tag name="KSO_WM_UNIT_SHADOW_SCHEMECOLOR_INDEX_BRIGHTNESS" val="-0.25"/>
  <p:tag name="KSO_WM_UNIT_SHADOW_SCHEMECOLOR_INDEX" val="6"/>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58_4*l_h_i*1_2_2"/>
  <p:tag name="KSO_WM_TEMPLATE_CATEGORY" val="diagram"/>
  <p:tag name="KSO_WM_TEMPLATE_INDEX" val="20231058"/>
  <p:tag name="KSO_WM_UNIT_LAYERLEVEL" val="1_1_1"/>
  <p:tag name="KSO_WM_TAG_VERSION" val="3.0"/>
  <p:tag name="KSO_WM_UNIT_TYPE" val="l_h_i"/>
  <p:tag name="KSO_WM_UNIT_INDEX" val="1_2_2"/>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solid&quot;:{&quot;brightness&quot;:0,&quot;colorType&quot;:1,&quot;foreColorIndex&quot;:6,&quot;transparency&quot;:0},&quot;type&quot;:1},&quot;glow&quot;:{&quot;colorType&quot;:0},&quot;line&quot;:{&quot;type&quot;:0},&quot;shadow&quot;:{&quot;brightness&quot;:-0.25,&quot;colorType&quot;:1,&quot;foreColorIndex&quot;:6,&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6"/>
  <p:tag name="KSO_WM_UNIT_FILL_FORE_SCHEMECOLOR_INDEX_BRIGHTNESS" val="0"/>
</p:tagLst>
</file>

<file path=ppt/tags/tag225.xml><?xml version="1.0" encoding="utf-8"?>
<p:tagLst xmlns:p="http://schemas.openxmlformats.org/presentationml/2006/main">
  <p:tag name="KSO_WM_UNIT_FILL_FORE_SCHEMECOLOR_INDEX_1_BRIGHTNESS" val="0.4"/>
  <p:tag name="KSO_WM_UNIT_FILL_FORE_SCHEMECOLOR_INDEX_1" val="6"/>
  <p:tag name="KSO_WM_UNIT_FILL_FORE_SCHEMECOLOR_INDEX_1_POS" val="0"/>
  <p:tag name="KSO_WM_UNIT_FILL_FORE_SCHEMECOLOR_INDEX_1_TRANS" val="0"/>
  <p:tag name="KSO_WM_UNIT_FILL_FORE_SCHEMECOLOR_INDEX_2_BRIGHTNESS" val="0"/>
  <p:tag name="KSO_WM_UNIT_FILL_FORE_SCHEMECOLOR_INDEX_2" val="6"/>
  <p:tag name="KSO_WM_UNIT_FILL_FORE_SCHEMECOLOR_INDEX_2_POS" val="0.9"/>
  <p:tag name="KSO_WM_UNIT_FILL_FORE_SCHEMECOLOR_INDEX_2_TRANS" val="0"/>
  <p:tag name="KSO_WM_UNIT_FILL_GRADIENT_TYPE" val="0"/>
  <p:tag name="KSO_WM_UNIT_FILL_GRADIENT_ANGLE" val="135"/>
  <p:tag name="KSO_WM_UNIT_FILL_GRADIENT_DIRECTION" val="2"/>
  <p:tag name="KSO_WM_UNIT_SHADOW_SCHEMECOLOR_INDEX_BRIGHTNESS" val="-0.25"/>
  <p:tag name="KSO_WM_UNIT_SHADOW_SCHEMECOLOR_INDEX" val="6"/>
  <p:tag name="KSO_WM_UNIT_TEXT_FILL_FORE_SCHEMECOLOR_INDEX_BRIGHTNESS" val="0"/>
  <p:tag name="KSO_WM_UNIT_HIGHLIGHT" val="0"/>
  <p:tag name="KSO_WM_UNIT_COMPATIBLE" val="0"/>
  <p:tag name="KSO_WM_UNIT_DIAGRAM_ISNUMVISUAL" val="0"/>
  <p:tag name="KSO_WM_UNIT_DIAGRAM_ISREFERUNIT" val="0"/>
  <p:tag name="KSO_WM_UNIT_ID" val="diagram20231058_4*l_h_i*1_2_1"/>
  <p:tag name="KSO_WM_TEMPLATE_CATEGORY" val="diagram"/>
  <p:tag name="KSO_WM_TEMPLATE_INDEX" val="20231058"/>
  <p:tag name="KSO_WM_UNIT_LAYERLEVEL" val="1_1_1"/>
  <p:tag name="KSO_WM_TAG_VERSION" val="3.0"/>
  <p:tag name="KSO_WM_UNIT_TYPE" val="l_h_i"/>
  <p:tag name="KSO_WM_UNIT_INDEX" val="1_2_1"/>
  <p:tag name="KSO_WM_DIAGRAM_VERSION" val="3"/>
  <p:tag name="KSO_WM_DIAGRAM_COLOR_TRICK" val="4"/>
  <p:tag name="KSO_WM_DIAGRAM_COLOR_TEXT_CAN_REMOVE" val="n"/>
  <p:tag name="KSO_WM_DIAGRAM_GROUP_CODE" val="l1-1"/>
  <p:tag name="KSO_WM_UNIT_SUBTYPE" val="d"/>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gradient&quot;:[{&quot;brightness&quot;:0.6000000238418579,&quot;colorType&quot;:1,&quot;foreColorIndex&quot;:6,&quot;pos&quot;:0,&quot;transparency&quot;:0},{&quot;brightness&quot;:0,&quot;colorType&quot;:1,&quot;foreColorIndex&quot;:6,&quot;pos&quot;:0.8999999761581421,&quot;transparency&quot;:0}],&quot;type&quot;:3},&quot;glow&quot;:{&quot;colorType&quot;:0},&quot;line&quot;:{&quot;type&quot;:0},&quot;shadow&quot;:{&quot;brightness&quot;:-0.25,&quot;colorType&quot;:1,&quot;foreColorIndex&quot;:6,&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Lst>
</file>

<file path=ppt/tags/tag22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058_4*l_h_a*1_2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Lst>
</file>

<file path=ppt/tags/tag22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058_4*l_h_f*1_3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35"/>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观点"/>
  <p:tag name="KSO_WM_UNIT_TEXT_FILL_FORE_SCHEMECOLOR_INDEX" val="1"/>
  <p:tag name="KSO_WM_UNIT_TEXT_FILL_TYPE" val="1"/>
</p:tagLst>
</file>

<file path=ppt/tags/tag228.xml><?xml version="1.0" encoding="utf-8"?>
<p:tagLst xmlns:p="http://schemas.openxmlformats.org/presentationml/2006/main">
  <p:tag name="KSO_WM_UNIT_SHADOW_SCHEMECOLOR_INDEX_BRIGHTNESS" val="-0.5"/>
  <p:tag name="KSO_WM_UNIT_SHADOW_SCHEMECOLOR_INDEX" val="7"/>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58_4*l_h_i*1_3_2"/>
  <p:tag name="KSO_WM_TEMPLATE_CATEGORY" val="diagram"/>
  <p:tag name="KSO_WM_TEMPLATE_INDEX" val="20231058"/>
  <p:tag name="KSO_WM_UNIT_LAYERLEVEL" val="1_1_1"/>
  <p:tag name="KSO_WM_TAG_VERSION" val="3.0"/>
  <p:tag name="KSO_WM_UNIT_TYPE" val="l_h_i"/>
  <p:tag name="KSO_WM_UNIT_INDEX" val="1_3_2"/>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solid&quot;:{&quot;brightness&quot;:0,&quot;colorType&quot;:1,&quot;foreColorIndex&quot;:7,&quot;transparency&quot;:0},&quot;type&quot;:1},&quot;glow&quot;:{&quot;colorType&quot;:0},&quot;line&quot;:{&quot;type&quot;:0},&quot;shadow&quot;:{&quot;brightness&quot;:-0.5,&quot;colorType&quot;:1,&quot;foreColorIndex&quot;:7,&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7"/>
  <p:tag name="KSO_WM_UNIT_FILL_FORE_SCHEMECOLOR_INDEX_BRIGHTNESS" val="0"/>
</p:tagLst>
</file>

<file path=ppt/tags/tag229.xml><?xml version="1.0" encoding="utf-8"?>
<p:tagLst xmlns:p="http://schemas.openxmlformats.org/presentationml/2006/main">
  <p:tag name="KSO_WM_UNIT_FILL_FORE_SCHEMECOLOR_INDEX_1_BRIGHTNESS" val="0.4"/>
  <p:tag name="KSO_WM_UNIT_FILL_FORE_SCHEMECOLOR_INDEX_1" val="7"/>
  <p:tag name="KSO_WM_UNIT_FILL_FORE_SCHEMECOLOR_INDEX_1_POS" val="0"/>
  <p:tag name="KSO_WM_UNIT_FILL_FORE_SCHEMECOLOR_INDEX_1_TRANS" val="0"/>
  <p:tag name="KSO_WM_UNIT_FILL_FORE_SCHEMECOLOR_INDEX_2_BRIGHTNESS" val="0"/>
  <p:tag name="KSO_WM_UNIT_FILL_FORE_SCHEMECOLOR_INDEX_2" val="7"/>
  <p:tag name="KSO_WM_UNIT_FILL_FORE_SCHEMECOLOR_INDEX_2_POS" val="0.8"/>
  <p:tag name="KSO_WM_UNIT_FILL_FORE_SCHEMECOLOR_INDEX_2_TRANS" val="0"/>
  <p:tag name="KSO_WM_UNIT_FILL_GRADIENT_TYPE" val="0"/>
  <p:tag name="KSO_WM_UNIT_FILL_GRADIENT_ANGLE" val="135"/>
  <p:tag name="KSO_WM_UNIT_FILL_GRADIENT_DIRECTION" val="2"/>
  <p:tag name="KSO_WM_UNIT_SHADOW_SCHEMECOLOR_INDEX_BRIGHTNESS" val="-0.25"/>
  <p:tag name="KSO_WM_UNIT_SHADOW_SCHEMECOLOR_INDEX" val="7"/>
  <p:tag name="KSO_WM_UNIT_TEXT_FILL_FORE_SCHEMECOLOR_INDEX_BRIGHTNESS" val="0"/>
  <p:tag name="KSO_WM_UNIT_HIGHLIGHT" val="0"/>
  <p:tag name="KSO_WM_UNIT_COMPATIBLE" val="0"/>
  <p:tag name="KSO_WM_UNIT_DIAGRAM_ISNUMVISUAL" val="0"/>
  <p:tag name="KSO_WM_UNIT_DIAGRAM_ISREFERUNIT" val="0"/>
  <p:tag name="KSO_WM_UNIT_ID" val="diagram20231058_4*l_h_i*1_3_1"/>
  <p:tag name="KSO_WM_TEMPLATE_CATEGORY" val="diagram"/>
  <p:tag name="KSO_WM_TEMPLATE_INDEX" val="20231058"/>
  <p:tag name="KSO_WM_UNIT_LAYERLEVEL" val="1_1_1"/>
  <p:tag name="KSO_WM_TAG_VERSION" val="3.0"/>
  <p:tag name="KSO_WM_UNIT_TYPE" val="l_h_i"/>
  <p:tag name="KSO_WM_UNIT_INDEX" val="1_3_1"/>
  <p:tag name="KSO_WM_DIAGRAM_VERSION" val="3"/>
  <p:tag name="KSO_WM_DIAGRAM_COLOR_TRICK" val="4"/>
  <p:tag name="KSO_WM_DIAGRAM_COLOR_TEXT_CAN_REMOVE" val="n"/>
  <p:tag name="KSO_WM_DIAGRAM_GROUP_CODE" val="l1-1"/>
  <p:tag name="KSO_WM_UNIT_SUBTYPE" val="d"/>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gradient&quot;:[{&quot;brightness&quot;:0.6000000238418579,&quot;colorType&quot;:1,&quot;foreColorIndex&quot;:7,&quot;pos&quot;:0,&quot;transparency&quot;:0},{&quot;brightness&quot;:0,&quot;colorType&quot;:1,&quot;foreColorIndex&quot;:7,&quot;pos&quot;:0.800000011920929,&quot;transparency&quot;:0}],&quot;type&quot;:3},&quot;glow&quot;:{&quot;colorType&quot;:0},&quot;line&quot;:{&quot;type&quot;:0},&quot;shadow&quot;:{&quot;brightness&quot;:-0.25,&quot;colorType&quot;:1,&quot;foreColorIndex&quot;:7,&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Lst>
</file>

<file path=ppt/tags/tag2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058_4*l_h_a*1_3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Lst>
</file>

<file path=ppt/tags/tag23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058_4*l_h_f*1_4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35"/>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观点内容"/>
  <p:tag name="KSO_WM_UNIT_TEXT_FILL_FORE_SCHEMECOLOR_INDEX" val="1"/>
  <p:tag name="KSO_WM_UNIT_TEXT_FILL_TYPE" val="1"/>
</p:tagLst>
</file>

<file path=ppt/tags/tag2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058_4*l_h_a*1_4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Lst>
</file>

<file path=ppt/tags/tag233.xml><?xml version="1.0" encoding="utf-8"?>
<p:tagLst xmlns:p="http://schemas.openxmlformats.org/presentationml/2006/main">
  <p:tag name="KSO_WM_UNIT_SHADOW_SCHEMECOLOR_INDEX_BRIGHTNESS" val="-0.25"/>
  <p:tag name="KSO_WM_UNIT_SHADOW_SCHEMECOLOR_INDEX" val="8"/>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58_4*l_h_i*1_4_2"/>
  <p:tag name="KSO_WM_TEMPLATE_CATEGORY" val="diagram"/>
  <p:tag name="KSO_WM_TEMPLATE_INDEX" val="20231058"/>
  <p:tag name="KSO_WM_UNIT_LAYERLEVEL" val="1_1_1"/>
  <p:tag name="KSO_WM_TAG_VERSION" val="3.0"/>
  <p:tag name="KSO_WM_UNIT_TYPE" val="l_h_i"/>
  <p:tag name="KSO_WM_UNIT_INDEX" val="1_4_2"/>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solid&quot;:{&quot;brightness&quot;:0,&quot;colorType&quot;:1,&quot;foreColorIndex&quot;:8,&quot;transparency&quot;:0},&quot;type&quot;:1},&quot;glow&quot;:{&quot;colorType&quot;:0},&quot;line&quot;:{&quot;type&quot;:0},&quot;shadow&quot;:{&quot;brightness&quot;:-0.25,&quot;colorType&quot;:1,&quot;foreColorIndex&quot;:8,&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8"/>
  <p:tag name="KSO_WM_UNIT_FILL_FORE_SCHEMECOLOR_INDEX_BRIGHTNESS" val="0"/>
</p:tagLst>
</file>

<file path=ppt/tags/tag234.xml><?xml version="1.0" encoding="utf-8"?>
<p:tagLst xmlns:p="http://schemas.openxmlformats.org/presentationml/2006/main">
  <p:tag name="KSO_WM_UNIT_FILL_FORE_SCHEMECOLOR_INDEX_1_BRIGHTNESS" val="0.4"/>
  <p:tag name="KSO_WM_UNIT_FILL_FORE_SCHEMECOLOR_INDEX_1" val="8"/>
  <p:tag name="KSO_WM_UNIT_FILL_FORE_SCHEMECOLOR_INDEX_1_POS" val="0"/>
  <p:tag name="KSO_WM_UNIT_FILL_FORE_SCHEMECOLOR_INDEX_1_TRANS" val="0"/>
  <p:tag name="KSO_WM_UNIT_FILL_FORE_SCHEMECOLOR_INDEX_2_BRIGHTNESS" val="0"/>
  <p:tag name="KSO_WM_UNIT_FILL_FORE_SCHEMECOLOR_INDEX_2" val="8"/>
  <p:tag name="KSO_WM_UNIT_FILL_FORE_SCHEMECOLOR_INDEX_2_POS" val="0.9"/>
  <p:tag name="KSO_WM_UNIT_FILL_FORE_SCHEMECOLOR_INDEX_2_TRANS" val="0"/>
  <p:tag name="KSO_WM_UNIT_FILL_GRADIENT_TYPE" val="0"/>
  <p:tag name="KSO_WM_UNIT_FILL_GRADIENT_ANGLE" val="135"/>
  <p:tag name="KSO_WM_UNIT_FILL_GRADIENT_DIRECTION" val="2"/>
  <p:tag name="KSO_WM_UNIT_SHADOW_SCHEMECOLOR_INDEX_BRIGHTNESS" val="-0.25"/>
  <p:tag name="KSO_WM_UNIT_SHADOW_SCHEMECOLOR_INDEX" val="8"/>
  <p:tag name="KSO_WM_UNIT_TEXT_FILL_FORE_SCHEMECOLOR_INDEX_BRIGHTNESS" val="0"/>
  <p:tag name="KSO_WM_UNIT_HIGHLIGHT" val="0"/>
  <p:tag name="KSO_WM_UNIT_COMPATIBLE" val="0"/>
  <p:tag name="KSO_WM_UNIT_DIAGRAM_ISNUMVISUAL" val="0"/>
  <p:tag name="KSO_WM_UNIT_DIAGRAM_ISREFERUNIT" val="0"/>
  <p:tag name="KSO_WM_UNIT_ID" val="diagram20231058_4*l_h_i*1_4_1"/>
  <p:tag name="KSO_WM_TEMPLATE_CATEGORY" val="diagram"/>
  <p:tag name="KSO_WM_TEMPLATE_INDEX" val="20231058"/>
  <p:tag name="KSO_WM_UNIT_LAYERLEVEL" val="1_1_1"/>
  <p:tag name="KSO_WM_TAG_VERSION" val="3.0"/>
  <p:tag name="KSO_WM_UNIT_TYPE" val="l_h_i"/>
  <p:tag name="KSO_WM_UNIT_INDEX" val="1_4_1"/>
  <p:tag name="KSO_WM_DIAGRAM_VERSION" val="3"/>
  <p:tag name="KSO_WM_DIAGRAM_COLOR_TRICK" val="4"/>
  <p:tag name="KSO_WM_DIAGRAM_COLOR_TEXT_CAN_REMOVE" val="n"/>
  <p:tag name="KSO_WM_DIAGRAM_GROUP_CODE" val="l1-1"/>
  <p:tag name="KSO_WM_UNIT_SUBTYPE" val="d"/>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gradient&quot;:[{&quot;brightness&quot;:0.6000000238418579,&quot;colorType&quot;:1,&quot;foreColorIndex&quot;:8,&quot;pos&quot;:0,&quot;transparency&quot;:0},{&quot;brightness&quot;:0,&quot;colorType&quot;:1,&quot;foreColorIndex&quot;:8,&quot;pos&quot;:0.8999999761581421,&quot;transparency&quot;:0}],&quot;type&quot;:3},&quot;glow&quot;:{&quot;colorType&quot;:0},&quot;line&quot;:{&quot;type&quot;:0},&quot;shadow&quot;:{&quot;brightness&quot;:-0.25,&quot;colorType&quot;:1,&quot;foreColorIndex&quot;:8,&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Lst>
</file>

<file path=ppt/tags/tag23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058_4*l_h_f*1_5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35"/>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观点"/>
  <p:tag name="KSO_WM_UNIT_TEXT_FILL_FORE_SCHEMECOLOR_INDEX" val="1"/>
  <p:tag name="KSO_WM_UNIT_TEXT_FILL_TYPE" val="1"/>
</p:tagLst>
</file>

<file path=ppt/tags/tag23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058_4*l_h_a*1_5_1"/>
  <p:tag name="KSO_WM_TEMPLATE_CATEGORY" val="diagram"/>
  <p:tag name="KSO_WM_TEMPLATE_INDEX" val="20231058"/>
  <p:tag name="KSO_WM_UNIT_LAYERLEVEL" val="1_1_1"/>
  <p:tag name="KSO_WM_TAG_VERSION" val="3.0"/>
  <p:tag name="KSO_WM_DIAGRAM_VERSION" val="3"/>
  <p:tag name="KSO_WM_DIAGRAM_COLOR_TRICK" val="4"/>
  <p:tag name="KSO_WM_DIAGRAM_COLOR_TEXT_CAN_REMOVE" val="n"/>
  <p:tag name="KSO_WM_UNIT_TEXT_FILL_FORE_SCHEMECOLOR_INDEX_BRIGHTNESS" val="0"/>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9,&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Lst>
</file>

<file path=ppt/tags/tag237.xml><?xml version="1.0" encoding="utf-8"?>
<p:tagLst xmlns:p="http://schemas.openxmlformats.org/presentationml/2006/main">
  <p:tag name="KSO_WM_UNIT_SHADOW_SCHEMECOLOR_INDEX_BRIGHTNESS" val="-0.25"/>
  <p:tag name="KSO_WM_UNIT_SHADOW_SCHEMECOLOR_INDEX" val="8"/>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1058_4*l_h_i*1_5_2"/>
  <p:tag name="KSO_WM_TEMPLATE_CATEGORY" val="diagram"/>
  <p:tag name="KSO_WM_TEMPLATE_INDEX" val="20231058"/>
  <p:tag name="KSO_WM_UNIT_LAYERLEVEL" val="1_1_1"/>
  <p:tag name="KSO_WM_TAG_VERSION" val="3.0"/>
  <p:tag name="KSO_WM_UNIT_TYPE" val="l_h_i"/>
  <p:tag name="KSO_WM_UNIT_INDEX" val="1_5_2"/>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solid&quot;:{&quot;brightness&quot;:0,&quot;colorType&quot;:1,&quot;foreColorIndex&quot;:9,&quot;transparency&quot;:0},&quot;type&quot;:1},&quot;glow&quot;:{&quot;colorType&quot;:0},&quot;line&quot;:{&quot;type&quot;:0},&quot;shadow&quot;:{&quot;brightness&quot;:-0.25,&quot;colorType&quot;:1,&quot;foreColorIndex&quot;:9,&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9"/>
  <p:tag name="KSO_WM_UNIT_FILL_FORE_SCHEMECOLOR_INDEX_BRIGHTNESS" val="0"/>
</p:tagLst>
</file>

<file path=ppt/tags/tag238.xml><?xml version="1.0" encoding="utf-8"?>
<p:tagLst xmlns:p="http://schemas.openxmlformats.org/presentationml/2006/main">
  <p:tag name="KSO_WM_UNIT_FILL_FORE_SCHEMECOLOR_INDEX_1_BRIGHTNESS" val="0.4"/>
  <p:tag name="KSO_WM_UNIT_FILL_FORE_SCHEMECOLOR_INDEX_1" val="8"/>
  <p:tag name="KSO_WM_UNIT_FILL_FORE_SCHEMECOLOR_INDEX_1_POS" val="0"/>
  <p:tag name="KSO_WM_UNIT_FILL_FORE_SCHEMECOLOR_INDEX_1_TRANS" val="0"/>
  <p:tag name="KSO_WM_UNIT_FILL_FORE_SCHEMECOLOR_INDEX_2_BRIGHTNESS" val="0"/>
  <p:tag name="KSO_WM_UNIT_FILL_FORE_SCHEMECOLOR_INDEX_2" val="8"/>
  <p:tag name="KSO_WM_UNIT_FILL_FORE_SCHEMECOLOR_INDEX_2_POS" val="0.9"/>
  <p:tag name="KSO_WM_UNIT_FILL_FORE_SCHEMECOLOR_INDEX_2_TRANS" val="0"/>
  <p:tag name="KSO_WM_UNIT_FILL_GRADIENT_TYPE" val="0"/>
  <p:tag name="KSO_WM_UNIT_FILL_GRADIENT_ANGLE" val="135"/>
  <p:tag name="KSO_WM_UNIT_FILL_GRADIENT_DIRECTION" val="2"/>
  <p:tag name="KSO_WM_UNIT_SHADOW_SCHEMECOLOR_INDEX_BRIGHTNESS" val="-0.25"/>
  <p:tag name="KSO_WM_UNIT_SHADOW_SCHEMECOLOR_INDEX" val="8"/>
  <p:tag name="KSO_WM_UNIT_TEXT_FILL_FORE_SCHEMECOLOR_INDEX_BRIGHTNESS" val="0"/>
  <p:tag name="KSO_WM_UNIT_HIGHLIGHT" val="0"/>
  <p:tag name="KSO_WM_UNIT_COMPATIBLE" val="0"/>
  <p:tag name="KSO_WM_UNIT_DIAGRAM_ISNUMVISUAL" val="0"/>
  <p:tag name="KSO_WM_UNIT_DIAGRAM_ISREFERUNIT" val="0"/>
  <p:tag name="KSO_WM_UNIT_ID" val="diagram20231058_4*l_h_i*1_5_1"/>
  <p:tag name="KSO_WM_TEMPLATE_CATEGORY" val="diagram"/>
  <p:tag name="KSO_WM_TEMPLATE_INDEX" val="20231058"/>
  <p:tag name="KSO_WM_UNIT_LAYERLEVEL" val="1_1_1"/>
  <p:tag name="KSO_WM_TAG_VERSION" val="3.0"/>
  <p:tag name="KSO_WM_UNIT_TYPE" val="l_h_i"/>
  <p:tag name="KSO_WM_UNIT_INDEX" val="1_5_1"/>
  <p:tag name="KSO_WM_DIAGRAM_VERSION" val="3"/>
  <p:tag name="KSO_WM_DIAGRAM_COLOR_TRICK" val="4"/>
  <p:tag name="KSO_WM_DIAGRAM_COLOR_TEXT_CAN_REMOVE" val="n"/>
  <p:tag name="KSO_WM_DIAGRAM_GROUP_CODE" val="l1-1"/>
  <p:tag name="KSO_WM_UNIT_SUBTYPE" val="d"/>
  <p:tag name="KSO_WM_DIAGRAM_MAX_ITEMCNT" val="6"/>
  <p:tag name="KSO_WM_DIAGRAM_MIN_ITEMCNT" val="2"/>
  <p:tag name="KSO_WM_DIAGRAM_VIRTUALLY_FRAME" val="{&quot;height&quot;:350.79998779296875,&quot;left&quot;:56.54998779296875,&quot;top&quot;:133.00000610351563,&quot;width&quot;:860.5500122070313}"/>
  <p:tag name="KSO_WM_DIAGRAM_COLOR_MATCH_VALUE" val="{&quot;shape&quot;:{&quot;fill&quot;:{&quot;gradient&quot;:[{&quot;brightness&quot;:0.6000000238418579,&quot;colorType&quot;:1,&quot;foreColorIndex&quot;:9,&quot;pos&quot;:0,&quot;transparency&quot;:0},{&quot;brightness&quot;:0,&quot;colorType&quot;:1,&quot;foreColorIndex&quot;:9,&quot;pos&quot;:0.8999999761581421,&quot;transparency&quot;:0}],&quot;type&quot;:3},&quot;glow&quot;:{&quot;colorType&quot;:0},&quot;line&quot;:{&quot;type&quot;:0},&quot;shadow&quot;:{&quot;brightness&quot;:-0.25,&quot;colorType&quot;:1,&quot;foreColorIndex&quot;:9,&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BEAUTIFY_FLAG" val="#wm#"/>
  <p:tag name="KSO_WM_UNIT_FILL_TYPE" val="3"/>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985_1*l_h_i*1_2_1"/>
  <p:tag name="KSO_WM_TEMPLATE_CATEGORY" val="diagram"/>
  <p:tag name="KSO_WM_TEMPLATE_INDEX" val="20231985"/>
  <p:tag name="KSO_WM_UNIT_LAYERLEVEL" val="1_1_1"/>
  <p:tag name="KSO_WM_TAG_VERSION" val="3.0"/>
  <p:tag name="KSO_WM_DIAGRAM_VERSION" val="3"/>
  <p:tag name="KSO_WM_DIAGRAM_COLOR_TEXT_CAN_REMOVE" val="n"/>
  <p:tag name="KSO_WM_DIAGRAM_MAX_ITEMCNT" val="2"/>
  <p:tag name="KSO_WM_DIAGRAM_MIN_ITEMCNT" val="2"/>
  <p:tag name="KSO_WM_DIAGRAM_VIRTUALLY_FRAME" val="{&quot;height&quot;:352.58220825195315,&quot;left&quot;:371.9750393700787,&quot;top&quot;:105.56779174804687,&quot;width&quot;:577.7749606299212}"/>
  <p:tag name="KSO_WM_DIAGRAM_COLOR_MATCH_VALUE" val="{&quot;shape&quot;:{&quot;fill&quot;:{&quot;solid&quot;:{&quot;brightness&quot;:0,&quot;colorType&quot;:2,&quot;rgb&quot;:&quot;#ffffff&quot;,&quot;transparency&quot;:0.8500000238418579},&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RICK" val="1"/>
  <p:tag name="KSO_WM_UNIT_FILL_FORE_SCHEMECOLOR_INDEX" val="2"/>
  <p:tag name="KSO_WM_UNIT_FILL_FORE_SCHEMECOLOR_INDEX_BRIGHTNESS" val="0.6"/>
  <p:tag name="KSO_WM_UNIT_LINE_FORE_SCHEMECOLOR_INDEX" val="5"/>
  <p:tag name="KSO_WM_DIAGRAM_USE_COLOR_VALUE" val="{&quot;color_scheme&quot;:1,&quot;color_type&quot;:1,&quot;theme_color_indexes&quot;:[]}"/>
</p:tagLst>
</file>

<file path=ppt/tags/tag240.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ID" val="diagram20231985_1*l_h_f*1_2_1"/>
  <p:tag name="KSO_WM_TEMPLATE_CATEGORY" val="diagram"/>
  <p:tag name="KSO_WM_TEMPLATE_INDEX" val="20231985"/>
  <p:tag name="KSO_WM_UNIT_LAYERLEVEL" val="1_1_1"/>
  <p:tag name="KSO_WM_TAG_VERSION" val="3.0"/>
  <p:tag name="KSO_WM_DIAGRAM_VERSION" val="3"/>
  <p:tag name="KSO_WM_DIAGRAM_COLOR_TEXT_CAN_REMOVE" val="n"/>
  <p:tag name="KSO_WM_DIAGRAM_MAX_ITEMCNT" val="2"/>
  <p:tag name="KSO_WM_DIAGRAM_MIN_ITEMCNT" val="2"/>
  <p:tag name="KSO_WM_DIAGRAM_VIRTUALLY_FRAME" val="{&quot;height&quot;:352.58220825195315,&quot;left&quot;:371.9750393700787,&quot;top&quot;:105.56779174804687,&quot;width&quot;:577.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RICK" val="1"/>
  <p:tag name="KSO_WM_UNIT_TEXT_TYPE" val="1"/>
  <p:tag name="KSO_WM_UNIT_TEXT_LAYER_COUNT" val="1"/>
  <p:tag name="KSO_WM_UNIT_PRESET_TEXT" val="单击此处输入智能图形单击此处输入智能图形单击此处输入智能图形单击此处输入智能图形单击此处输入智能图形"/>
  <p:tag name="KSO_WM_UNIT_TEXT_FILL_FORE_SCHEMECOLOR_INDEX" val="1"/>
  <p:tag name="KSO_WM_UNIT_TEXT_FILL_TYPE" val="1"/>
  <p:tag name="KSO_WM_DIAGRAM_USE_COLOR_VALUE" val="{&quot;color_scheme&quot;:1,&quot;color_type&quot;:1,&quot;theme_color_indexes&quot;:[]}"/>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985_1*l_h_i*1_1_1"/>
  <p:tag name="KSO_WM_TEMPLATE_CATEGORY" val="diagram"/>
  <p:tag name="KSO_WM_TEMPLATE_INDEX" val="20231985"/>
  <p:tag name="KSO_WM_UNIT_LAYERLEVEL" val="1_1_1"/>
  <p:tag name="KSO_WM_TAG_VERSION" val="3.0"/>
  <p:tag name="KSO_WM_DIAGRAM_VERSION" val="3"/>
  <p:tag name="KSO_WM_DIAGRAM_COLOR_TEXT_CAN_REMOVE" val="n"/>
  <p:tag name="KSO_WM_DIAGRAM_MAX_ITEMCNT" val="2"/>
  <p:tag name="KSO_WM_DIAGRAM_MIN_ITEMCNT" val="2"/>
  <p:tag name="KSO_WM_DIAGRAM_VIRTUALLY_FRAME" val="{&quot;height&quot;:352.58220825195315,&quot;left&quot;:371.9750393700787,&quot;top&quot;:105.56779174804687,&quot;width&quot;:577.7749606299212}"/>
  <p:tag name="KSO_WM_DIAGRAM_COLOR_MATCH_VALUE" val="{&quot;shape&quot;:{&quot;fill&quot;:{&quot;gradient&quot;:[{&quot;brightness&quot;:0,&quot;colorType&quot;:1,&quot;foreColorIndex&quot;:5,&quot;pos&quot;:0,&quot;transparency&quot;:0},{&quot;brightness&quot;:0,&quot;colorType&quot;:1,&quot;foreColorIndex&quot;:5,&quot;pos&quot;:0.5,&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RICK" val="1"/>
  <p:tag name="KSO_WM_UNIT_FILL_TYPE" val="3"/>
  <p:tag name="KSO_WM_DIAGRAM_USE_COLOR_VALUE" val="{&quot;color_scheme&quot;:1,&quot;color_type&quot;:1,&quot;theme_color_indexes&quot;:[]}"/>
</p:tagLst>
</file>

<file path=ppt/tags/tag242.xml><?xml version="1.0" encoding="utf-8"?>
<p:tagLst xmlns:p="http://schemas.openxmlformats.org/presentationml/2006/main">
  <p:tag name="KSO_WM_UNIT_BLOCK" val="0"/>
  <p:tag name="KSO_WM_UNIT_DEC_AREA_ID" val="c37347cbc0a24348939d931e37367649"/>
  <p:tag name="KSO_WM_UNIT_DEFAULT_FONT" val="12;18;2"/>
  <p:tag name="KSO_WM_UNIT_SUBTYPE" val="a"/>
  <p:tag name="KSO_WM_UNIT_NOCLEAR" val="0"/>
  <p:tag name="KSO_WM_UNIT_VALUE" val="4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985_1*l_h_f*1_1_1"/>
  <p:tag name="KSO_WM_TEMPLATE_CATEGORY" val="diagram"/>
  <p:tag name="KSO_WM_TEMPLATE_INDEX" val="20231985"/>
  <p:tag name="KSO_WM_UNIT_LAYERLEVEL" val="1_1_1"/>
  <p:tag name="KSO_WM_TAG_VERSION" val="3.0"/>
  <p:tag name="KSO_WM_DIAGRAM_VERSION" val="3"/>
  <p:tag name="KSO_WM_DIAGRAM_COLOR_TEXT_CAN_REMOVE" val="n"/>
  <p:tag name="KSO_WM_DIAGRAM_MAX_ITEMCNT" val="2"/>
  <p:tag name="KSO_WM_DIAGRAM_MIN_ITEMCNT" val="2"/>
  <p:tag name="KSO_WM_DIAGRAM_VIRTUALLY_FRAME" val="{&quot;height&quot;:352.58220825195315,&quot;left&quot;:371.9750393700787,&quot;top&quot;:105.56779174804687,&quot;width&quot;:577.77496062992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COLOR_TRICK" val="1"/>
  <p:tag name="KSO_WM_UNIT_TEXT_TYPE" val="1"/>
  <p:tag name="KSO_WM_UNIT_TEXT_LAYER_COUNT" val="1"/>
  <p:tag name="KSO_WM_BEAUTIFY_FLAG" val="#wm#"/>
  <p:tag name="KSO_WM_UNIT_PRESET_TEXT" val="单击此处输入智能图形单击此处输入智能图形单击此处输入智能图形单击此处输入智能图形单击此处输入智能图形"/>
  <p:tag name="KSO_WM_UNIT_TEXT_FILL_FORE_SCHEMECOLOR_INDEX" val="1"/>
  <p:tag name="KSO_WM_UNIT_TEXT_FILL_TYPE" val="1"/>
  <p:tag name="KSO_WM_DIAGRAM_USE_COLOR_VALUE" val="{&quot;color_scheme&quot;:1,&quot;color_type&quot;:1,&quot;theme_color_indexes&quot;:[]}"/>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2473_2*l_h_i*1_1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1"/>
  <p:tag name="KSO_WM_UNIT_FILL_TYPE" val="1"/>
  <p:tag name="KSO_WM_UNIT_FILL_FORE_SCHEMECOLOR_INDEX" val="5"/>
  <p:tag name="KSO_WM_UNIT_FILL_FORE_SCHEMECOLOR_INDEX_BRIGHTNESS" val="0"/>
  <p:tag name="KSO_WM_UNIT_TEXT_FILL_FORE_SCHEMECOLOR_INDEX" val="1"/>
  <p:tag name="KSO_WM_UNIT_TEXT_FILL_TYPE" val="1"/>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2473_2*l_h_i*1_2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2"/>
  <p:tag name="KSO_WM_UNIT_FILL_TYPE" val="1"/>
  <p:tag name="KSO_WM_UNIT_FILL_FORE_SCHEMECOLOR_INDEX" val="5"/>
  <p:tag name="KSO_WM_UNIT_FILL_FORE_SCHEMECOLOR_INDEX_BRIGHTNESS" val="-0.25"/>
  <p:tag name="KSO_WM_UNIT_TEXT_FILL_FORE_SCHEMECOLOR_INDEX" val="1"/>
  <p:tag name="KSO_WM_UNIT_TEXT_FILL_TYPE" val="1"/>
</p:tagLst>
</file>

<file path=ppt/tags/tag24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2473_2*l_h_f*1_1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3"/>
  <p:tag name="KSO_WM_UNIT_PRESET_TEXT" val="单击此处输入您的项正文，文字是您思想的提炼，请尽量言简意赅的阐述观点。"/>
  <p:tag name="KSO_WM_UNIT_TEXT_FILL_FORE_SCHEMECOLOR_INDEX" val="1"/>
  <p:tag name="KSO_WM_UNIT_TEXT_FILL_TYPE" val="1"/>
</p:tagLst>
</file>

<file path=ppt/tags/tag24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2473_2*l_h_a*1_1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添加标题"/>
  <p:tag name="KSO_WM_UNIT_TEXT_FILL_FORE_SCHEMECOLOR_INDEX" val="1"/>
  <p:tag name="KSO_WM_UNIT_TEXT_FILL_TYPE" val="1"/>
</p:tagLst>
</file>

<file path=ppt/tags/tag24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2473_2*l_h_f*1_2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3"/>
  <p:tag name="KSO_WM_UNIT_PRESET_TEXT" val="单击此处输入您的项正文，文字是您思想的提炼，请尽量言简意赅的阐述观点。"/>
  <p:tag name="KSO_WM_UNIT_TEXT_FILL_FORE_SCHEMECOLOR_INDEX" val="1"/>
  <p:tag name="KSO_WM_UNIT_TEXT_FILL_TYPE" val="1"/>
</p:tagLst>
</file>

<file path=ppt/tags/tag24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2473_2*l_h_a*1_2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添加标题"/>
  <p:tag name="KSO_WM_UNIT_TEXT_FILL_FORE_SCHEMECOLOR_INDEX" val="1"/>
  <p:tag name="KSO_WM_UNIT_TEXT_FILL_TYPE" val="1"/>
</p:tagLst>
</file>

<file path=ppt/tags/tag24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2473_2*l_h_f*1_3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3"/>
  <p:tag name="KSO_WM_UNIT_PRESET_TEXT" val="单击此处输入您的项正文，文字是您思想的提炼，请尽量言简意赅的阐述观点。"/>
  <p:tag name="KSO_WM_UNIT_TEXT_FILL_FORE_SCHEMECOLOR_INDEX" val="1"/>
  <p:tag name="KSO_WM_UNIT_TEXT_FILL_TYPE" val="1"/>
</p:tagLst>
</file>

<file path=ppt/tags/tag2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2473_2*l_h_a*1_3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PRESET_TEXT" val="添加标题"/>
  <p:tag name="KSO_WM_UNIT_TEXT_FILL_FORE_SCHEMECOLOR_INDEX" val="1"/>
  <p:tag name="KSO_WM_UNIT_TEXT_FILL_TYPE" val="1"/>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2473_2*l_h_i*1_3_1"/>
  <p:tag name="KSO_WM_TEMPLATE_CATEGORY" val="diagram"/>
  <p:tag name="KSO_WM_TEMPLATE_INDEX" val="2023247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2"/>
  <p:tag name="KSO_WM_DIAGRAM_VIRTUALLY_FRAME" val="{&quot;height&quot;:462.1499273633582,&quot;left&quot;:80.53695851723978,&quot;top&quot;:110.55007263664183,&quot;width&quot;:799.0327758789061}"/>
  <p:tag name="KSO_WM_DIAGRAM_COLOR_MATCH_VALUE" val="{&quot;shape&quot;:{&quot;fill&quot;:{&quot;solid&quot;:{&quot;brightness&quot;:0.400000005960464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3"/>
  <p:tag name="KSO_WM_UNIT_FILL_TYPE" val="1"/>
  <p:tag name="KSO_WM_UNIT_FILL_FORE_SCHEMECOLOR_INDEX" val="5"/>
  <p:tag name="KSO_WM_UNIT_FILL_FORE_SCHEMECOLOR_INDEX_BRIGHTNESS" val="0.4"/>
  <p:tag name="KSO_WM_UNIT_TEXT_FILL_FORE_SCHEMECOLOR_INDEX" val="1"/>
  <p:tag name="KSO_WM_UNIT_TEXT_FILL_TYPE" val="1"/>
</p:tagLst>
</file>

<file path=ppt/tags/tag252.xml><?xml version="1.0" encoding="utf-8"?>
<p:tagLst xmlns:p="http://schemas.openxmlformats.org/presentationml/2006/main">
  <p:tag name="KSO_WM_DIAGRAM_VIRTUALLY_FRAME" val="{&quot;height&quot;:324.54787401574805,&quot;left&quot;:48.77937007874016,&quot;top&quot;:136.10110236220473,&quot;width&quot;:859.5047244094487}"/>
</p:tagLst>
</file>

<file path=ppt/tags/tag253.xml><?xml version="1.0" encoding="utf-8"?>
<p:tagLst xmlns:p="http://schemas.openxmlformats.org/presentationml/2006/main">
  <p:tag name="KSO_WM_DIAGRAM_VIRTUALLY_FRAME" val="{&quot;height&quot;:324.54787401574805,&quot;left&quot;:48.77937007874016,&quot;top&quot;:136.10110236220473,&quot;width&quot;:859.5047244094487}"/>
</p:tagLst>
</file>

<file path=ppt/tags/tag254.xml><?xml version="1.0" encoding="utf-8"?>
<p:tagLst xmlns:p="http://schemas.openxmlformats.org/presentationml/2006/main">
  <p:tag name="KSO_WM_DIAGRAM_VIRTUALLY_FRAME" val="{&quot;height&quot;:324.54787401574805,&quot;left&quot;:48.77937007874016,&quot;top&quot;:136.10110236220473,&quot;width&quot;:859.5047244094487}"/>
</p:tagLst>
</file>

<file path=ppt/tags/tag255.xml><?xml version="1.0" encoding="utf-8"?>
<p:tagLst xmlns:p="http://schemas.openxmlformats.org/presentationml/2006/main">
  <p:tag name="KSO_WM_BEAUTIFY_FLAG" val="#wm#"/>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205_1*l_h_i*1_2_1"/>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
</p:tagLst>
</file>

<file path=ppt/tags/tag256.xml><?xml version="1.0" encoding="utf-8"?>
<p:tagLst xmlns:p="http://schemas.openxmlformats.org/presentationml/2006/main">
  <p:tag name="KSO_WM_BEAUTIFY_FLAG" val="#wm#"/>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05_1*l_h_f*1_2_1"/>
  <p:tag name="KSO_WM_TEMPLATE_CATEGORY" val="diagram"/>
  <p:tag name="KSO_WM_TEMPLATE_INDEX" val="20233205"/>
  <p:tag name="KSO_WM_UNIT_LAYERLEVEL" val="1_1_1"/>
  <p:tag name="KSO_WM_TAG_VERSION" val="3.0"/>
  <p:tag name="KSO_WM_UNIT_VALUE" val="136"/>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
</p:tagLst>
</file>

<file path=ppt/tags/tag25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5_1*l_h_a*1_2_1"/>
  <p:tag name="KSO_WM_TEMPLATE_CATEGORY" val="diagram"/>
  <p:tag name="KSO_WM_TEMPLATE_INDEX" val="2023320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6.57496062992135,&quot;left&quot;:56.7500454735944,&quot;top&quot;:95.82503937007874,&quot;width&quot;:84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DIAGRAM_USE_COLOR_VALUE" val="{&quot;color_scheme&quot;:1,&quot;color_type&quot;:1,&quot;theme_color_indexes&quot;:[]}"/>
</p:tagLst>
</file>

<file path=ppt/tags/tag258.xml><?xml version="1.0" encoding="utf-8"?>
<p:tagLst xmlns:p="http://schemas.openxmlformats.org/presentationml/2006/main">
  <p:tag name="KSO_WM_BEAUTIFY_FLAG" val="#wm#"/>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205_1*l_h_i*1_2_2"/>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259.xml><?xml version="1.0" encoding="utf-8"?>
<p:tagLst xmlns:p="http://schemas.openxmlformats.org/presentationml/2006/main">
  <p:tag name="KSO_WM_DIAGRAM_VIRTUALLY_FRAME" val="{&quot;height&quot;:376.57496062992135,&quot;left&quot;:56.7500454735944,&quot;top&quot;:95.82503937007874,&quot;width&quot;:846.5499877929688}"/>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3205_1*l_h_i*1_2_3"/>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260.xml><?xml version="1.0" encoding="utf-8"?>
<p:tagLst xmlns:p="http://schemas.openxmlformats.org/presentationml/2006/main">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VALUE" val="90*85"/>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205_1*l_h_x*1_2_1"/>
  <p:tag name="KSO_WM_TEMPLATE_CATEGORY" val="diagram"/>
  <p:tag name="KSO_WM_TEMPLATE_INDEX" val="20233205"/>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61.xml><?xml version="1.0" encoding="utf-8"?>
<p:tagLst xmlns:p="http://schemas.openxmlformats.org/presentationml/2006/main">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05_1*l_h_i*1_1_1"/>
  <p:tag name="KSO_WM_TEMPLATE_CATEGORY" val="diagram"/>
  <p:tag name="KSO_WM_TEMPLATE_INDEX" val="20233205"/>
  <p:tag name="KSO_WM_UNIT_LAYERLEVEL" val="1_1_1"/>
  <p:tag name="KSO_WM_TAG_VERSION" val="3.0"/>
  <p:tag name="KSO_WM_BEAUTIFY_FLAG" val="#wm#"/>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
</p:tagLst>
</file>

<file path=ppt/tags/tag262.xml><?xml version="1.0" encoding="utf-8"?>
<p:tagLst xmlns:p="http://schemas.openxmlformats.org/presentationml/2006/main">
  <p:tag name="KSO_WM_BEAUTIFY_FLAG" val="#wm#"/>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05_1*l_h_f*1_1_1"/>
  <p:tag name="KSO_WM_TEMPLATE_CATEGORY" val="diagram"/>
  <p:tag name="KSO_WM_TEMPLATE_INDEX" val="20233205"/>
  <p:tag name="KSO_WM_UNIT_LAYERLEVEL" val="1_1_1"/>
  <p:tag name="KSO_WM_TAG_VERSION" val="3.0"/>
  <p:tag name="KSO_WM_UNIT_VALUE" val="136"/>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DIAGRAM_USE_COLOR_VALUE" val="{&quot;color_scheme&quot;:1,&quot;color_type&quot;:1,&quot;theme_color_indexes&quot;:[]}"/>
</p:tagLst>
</file>

<file path=ppt/tags/tag2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5_1*l_h_a*1_1_1"/>
  <p:tag name="KSO_WM_TEMPLATE_CATEGORY" val="diagram"/>
  <p:tag name="KSO_WM_TEMPLATE_INDEX" val="20233205"/>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76.57496062992135,&quot;left&quot;:56.7500454735944,&quot;top&quot;:95.82503937007874,&quot;width&quot;:84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DIAGRAM_USE_COLOR_VALUE" val="{&quot;color_scheme&quot;:1,&quot;color_type&quot;:1,&quot;theme_color_indexes&quot;:[]}"/>
</p:tagLst>
</file>

<file path=ppt/tags/tag264.xml><?xml version="1.0" encoding="utf-8"?>
<p:tagLst xmlns:p="http://schemas.openxmlformats.org/presentationml/2006/main">
  <p:tag name="KSO_WM_DIAGRAM_VIRTUALLY_FRAME" val="{&quot;height&quot;:376.57496062992135,&quot;left&quot;:56.7500454735944,&quot;top&quot;:95.82503937007874,&quot;width&quot;:846.5499877929688}"/>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3205_1*l_h_i*1_2_4"/>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
</p:tagLst>
</file>

<file path=ppt/tags/tag265.xml><?xml version="1.0" encoding="utf-8"?>
<p:tagLst xmlns:p="http://schemas.openxmlformats.org/presentationml/2006/main">
  <p:tag name="KSO_WM_DIAGRAM_VIRTUALLY_FRAME" val="{&quot;height&quot;:376.57496062992135,&quot;left&quot;:56.7500454735944,&quot;top&quot;:95.82503937007874,&quot;width&quot;:846.5499877929688}"/>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3205_1*l_h_i*1_1_4"/>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
</p:tagLst>
</file>

<file path=ppt/tags/tag266.xml><?xml version="1.0" encoding="utf-8"?>
<p:tagLst xmlns:p="http://schemas.openxmlformats.org/presentationml/2006/main">
  <p:tag name="KSO_WM_BEAUTIFY_FLAG" val="#wm#"/>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3205_1*l_h_i*1_1_2"/>
  <p:tag name="KSO_WM_TEMPLATE_CATEGORY" val="diagram"/>
  <p:tag name="KSO_WM_TEMPLATE_INDEX" val="20233205"/>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267.xml><?xml version="1.0" encoding="utf-8"?>
<p:tagLst xmlns:p="http://schemas.openxmlformats.org/presentationml/2006/main">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3205_1*l_h_i*1_1_3"/>
  <p:tag name="KSO_WM_TEMPLATE_CATEGORY" val="diagram"/>
  <p:tag name="KSO_WM_TEMPLATE_INDEX" val="20233205"/>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
</p:tagLst>
</file>

<file path=ppt/tags/tag268.xml><?xml version="1.0" encoding="utf-8"?>
<p:tagLst xmlns:p="http://schemas.openxmlformats.org/presentationml/2006/main">
  <p:tag name="KSO_WM_DIAGRAM_VIRTUALLY_FRAME" val="{&quot;height&quot;:376.57496062992135,&quot;left&quot;:56.7500454735944,&quot;top&quot;:95.82503937007874,&quot;width&quot;:846.5499877929688}"/>
  <p:tag name="KSO_WM_DIAGRAM_VERSION" val="3"/>
  <p:tag name="KSO_WM_DIAGRAM_COLOR_TRICK" val="1"/>
  <p:tag name="KSO_WM_DIAGRAM_COLOR_TEXT_CAN_REMOVE" val="n"/>
  <p:tag name="KSO_WM_UNIT_VALUE" val="90*77"/>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3205_1*l_h_x*1_1_1"/>
  <p:tag name="KSO_WM_TEMPLATE_CATEGORY" val="diagram"/>
  <p:tag name="KSO_WM_TEMPLATE_INDEX" val="20233205"/>
  <p:tag name="KSO_WM_UNIT_LAYERLEVEL" val="1_1_1"/>
  <p:tag name="KSO_WM_TAG_VERSION" val="3.0"/>
  <p:tag name="KSO_WM_BEAUTIFY_FLAG" val="#wm#"/>
  <p:tag name="KSO_WM_DIAGRAM_MAX_ITEMCNT" val="4"/>
  <p:tag name="KSO_WM_DIAGRAM_MIN_ITEMCNT" val="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270.xml><?xml version="1.0" encoding="utf-8"?>
<p:tagLst xmlns:p="http://schemas.openxmlformats.org/presentationml/2006/main">
  <p:tag name="commondata" val="eyJoZGlkIjoiMjg0MmJlZjAyODYzZTBkODY1MWY3MzE5MjU4YTY3NjEifQ=="/>
  <p:tag name="resource_record_key" val="{&quot;70&quot;:[3312559,3322235,3314671,3314290,3322233,3314135,3324944,3322001,3321538,3330158,3314060]}"/>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Mjg4MTk3MDA0NjU3IiwKCSJHcm91cElkIiA6ICIxOTgwMDUyNTAiLAoJIkltYWdlIiA6ICJpVkJPUncwS0dnb0FBQUFOU1VoRVVnQUFDejRBQUFYdUNBWUFBQUFRNWh5SUFBQUFBWE5TUjBJQXJzNGM2UUFBSUFCSlJFRlVlSnpzM1h1VTFtVzVOL0F2enpEQU9JQ2pJb2hpQ2dxS2lraWlLRUZXdmx0TVN5VjN0c3N5ZXp1Wko2d3N0OGV0a21LK0dIdVZacnJhWlo2eXBVYTd6RUlORDVubVdUUWpKVVVFVDV3Y3pzTWMzejltODJ3ZlpnWVlEakxDNTdQV3JPZTU3OS85dSsvck9jeGEvUEdkaTA1TlRVMU5BUUFBQUFBQUFBQUFBQURvd0FxYnV3QUFBQUFBQUFBQUFBQUFnTFVSZkFZQUFBQUFBQUFBQUFBQU9qekJad0FBQUFBQUFBQUFBQUNnd3hOOEJnQUFBQUFBQUFBQUFBQTZQTUZuQUFBQUFBQUFBQUFBQUtEREUzd0dBQUFBQUFBQUFBQUFBRG84d1djQUFBQUFBQUFBQUFBQW9NTVRmQVlBQUFBQUFBQUFBQUFBT2p6Qlp3QUFBQUFBQUFBQUFBQ2d3eE44QmdBQUFBQUFBQUFBQUFBNlBNRm5BQUFBQUFBQUFBQUFBS0RERTN3R0FBQUFBQUFBQUFBQUFEbzh3V2NBQUFBQUFBQUFBQUFBb01NVGZBWUFBQUFBQUFBQUFBQUFPanpCWndBQUFBQUFBQUFBQUFDZ3d4TjhCZ0FBQUFBQUFBQUFBQUE2UE1GbkFBQUFBQUFBQUFBQUFLRERFM3dHQUFBQUFBQUFBQUFBQURvOHdXY0FBQUFBQUFBQUFBQUFvTU1UZkFZQUFBQUFBQUFBQUFBQU9qekJad0FBQUFBQUFBQUFBQUNnd3hOOEJnQUFBQUFBQUFBQUFBQTZQTUZuQUFBQUFBQUFBQUFBQUtEREUzd0dBQUFBQUFBQUFBQUFBRG84d1djQUFBQUFBQUFBQUFBQW9NTVRmQVlBQUFBQUFBQUFBQUFBT2p6Qlp3QUFBQUFBQUFBQUFBQ2d3eE44QmdBQUFBQUFBQUFBQUFBNlBNRm5BQUFBQUFBQUFBQUFBS0RERTN3R0FBQUFBQUFBQUFBQUFEbzh3V2NBQUFBQUFBQUFBQUFBb01NVGZBWUFBQUFBQUFBQUFBQUFPanpCWndBQUFBQUFBQUFBQUFDZ3d4TjhCZ0FBQUFBQUFBQUFBQUE2UE1GbkFBQUFBQUFBQUFBQUFLRERFM3dHQUFBQUFBQUFBQUFBQURvOHdXY0FBQUFBQUFBQUFBQUFvTU1UZkFZQUFBQUFBQUFBQUFBQU9qekJad0FBQUFBQUFBQUFBQUNnd3hOOEJnQUFBQUFBQUFBQUFBQTZQTUZuQUFBQUFBQUFBQUFBQUtEREUzd0dBQUFBQUFBQUFBQUFBRG84d1djQUFBQUFBQUFBQUFBQW9NTVRmQVlBQUFBQUFBQUFBQUFBT2p6Qlp3QUFBQUFBQUFBQUFBQ2d3eE44QmdBQUFBQUFBQUFBQUFBNlBNRm5BQUFBQUFBQUFBQUFBS0RERTN3R0FBQUFBQUFBQUFBQUFEbzh3V2NBQUFBQUFBQUFBQUFBb01NVGZBWUFBQUFBQUFBQUFBQUFPanpCWndBQUFBQUFBQUFBQUFDZ3d4TjhCZ0FBQUFBQUFBQUFBQUE2UE1GbkFBQUFBQUFBQUFBQUFLRERFM3dHQUFBQUFBQUFBQUFBQURvOHdXY0FBQUFBQUFBQUFBQUFvTU1UZkFZQUFBQUFBQUFBQUFBQU9qekJad0FBQUFBQUFBQUFBQUNnd3hOOEJnQUFBQUFBQUFBQUFBQTZQTUZuQUFBQUFBQUFBQUFBQUtEREUzd0dBQUFBQUFBQUFBQzJhbzJOalJ0MUhRQ3dhWFRlM0FVQUFBQUFBQUFBQUFCYm42YW1wdHg2NjYzRjhkNTc3NTBERHp6d1BUbTdycTR1Zi92YjMvTFVVMC9seVNlZlRGMWRYWDd5azUra3ZMeTh6WHRlZWVXVmpCczNMZ01IRHN3QkJ4eVFvVU9IWnZEZ3dlblNwY3NhejNyb29ZZHk4TUVIcDF1M2JodjdaYXpWaEFrVDh0SkxMeVZKcXFxcU1tblNwRGJYL3VJWHY4ajgrZlBUdjMvL0RCbzBLUHZ0dDk5N1ZlYjd4c3N2djV5VksxZG1yNzMyU2xsWjJSclgvdkdQZnl3RzVYZmFhYWQ4OElNZmJOZFpyNzMyV21iUG5wMGtxYWlvYVBmOUcrS3h4eDdMMy8vKzk0d1lNU0o3NzcxM0NvWC83YTg2YTlhc1hIbmxsZGwvLy8welpNaVE3TC8vL3VuZXZmdDdWaHVBNERNQUFBQUFBQUFBQVBDZWEyeHN6QTAzM0ZBY2p4MDd0aVQ0L1BlLy96M25uSFBPZXUzOWdROThJTmRjYzAyYjE2ZE9uWnFKRXllV3pOMXl5eTA1K2VTVDI2ejFxcXV1U2sxTlRaNS8vdms4Ly96enVlbW1tL0tkNzN3blJ4eHhSS3YzdlBycXE3bjY2cXN6YmRxMGZPeGpIOHU1NTU1YnZQYk1NOC9reFJkZlhJOVhWcXB2Mzc0NTdMREQycnorOXR0dlo4NmNPVW1TcFV1WHJuR3ZlKzY1SjNQbnprMlNqQm8xcWtNSG4vL3lsNy9raWl1dTJPajdubnJxcWZuNHh6L2U1dlZmL3ZLWGVmREJCMU5SVVpFaFE0YmszSFBQYlRQME8yblNwR0x3ZWVUSWtlME9Mdi9wVDM4cS9tRkEzNzU5YytPTk41WmN2L2JhYTR1ZlYzdjA3dDA3My9qR045YTQ1dTY3Nzg0amp6eVNXMis5TlQxNjlNakZGMStjL2ZmZlAwbnk1ei8vT1MrOTlGSmVldW1sM0hISEhSazNibHcrOFlsUHRMc09nUFVsK0F3QUFBQUFBQUFBQUhRNGpZMk5xYW1wV2E5N1Y2NWN1Y2JyWThhTXlYMzMzWmRubjMyMk9IZmJiYmZsc01NT1MvLysvVnVzdi8zMjI0dWRrMWM1NFlRVDJndzlMMTY4T0dlY2NVYXgvcWxUcDJibzBLRTU2cWlqa2lTUFB2cG9KaytlM0s3WDFKcmh3NGZuc01NT3k4eVpNM1BtbVdlMnVQN3U5Nkc2dWpxZi9PUW5XNnk1NXBwclVsbFpXUktpSFRwMDZBYlh0cjdtenAyYmh4OSt1RGdlTW1SSUJnNGNXTEttb2FGaHZiOGJhMUpmWDkvbXRjYkd4ano5OU5OSmtoVXJWbVRtekptYnRkUHhVMDg5bFZtelpyWDd2dDEyMjIyTjEydHFhdkxrazArV2pQZllZNC9pK04yZlRhZE9uVEp5NU1oMjE3QnMyYkpNbVRLbE9CNHdZRUFPT09DQWR1OERiSjBFbndFQUFBQUFBQUFBZ0MzV2swOCttZTk5NzNzdDV1dnE2a3JHRFEwTk9lMjAwOUtsUzVjV2ExZXNXTkZpN3E2NzdzcnZmLy83RnZQLzhSLy9rV0hEaHVXem4vMXNmdjd6bnhmbnI3NzY2dXk5OTk0Wk1HREErcnlNTlZyWGtIaHJheG9hR3ZMY2M4K1Z6QTBaTWlRTkRRMnQ3dEdwVTZjVUNvWDFLM1F0bGkxYmx2UFBQeit2dnZwcWtxUmZ2MzQ1OHNnak44bFo3Zlgzdi84OVM1WXNLWTRQT3VpZ3pWaE5xVUtoME9yM2RwWGEydHBpOSttMWVlS0pKMUpiVzFzY2p4dzVNcFdWbFVtUzExNTdMUysvL0hMeDJqNzc3SlB0dDkrKzNmVldWbGJtdGRkZUsvNytsSmVYWjlLa1NkbHJyNzNhdlJldzlSRjhCZ0FBQUFBQUFBQUFPcnd6enp4empXSFRLNjY0SWkrODhFS0wrZnI2K2l4YnRteWR6cWlycTJzUmlHN0w4dVhMVzUxZjFUWDRNNS81VEI1KytPSE1tREdqdVBlbGwxNmFILy80eHlrdkwwKzNidDFhdlgvMWtHcDVlWG5LeXNwYVhidW1zR3Q3UFBIRUV5WGpVMDQ1cGMyMWZmdjJ6WTAzM3JoUnpsM2RwRW1UaXFIblFxR1E4ODQ3TDl0c3M4MWE3L3ZRaHo2MFhnSHBoeDkrdUtUejhKbzg5dGhqSmVOaHc0Ymw5ZGRmWDZkN1Y2eFlzY2ExM2JwMXl3NDc3TEJPZTdWbTZOQ2h1ZkxLSzl1OGZzRUZGN1NvdnkycnZ4L3Y3bXErZXRDL3JxNHUxMTEzM1RyWDJhMWJ0M3p4aTE5TWtweDY2cWw1OXRsbjgvcnJyeGQvTjY2Ly92cGl5QnFnTFlMUEFBQUFBQUFBQUFEQWUrYjN2Lzk5M256enpUUTFOWlhNdi9EQ0MvbnBUMythWHIxNjViampqbXR4Mzl5NWM0dWgyTmEwMXBWNWN5b3JLOHZaWjUrZGIzempHOFVnOCt1dnY1NmJiNzQ1WC92YTEvTFZyMzYxeFQwMU5UVTU4Y1FUczNqeDRpVE40ZDhiYnJnaHZYdjNYdU5aL2Z2M3oyOS8rOXNXOCtlY2MwNm1UNStlSkttcXFtbzFzTnkxYTljODlkUlQ3WDU5RzlzRER6eVFCeDk4c0RnKy92ampNM0Rnd0hXNnQyL2Z2am5ra0VQYWZlYnMyYlBYZWUxZi92S1g0dk9LaW9wVVZsYm01Sk5QWHFkN24zbm1tVFd1SFRGaVJMRXIrVzIzM1paRml4YVZoUGdYTDE1Y0RCaC80aE9meUM2NzdGSnkvMnV2dlphcnJycXF6ZjFmZWVXVmRhcHovdno1SlNINDdiYmJMc09IRDAvU0hNaS85OTU3UzlhLzlOSkxlZW1sbDlacDd5VHAwYU5ITWZqY3BVdVhuSFhXV2ZuT2Q3NlRwUG4zKy9ycnI4ODN2L25OZGQ0UDJEb0pQZ01BQUFBQUFBQUFBTytacVZPbjVybm5ubXN4dnlwRU9YRGd3RmFEejdmZGR0dDZuVGR3NE1DY2Q5NTU2M1h2K3Roamp6Mkt6d2NNR0pDeFk4Zm16anZ2VEtGUXlQSEhINy9HQU96ZGQ5OWRERDBueWVqUm85Y2FlazZhQTlLZE8zY3VkcHRlVnhVVkZaaytmWG9XTGx6WXJ2czJ0cFVyVitiNjY2OHZqbnYwNkpFVFR6eHhuZStmUEhseTdycnJybmFmdTY3djE2eFpzMHBDMGlOSGp0eG8zYlpYZC9mZGQrZk5OOThzbVZ1MmJGbnV1T09PSk1sQkJ4M1VJdmk4WU1HQy9QR1BmOXpnczZkTW1WTFNiZnlqSC8xb0NvVkM4ZHFTSlVzMitJeDNPK0NBQTNMd3dRZm44Y2NmVDVMODRROS95REhISEZQeU93U3dPc0ZuQUFBQUFBQUFBQUJnaTdYRERqdmtveC85NkNiWmU5cTBhY1huM2J0M2J6V3crY1V2ZmpHelpzM0t5U2VmbkwzMjJxdk52ZXJyNjR2aDFsV09QLzc0ZGE1bDBxUkpMVHJ5dmx0MWRYV09PZWFZa3JuSmt5ZG42dFNweFhHaFVNZ0pKNXhRREx1dTh2REREK2UxMTE1TGtsUldWcTV6VGV2cTdydnZ6cng1ODRyamYvM1hmMjNYT1EwTkRXbG9hTmpvZGEzeXdBTVBsSXczMWZkcGM2cXJxMnZSTmJ4WHIxNUptcitiNi91SEIydHowa2tuRllQUFRVMU51ZkhHRzNQSkpaZHNrck9BTFlQZ013QUFBQUFBQUFBQTBPSDkyNy85Vy9iZGQ5ODJyLy84NXovUEs2KzgwdWIxU1pNbTVabG5ubW5YbWNjZWUyeU9QLzc0eko0OU82Ky8vbnFTNW5Ed3dRY2ZuQ1E1Kyt5emkydjMzMy8vWEhYVlZTMzJxS2lveUlRSkU5WjYxdVRKazB2Q3Y3MTY5Y3JTcFV1emN1WEtkTzNhdFYxMXI2djYrdm84K09DRHhmR3dZY1B5NVM5L3VjVzZkNi9aWjU5OU5ub2RreWRQTGo0dkx5L1AwVWNmM2E3N0J3OGVuT0hEaDdmNzNCZGVlQ0ZQUC8zMFd0ZTlPeHllSkgzNzlrM1BuajFiZEJKLzRZVVg4dC8vL2Q5dDdyUEREanZrNjEvL2VvdjVWUUhqSk5senp6Mno3YmJiWnQ2OGVWbXdZRUdTNXZka1ZhaCtWU0Q4Mm11dlRWTlQwMXByWDEyblRwMWFuWjh5WlVxYm5iLy8rTWMvWnU3Y3VjWHh3SUVEYy9iWlo1ZThsa0dEQm1YaXhJbnRQbnV2dmZiSzRNR0RNMzM2OUNUSm80OCttcmZlZWlzNzdiVFRXbDhMc0hVU2ZBWUFBQUFBQUFBQUFONHpGMTU0WWVycTZ0TFkySmpQZi83enhma2pqend5SjUxMFVzckx5MXU5cjNmdjN0bDk5OTNiM0xlaW9tS041eTVZc0NCdnZ2bG11MnBkdkhoeGt1UysrKzdMcmJmZW1xUTVoSHIzM1hldjhiN2EydHBXT3hBWENvVldROHh6NXN6SkRUZmNVREkzZi83OG5IZmVlYm5wcHBzeWZmcjA3TGpqanRsdnYvM2FQTE95c2pKVlZWVnJmVTN2OXBlLy9DWHZ2UE5PY1h6NDRZZW5zYkd4R0tndEZBcXBycTR1aHI2VFpNaVFJZTA2WTIybVQ1OWU4cmtjZE5CQjJYYmJiZHUxeDc3NzdwdVRUanFwM1dmZmZ2dnRhdzArUC8vODgzbmpqVGRhekZkVlZiWG8vSHovL2ZldmNhOEZDeFprbDExMnlhQkJnOXBjYzlGRkZ5VnBEdkt2K3M3MTZ0VXJQL3JSajVJMEI0TS85YWxQdFhuL1hudnRsUWtUSnVSNzMvdmVHbC9icFpkZVd2dytOVFkyNWxlLytsV3I2NVl1WGRyaXUvbkZMMzZ4eGZlNFVDaXM5WGV3TFljZmZuZ3grTnpVMUpTcFU2Zm1jNS83M0hydEJXejVCSjhCQUFBQUFBQUFBSUQzektwdzd1ckI0SXFLaXV5NDQ0NXQzdmZESC81d2s5YTFNVjEyMldWNTVKRkhXc3p2dHR0dStlbFBmMW95MTlqWW1Ja1RKNmEydHJiVnZXNisrZVpNbVRJbDNicDF5L2p4NDNQQUFRZTB1dTYwMDA3TGFhZWQxcTQ2di9lOTd4V2ZkKy9lUGFOSGo4NllNV09LYytlY2MwNjZkT2xTY3MrYXd0ZnI0OUZISHkwWmp4dzVzdDE3VEo0OE9YZmRkVmU3NzZ1dnIxL3JtblhkZDk2OGVYbnNzY2VTSlAzNjljc2JiN3lSeHNiR0pNbk9PKzljREUvLzVqZS95WGUvKzkxMjE3cEtYVjFkbGl4WjB1YjFwVXVYSmttV0xWdTJ4blh2L3YzNy9lOS9uN2ZlZXF2VmRULzcyYyt5YU5HaTRualFvRUVaTVdKRVNSaCtRMzNvUXgvSzFWZGZYUncvOHNnamdzOUFtd1NmQVFBQUFBQUFBQUNBdFZ1Nk5KazNMMW14SXFtdlQrcnFrdjc5aysyMzM5eVZyWmVQZk9RakxicEx6NTgvUDg4ODg4eDdXc2QxMTEyWEYxNTRvYzNyVTZaTVNaTFUxTlRrL1BQUHp5V1hYSkxodzRlM1dQZlh2LzQxVjExMVZidk8vdFd2ZnBXUGZPUWorZVV2ZjVtaFE0ZW1VNmRPSmRmTHk4c3paODZjZE9yVUtVMU5UZW5UcDA5NjllclZyalBXNW05LysxdkplUC85OTIvM0hnME5EYTEyMk41UUN4WXN5RU1QUGJST2EzLzcyOThXZzg2SEhISklmdjNyWHhldjdiNzc3aWtySzh2czJiTnovLzMzNS9PZi8zeDIzbm5uRGE3dkF4LzRRSTQrK3Vpc1dMR2lSVmZtZHp2NTVKTlRVVkdSKys2N0x6Tm16Q2k1MWxwSDUzZWJPWE5teWZoTFgvcFNxK3NXTGx5WTIyKy92YzE5RGozMDBQVHIxNi9WYTcxNjljcE9PKzFVREYvUG1ERWpOVFUxNmRhdFc1djdBVnN2d1djQUFBQUFBQUFBQUtCdFM1WWtjK1lreTVjblpXVko5KzdKTnRza1hibzBQOStJRml4WWtPcnE2dXl4eHg0cEZBcnJIWHpzMnJYcld0ZWNmdnJwMlhiYmJVdm1ubmppaWZjMCtIejc3YmVYQkdTVHBMS3lNc3VXTFN1T0J3NGNXQXlyMXRiVzVxS0xMc3FGRjE2WVF3ODl0T1MrMnRyYVZGZFh0K3Y4UXFHUVVhTkdaZFNvVWFtcnE4dUtGU3RLcm0renpUYjUzT2MrbDdGangyYkdqQmt0cm04TXI3enlTdkY1WldWbCt2YnQyKzQ5Qmc4ZTNHb1lmRzFlZU9HRlBQMzAwMjFldi8zMjI5ZXBLL1RDaFFzemVmTGs0bmpreUpFdFB0Y1BmL2pEdWVXV1cxSmZYNTlycjcwMjQ4ZVBYK2M2R3hvYTh0aGpqMlgrL1BucDBhTkhjYjV2Mzc3NTFLYytsVVdMRnEweHZQeUpUM3dpMjI2N2JWNTg4Y1VXd2VkZi9lcFhXYng0Y1p2M25uNzY2VG4xMUZQVDJOaVl3dzQ3ck0zM2VlN2N1Ym4rK3V2YjNLZFBuejV0QnArVFpLKzk5aW9HbnhzYkcvUHFxNjltNzczM2JuTTlzUFVTZkFZQUFBQUFBQUFBQUZwcWJFeG16MDdtejA4NmQwNTIyU1hwM1RzcEZEYks5bSsvL1hiSitLNjc3c3JreVpNelpzeVluSDMyMmRsbm4zM3l1OS85YnFPYzFacjc3NzgvRlJVVkpYT3JkN2RkWHdjY2NFQXFLeXVUSkE4ODhFRHE2dXBhckpreVpVcUxvT2dSUnh5Uit2cjZUSjA2dFRoM3pqbm5aT0xFaWZuSFAvNlJKS21ycTh1bGwxNmFpeSsrT0NOR2pOZ285U2IvMjkzNTNXcHJhNU1rRlJVVjY5V0plVzJXTGwxYUV2SmVuOUJ6a3V5Nzc3NDU2YVNUMm4zZjdiZmZ2c2JnOCtPUFA3NU8rOXg0NDQxWnVYSmxrbVNublhiS2Z2dnQxMkxORVVjY2tWdHV1U1ZKYzNmdXh4NTdyTTNQcjY2dUxvc1dMU3FPNTg2ZG13c3V1Q0FISFhSUWpqenl5T0w4dkhuek1tWEtsTFVHMGxkOTE5OTg4ODBXMTliV0tYdVBQZmJJSnovNXlkeC8vLzA1L2ZUVDE3aDJRNnorMmIvMTFsdUN6MENyQko4QkFBQUFBQUFBQUlCU3RiWEppeTgyUC9icGsreTg4MFlMUEY5MjJXVjU4c2tuczNUcDBwTDVkNGVETDdqZ2dreWJObTJEenpya2tFTnkvdm5udDNydG1tdXUyZUQ5MnpKMjdOamk4eWVlZUtKRkorWWJiN3d4TjkxMFU4bmNQdnZzazdQT09pc1RKMDRzbWUvYXRXdkdqeCtmTTg0NG85Z1J0NzYrUHBkY2Nra3V2ZlRTWWdmZVVhTkc1YmUvL2UwRzFUMXYzcnlTOGF4WnMvS2hEMzFvZy9aY2s5VTdEVmRWVmEzWFBpKzg4RUp1dlBIRzlicHZUWGJkZGRmTW5qMTdqV3RtekppUlAvemhEOFh4a1VjZW1VNmRPclZZdC9QT08yZllzR0hGanVLVEprM0t0ZGRlbSsyMjI2NjQ1bTkvKzF0KzhwT2Y1T1dYWDI2MTAvVHErNzd5eWlzdHZpK3RXZE4zZmM4OTl5dytIekJnUUVrSDdsVk9PdW1rZlBDREgxenZ6MmRkdlB0OVNOTHU3dVhBMWtQd0dRQUFBQUFBQUFBQStGLzE5Y2xMTHpVLzMyZWZaTFd1eUJ0cXpwdzVMVUxQcGNmWHA3YTJOalUxTlJ0ODFxcU94UjFGZlgxOUpreVlVTkxST1VsNjkrNmRTeTY1Sk9YbDVhM2VWMVZWbFFrVEp1U01NODRvdm5kMWRYVzU2S0tMTW43OCtBd2RPalR2dlBOT3UrdFp1blJwcXFxcWl1Zk9taldyNVBxTEw3N1k3ajNiWTFXWDVGVzZkdTI2WHZ0TW56NDkwNmRQM3hnbGxkaDk5OTN6eUNPUFpQdnR0OC9DaFF0YlhLK3RyYzBWVjF5UnhzYkdKRW1YTGwxeTlORkh0N25mY2NjZFZ3dytMMWl3SUpkZGRsbXV2UExLRlA3bmp3cXFxNnZYK0o2dk9tZGpXaFY4M20yMzNmS1p6M3dtRXlaTWFMR21aOCtlR1RseTVCcjNHVFJvMEJwRDJHdjdiTHQxNjFZeTNoaS8vOENXU2ZBWkFBQUFBQUFBQUFCbzF0RFEzT201cmk0WlBEaFpMWXk0TWZUczJiUFYrVjEzM1RXZitNUW5jdWloaDJiU3BFa2IvZHpWalI0OXVrWFFlT0hDaFhuMjJXYzMyWm5MbHkvUGM4ODlWekxYcDArZmZQLzczMTlyTjkxKy9mcmw0b3N2empubm5KT0dob1lrU1dWbFpTb3JLek5yMXF5Y2Nzb3A2MVhUNVpkZm5vTU9PaWhKeTZEemM4ODlsOGJHeG1Jd2QyTXJLeXNyR2JmVzVYaGQ5MmtyTkw0bTlmWDFhenh6OTkxM1Q2RlF5TmUrOXJWY2NjVVZMYTcvMTMvOVYxNTc3YlhpK0tpampscmo1M2pvb1llbWYvLyttVGx6WnBKazJyUnB1ZmJhYTNQYWFhY2xhZjQ4MnpKbzBLQ01HVE1tSC83d2gzUHZ2ZmUydXVhTk45N0lQLy81enp6MDBFUDUrTWMvbmdzdXVHQ05leWJOMzZzdVhicms3TFBQenR5NWM5ZTRkazBLaFVJcU51Q1BKRlo5cDFkWi9ic0JzSXJnTXdBQUFBQUFBQUFBME96bGw1T1ZLNU5CZ3paSjZEbjUzK0J6Mzc1OTgrYWJieGJuaHc4Zm5rOTk2bE5Ka3E5Ly9ldFp1blJwL3ZuUGYyYlhYWGN0NlJiNzFsdHZsWFNXL2ZTblA1MFJJMGFzOGF6V2pCczNMdHR1dTIzSjNCTlBQTEZKZzg4OWUvYk14UmRmbkxQT09pdUxGaTFLLy83OU0ySENoT3l3d3c3cmRQL1FvVU16YnR5NC9PQUhQOGl1dSs2YXl5Ky9QRHZ0dEZOZWZ2bmxEYTZ0c2JHeHhXdGZ1blJwcGsyYmxtSERobTN3L3EzWlpwdHRTc2JMbHk5ZnIzM0dqaDJicjMvOTYrMis3L2JiYjgvMTExL2Y1dlhkZDk4OXh4OS9mQVlNR05EaTJyMzMzcHRmLy9yWHhYSFhybDN6bWM5OFpvM25kZXJVS1YvNHdoZHk2YVdYRnVkKzg1dmZwR3ZYcnZuS1Y3NlM3dDI3dDNwZjM3NTljODAxMXlScEdSQit0OGNlZXl3Ly92R1BpK09mL09RbjJYMzMzZHVzcFZBb3BGQW9aTnk0Y2RsNzc3MDNLUGk4b1ZidjhMeDZCMmlBVlFTZkFRQUFBQUFBQUFDQVpNR0NaTW1TcEYrL3BJMEE1c2J3cVU5OUtpZWZmSEoyMm1tbkhIbmtrYTJ1MldPUFBkTFkySmh6enowM0RRME5HVEJnUUU0NzdiVHN0OTkrTGNMTS9mcjF5OUNoUTl0ZHgwTVBQZFNpUSswcnI3elM3bjNhcTErL2Zoay9mbnh1dU9HR1hIamhoVzJHWGR2eThZOS9QSTJOamZud2h6K2NIajE2SkVrNmQrN2Nhbmk2cnE0dWl4Y3ZMbzU3OU9pUkxsMjZsS3haTlo0MmJWb1dMVnJVWW84cFU2WnNzdUR6OXR0dm43S3lzbUtZOSsyMzMyNXo3VHZ2dkpPbm5ub3FTY3ZPMUsrOTlscnV1KysrZHA4L1k4YU1rdkdMTDc1WS9FNE1HellzdSs2NmEwNDY2YVNTZ0g3UzNBbDdWUkI1bGM5KzlyUHAxYXZYV3M4Y1BYcDBoZzRkbW1uVHBoWG5mdldyWDZXaW9pSmp4b3pKbURGak1tTEVpRHovL1BPWlBIbHl5YjB6Wjg3TTE3NzJ0WFYrZld2cUF0NmpSNDlpY1B1SUk0NVk1ejNic25EaHd0eCsrKzF0WGk4ckt5ditZVU5yVnYvc2Q5eHh4dzJ1Q2RneUNUNERBQUFBQUFBQUFNRFdycjQrbVQwN3FhaEkrdlRacEVjTkhqdzR5Wm83MXliSm5EbHpVbGRYbHlUNTV6Ly9tYkt5c2xiWFRabzBLWk1tVFdveFAyellzRng1NVpWdDd2L0RILzV3WFV2ZTZBWVBIcHp2Zi8vNzYzMy8wVWNmWFRMZWJiZmRjdHR0dCtXLy8vdS8wNzE3OXh4NDRJR3BxcXJLRTA4OGtmUE9PNis0N3F5enpzcUJCeDZZSC8vNHh6bjIyR016YU5DZzRyVjNkeTkrdC92dnZ6OWYrdEtYMG1jVGZDOEtoVUoyM25ubnpKNDlPMGt5Yjk2OHJGaXhva1VnUFdrT043ZjFuajMrK09ONS9QSEhON2llS1ZPbVpNcVVLVW1TeXkrL1BBY2RkRkE2ZDI0WnNidjY2cXRMdnIrRlFpRkpTb0svVFUxTnhlZXZ2LzU2eWJXK2ZmdVdCSitUcEUrZlB1blZxMWZPUHZ2c0pNM2YrZmVUdVhQbnJyRjdkbmw1K1JxRHo2dStBNnZzdlBQT0c2MDJZTXNpK0F3QUFBQUFBQUFBQUZ1NzExOVBHaHFTQVFNMmR5VkYwNmRQTHhuMzY5ZHZNMVd5L3ViTm01ZWFtcHJpdUs2dUxrMU5UZW5VcWRNbU9lL21tMjlPZFhWMWt1U2IzL3htaTY2NUw3Lzhjbjc2MDUvbXpUZmZ6Qk5QUEpHcnI3NDZ2WHYzemovKzhZLzg5YTkvTGE0NzVwaGpjczg5OTZTbXBpYU5qWTI1N3JycmN0RkZGMjJTbWdjUEhsd012VFkxTmVVZi8vakhKdXN3dmJHTUdqVXFEejc0WUpMbVRzWUhIM3h3YnJqaGhqYlh6NW8xcTBVb2VOaXdZWG5tbVdlU0pBY2VlR0Qrei8vNVAyczl0NjNPM2l0WHJzelNwVXRidmFkUUtHUzc3YlpyTWI5NjUvVE5xYkd4c2FTTGQyVmxaWGJkZGRmTldCSFFrUWsrQXdBQUFBQUFBQURBMXF5dUxsbXdJTmx4eDZSYnQ4MWRUZEdmLy96bmt2SFBmLzd6bkhubW1SdHQvOUdqUjZlOHZMeGtidUhDaFhuMjJXZGJyQzB2TDArMy8zbHZWcituTFRObnpzeDU1NTFYRW54KzQ0MDNjdDU1NStXYjMveG1ldmZ1dlFIVnQvVEtLNjhVUTg5SnNzY2VlMlR4NHNVbGF6cDE2cFFGQ3hZa1NkNTU1NTFjZlBIRnVmTEtLL1AvL3QvL0sxbDM3TEhIcHJhMk5uLzg0eCtUTkg4V1U2ZE96Y2MrOXJHTlduUFNIUHE5NTU1N2l1TW5uM3l5MWVCemVYbDVxNkhmZDF1OGVIRWFHeHRUVlZYVjZ2V0dob1pVVjFldmRaOGs2ZEtsUzV2WFRqenh4THoyMm11Wk9YTm12dnJWcjZhdXJpNlBQdnJvV3ZkOHQyT1BQVGE5ZS9mT24vNzBwNXgrK3VucmRNK3V1KzZhMjI2N3JXVHViMy83V3k2NzdMSTJnOCtOalkzNWwzLzVsM3pwUzE4cWRxYnVhRjU4OGNVc1c3YXNPQjQ2ZE9nbSsrTUE0UDFQOEJrQUFBQUFBQUFBQUxabWI3NlpORFVsZmZ0dTdrcUtxcXVyOC9UVFQ1Zk0vZTUzdjB0VlZWVkdqeDVkTW4vbW1XZG16Smd4TGZaWVc4aHozTGh4MlhiYmJVdm1Ibi84OFZhRHo1Ly8vT2Z6K2M5L3ZtU3VycTZ1emIyZmUrNjVYSFRSUlNWaHpsV2VmUExKbkhUU1NmbklSejZTVWFOR1pkOTk5eTNweUh2S0thZmtwSk5PS281WDc5cmNXZzNsNWVWNS9QSEhpL005ZS9iTXdJRUQ4OVJUVDVXc0h6QmdRTTQ2NjZ4Y2VlV1ZTWnE3RlUrWU1DR3Z2ZlphY2MySUVTUHlnUTk4SUdQSGpzMlVLVlBTMU5TVUpMbnFxcXV5NDQ0N1pzaVFJVzNXc3o0T09lU1FsSmVYRjEvTFF3ODlsSzk4NVNzdGdxLzc3TE5QaTlCdmtpeFpzaVFQUHZoZy92U25QMlhCZ2dVcEt5dkxsVmRlbVE5ODRBTXQxdjdpRjcvSXpUZmZuUHI2K2h4NDRJRVpNV0pFRGpyb29QVG8wYU5kTlplVmxlV2IzL3htN3JqampoeC8vUEd0MXJVdXhvMGJsdzkrOElQcjFjMTh4WW9WdWVHR0cvS2IzL3dtalkyTlNaSStmZnJrN2JmZkxxN1pmdnZ0czNEaHd0eDIyMjE1NXBsbk1tN2N1QXdjT0hDOWFsMmJRWU1HWmVMRWlXMWVYMU9RK2FHSEhpb1pyLzQ3RHZCdWdzOEFBQUFBQUFBQUFMQzFxcXRMNXM5UGV2VksxckdUOGNZN3V1M2c4RzIzM2RicTladHV1cWxGSitpYW1wb3NXYktrWks2aG9TRU5EUTBwRkFycDA2ZlBPdGYwK3V1dmw0elhGTlo4N0xISFNzWmxaV1hGczFjUFBYZnUzRG1GUWlHMXRiWEZOWC82MDUveXB6LzlLVW5TclZ1M1ZGWldwcnl2VGNsV0FBQWdBRWxFUVZTOFBHVmxaY1Z6bTVxYTB0VFVWSHc5OWZYMXFhdXJTMzE5ZldwcmE5UFUxSlF6enp3em4vemtKL1BJSTQ4VXp4c3hZa1FLaFVMcTYrdGIxUDB2Ly9JdmVlYVpaMUplWHA3S3lzcmNmdnZ0eFd1RlFpRmYvL3JYa3pTSHBNZU1HVlBzK2x4Ylc1dHp6ejAzNTV4enprWU5wbTZ6elRiNTZFYy9XdXo2L05aYmIrWHBwNS9PZ1FjZTJPWTlTNWN1elYvLyt0ZjgrYzkvenVPUFAxN3lPaHNhR25MMTFWY1h3OTJydlBQT083bmpqanVTSklzV0xjclVxVk16ZGVyVUZBcUY3THZ2dmhrNWNtUkdqUnFWblhiYWFaM3FIang0Y000Ly8vd2t5Yi8rNjcvbTJHT1BMYmwrM0hISEZRUEpJMGFNS0s1ZHBXdlhyaWtVQ20xMjBWNitmSG1yODNWMWRibjc3cnR6eXkyMzVKMTMzaW5PangwN05qdnZ2SE91dWVhYTR0eS8vL3UvNXovLzh6L3p4aHR2NU1VWFg4eXBwNTZhRVNORzVQampqOC9Rb1VNM2FnZm9RcUdRaW9xS2R0OVhXMXRiMHZHN1I0OGVHVFZxMUVhckM5anlDRDREQUFBQUFBQUFBTURXYXQ2ODk3emI4NjIzM3BvNWMrWms3dHk1SmZPZE96ZEhtZWJNbVpQZi9lNTN4ZmtlUFhxa2MrZk94WkRucTYrK1duTGY5ZGRmbit1dnY3N1ZzdzQ5OU5CY2V1bWxiZFpTVTFPVGlSTW5wcUtpSWsxTlRYbnd3UWRMcnZmczJUTko4dkRERCtmYWE2OU5seTVkVWw1ZW52cjYraFloNlY2OWVpVnBEa0NQR2pVcVU2Wk1TZEljbnY3M2YvLzM5TzdkT3hkY2NFRVdMMTdjYWgwMU5UVnQxdG1Xc3JLeUhIYllZWG5ycmJjeWZmcjA0bnhkWFYzdXVPT08zSC8vL1NYclZ3VmR2L1d0YitXNjY2NHJDVDBueVdjLys5bnN1dXV1eGZILy9iLy9ONDgrK21nV0xWcVVKRm01Y21VdXZmVFNUSm8wS2Z2dHQxKzc2MjNMcHovOTZkeDc3NzNGN3RKMzNIRkhxOEhuNTU1N0xyZmVlbXVlZmZiWk5EUTB0TG5mSzYrOGt0bXpaNWU4bHNjZmY3elZleG9iRy9QODg4L24rZWVmejNYWFhaYzk5dGdqcDV4eVNnNDQ0SUMxMXIzcS9lemN1WFB4Kzl1YXNyS3lkUW9GejUwN3Q5ZzkrdDJmWGVmT25WTlhWNWM3Nzd3enYvbk5iN0pnd1lLUyswNCsrZVNjZU9LSitjMXZmbE15WDFWVmxSLzg0QWU1NElJTDhzOS8vak5KYzJEL3NjY2V5dzQ3N0pDZi9PUW5xYXFxV210ZG05S1VLVk5LZmllT09lYVlkT3ZXYlROV0JIUjBHKzlQTmdBQUFBQUFBQUFBZ1BlWCtmT1RxcXFrUzVmMzdNaTMzMzQ3OTk1N2I2Wk5tMVl5djhNT082U3VyaTdmKzk3M2lwMlJrK1RmL3UzZjhzTWYvakNEQmcxcTkxbERoZ3haNC9WdTNicGx4b3daK2VNZi81Z3BVNmEwQ0I5LzRBTWZTSkwwNzk4L2MrZk96Wnc1Y3pKejVzek1uajI3Mk0xM2xjR0RCeGVmSDNmY2NjWG5wNTkrZWc0NzdMQU1Ianc0UC92WnovTEpUMzR5WFRiUyt6MTgrUEJpT1B2SUk0OU1aV1Zsa3VTQkJ4N0lkZGRkbDVkZWVxbGsvYXFRNjdKbHkxcUV2SWNORzVhVFRqcXBaRzY3N2JiTGhSZGVXTklaZU1pUUlSczE5SndrdSsrK2U0NDQ0b2ppK01rbm44eHp6ejNYWWwyZlBuM3kvUFBQdHhwZzd0U3BVNFlQSDU0TEw3d3d2L3psTDB0Q3owa3lac3lZM0hubm5UbjMzSE16Y3VUSWxMZlI0WHoxd1BSN3FVZVBIcm5ycnJ2eXU5LzlMa3VYTGkzT2I3Lzk5aWt2TDgrQ0JRdEtRcytWbFpYNWovLzRqNXg0NG9sdDdybkREanRrMHFSSitmakhQMTR5ZjhRUlIyejIwSE5OVFUxdXZ2bm00bmk3N2JiTENTZWNzQmtyQXQ0UGRId0dBQUFBQUFBQUFJQ3QwWklsU1YxZHN2MzI3K214Z3dZTnl0MTMzMTB5VnlnVWNzZ2hoeVJwN3RJOGMrYk1ORFkycGsrZlBqbjIyR1BUdFd2WFhIMzExWG5vb1lkeTMzMzM1Ui8vK0VlcXE2dlhldGE3dzhodDJXdXZ2ZkxHRzIrMG1OOTc3NzJMWFlkMzJXV1g5T2pSSTB1V0xHbDFqOTEyMnkxanhvd3BqdmZjYzgvc3M4OCtHVFpzV0k0NTVwamkvTGJiYnBzenp6d3pYLzNxVi9Qa2swL20xVmRmemR0dnY1M2x5NWVudHJZMjlmWDFxYSt2VDBORFE1cWFtdExZMkppbXBxYml6eXFkT25WS2toeDk5TkZKa3AxMjJpbmYvdmEzYzhZWlorVFh2LzUxL3V1Ly9xdEZqYjE3OTg3ZWUrOWRyT09DQ3k3SWQ3N3puVFEyTnFaZnYzNDU3N3p6U2dMT3F3d2RPalRqeG8zTGYvN25mNmFwcVNtbm5ucnFXdC9UOWZIVnIzNDFqejMyV1BGenZmcnFxL1BqSC8rNHBKTnluejU5OHRuUGZqYS8rTVV2U2w3WGtVY2VtVEZqeHFSMzc5NXJQS09pb2lJZis5akg4ckdQZlN3clZxeklJNDg4a3Z2dXV5OVBQLzEwTWNoK3pESEhaSWNkZHRnRXIzRHRLaW9xc3ZQT083Zm9KajV5NU1na3lXbW5uWmFWSzFmbUQzLzRRdzQrK09DTUd6ZHVyYTg1YVE3NGYrdGIzOHJvMGFQems1LzhKSVZDSVYvNHdoYzJ5V3Rvanh0dnZERUxGeTRzams4Ly9mUnNzODAybTdFaTRQMUE4QmtBQUFBQUFBQUFBTFpHQ3hZa2hVSnp4K2YzMElBQkE5S2xTNWVVbDVlbnFxb3F1KzIyVzQ0NzdyanNzc3N1U1pJdmZ2R0xPZWlnZ3pKaHdvU2NmZmJaNmRxMWE1TG1zTzloaHgyV3d3NDdMRWx6dDlobHk1WVZBOE9yUXNLZE9uVktvVkJJV1ZsWmR0cHBwK0s1aFVLaEpOaTdLanc4Y09EQVBQamdnK25jdVhPNmRldVdIWGJZSVFjZWVHQys4SVV2Rk5lc3FudmF0R2twS3l0TGVYbDV0dGxtbS9UcTFTdkRody9QcHovOTZSWmRuTC83M2U4V1g5UHFLaW9xTW5yMDZJd2VQWG9qdktQL3EwdVhMam42NktQenM1LzlMSjA2ZFVxWExsM1N2WHYzREJvMEtGLys4cGRMUXNUNzc3OS92dnpsTCtldXUrN0t4SWtUMTlqOTk2aWpqa3BsWldXZWZQTEo3TG5ubmh1MTVsVzIzWGJibkgzMjJibmdnZ3VTSkRObnpzeXR0OTdhb2d2MUNTZWNrUHZ1dXk5NzdybG5qanp5eUJ4NDRJRWxuOU82cXFpb3lPR0hINTdERHo4ODFkWFZtVHAxYWg1KytPRjg1ak9mYWJHMnJLeXMyRTE3MVhoVDJYUFBQVE4zN3R4MDY5WXR2WHYzem9jLy9PR1NEdUpublhWV3hvd1prMzMzM2JmZGV4OTAwRUU1OE1BRFUxMWQzV3JINjBLaFVESy9LVi9uQ3krOGtEdnZ2TE00UHVxb28vTGhEMzk0azUwSGJEazZOYjM3VDRFQUFBQUFBQUFBQUlBdFgxTlQ4dXl6emQyZWQ5dHRjMWZUcXJxNnVsYkRtV3hjMWRYVmF3dzl2OXVxWVBtbWRPdXR0K2FYdi94bGt1WWc3bVdYWFpiOTl0dXZaRTFqWTJPcjNhbDVmMWl5WkVuT1BQUE16SjgvUDBteXp6Nzc1TExMTGlzSjVnTzBSZkFaQUFBQUFBQUFBQUMyTnRYVnljc3ZKd01ISmoxN2J1NXFBQURXaVQ5N0FRQUFBQUFBQUFDQXJjM2l4VW1uVGttUEhwdTdFZ0NBZFNiNERBQUFBQUFBQUFBQVc1dkZpNXM3UFhmcXRMa3JBUUJZWjRMUEFBQUFBQUFBQUFDd05hbXJTMWF1YkE0K0F3Qzhqd2crQXdBQUFBQUFBQURBMW1UUm91YkhxcXJOV3djQVFEc0pQZ01BQUFBQUFBQUF3TlpreVpLa1M1Zm1Id0NBOXhIQlp3QUFBQUFBQUFBQTJKb3NYWnAwNzc2NXF3QUFhRGZCWndBQUFBQUFBQUFBMkZyVTF5ZTF0WUxQQU1EN2t1QXpBQUFBQUFBQUFBQnNMWll1Ylg2c3JOeThkUUFBckFmQlp3QUFBQUFBQUFBQTJGb3NXNVowNnBSc3M4M21yZ1FBb04wRW53RUFBQUFBQUFBQVlHdXhZa1hTcmR2bXJnSUFZTDBJUGdNQUFBQUFBQUFBd05aaXhRcmRuZ0dBOXkzQlp3QUFBQUFBQUFBQTJCbzBOaWExdFVsRnhlYXVCQUJndlFnK0F3QUFBQUFBQUFEQTFtREZpdVpId1djQTRIMUs4QmtBQUFBQUFBQUFBTFlHTlRYTmo5MjZiZDQ2QUFEV2srQXpBQUFBQUFBQUFBQnNEV3Bxa2s2ZGtpNWRObmNsQUFEclJmQVpBQUFBQUFBQUFBQzJCalUxdWowREFPOXJnczhBQUFBQUFBQUFBTEExRUh3R0FON25CSjhCQUFBQUFBQUFBR0JyVUZPVGRPMjZ1YXNBQUZodmdzOEFBQUFBQUFBQUFMQ2xxNnRyZmhSOEJnRGV4d1NmQVFBQUFBQUFBQUJnUzdkeVpmT2o0RE1BOEQ0bStBd0FBQUFBQUFBQUFGdTZWY0huTGwwMmJ4MEFBQnRBOEJrQUFBQUFBQUFBQUxaMHRiWE5qem8rQXdEdlk0TFBBQUFBQUFBQUFBQ3dwVnU1VXJkbkFPQjlUL0FaQUFBQUFBQUFBQUMyZExXMVNYbjU1cTRDQUdDRENENERBQUFBQUFBQUFNQ1dyclpXeDJjQTRIMVA4QmtBQUFBQUFBQUFBTFowZ3M4QXdCWkE4QmtBQUFBQUFBQUFBTFprRFExSlU1UGdNd0R3dmlmNERBQUFBQUFBQUFBQVc3TGEydVpId1djQTRIMU84QmtBQUFBQUFBQUFBTFprZFhYTmorWGxtN2NPQUlBTkpQZ01BQUFBQUFBQUFBQmJNc0ZuQUdBTElmZ01BQUFBQUFBQUFBQmJNc0ZuQUdBTElmZ01BQUFBQUFBQUFBQmJzcnE2cEt3czZkUnBjMWNDQUxCQkJKOEJBQUFBQUFBQUFHQkxWbGVuMnpNQXNFVVFmQVlBQUFBQUFBQUFnQzFaYmEzZ013Q3dSUkI4QmdBQUFBQUFBQUNBTFZsOXZlQXpBTEJGRUh3R0FBQUFBQUFBQUlBdFdWMWQwcm56NXE0Q0FHQ0RDVDREQUFBQUFBQUFBTUNXcXFrcGFXelU4UmtBMkNMNFV5NEFBQUFBQUFBQUFOaFMxZFUxUCtyNFhHTFJva1g1MFk5K2xNOTk3bk1aTUdCQXliVS8vT0VQdWZQT080dmo4ODQ3cjhXYWh4OStPRTgrK1dST09lV1VkT3ZXYlkxblBmVFFRem40NElQWHVtNVRtREJoUWw1NjZhVWtTVlZWVlNaTm10VG0ybC84NGhlWlAzOSsrdmZ2bjBHREJtVy8vZlo3cjhvRWdIWG1YelFBQUFBQUFBQUFBTENscXE5dmZ0VHh1V2o2OU9rWlAzNTg1czJibDZlZmZqcFhYSEZGQmcwYVZMeSthTkdpekpvMXF6aGV1WEpseWYwUFBQQkFKa3lZa01iR3hqei8vUE01Ly96eld3U2prK1RWVjEvTjFWZGZuV25UcHVWakgvdFl6ajMzM09LMVo1NTVKaSsrK09JR3Y1YStmZnZtc01NT2EvUDYyMisvblRsejVpUkpsaTVkdXNhOTdybm5uc3lkT3pkSk1tclVLTUZuQURva3dXY0FBQUFBQUFBQUFOaFNyUW8rZDdDT3o3ZmNja3R1dWVXV1RYckdBUWNja01zdnY3ekYvSklsUzFKZFhWMTgvcDN2ZkNlWFgzNTU5dDEzMzdYdWVjODk5K1NxcTY1S1kyTmprbVRCZ2dWWnZueDVpM1dMRnkvT0dXZWNrWnFhbWlUSjFLbFRNM1RvMEJ4MTFGRkpra2NmZlRTVEowOWU3OWUyeXZEaHczUFlZWWRsNXN5Wk9mUE1NMXRjZjNkb3U3cTZPcC84NUNkYnJMbm1tbXRTV1ZsWkREMG55ZENoUXplNE5nRFlGQXFidXdBQUFBQUFBQUFBQUdBVHFhdHJmdXhnd2VlR2hvYlUxZFZ0MHAvNlZhSHYxUng4OE1HNTZLS0wwdmwvM3BQbHk1Zm45Ny8vL1Zwcm5qOS9mbjcwb3g4VlE4L2JicnR0Sms2YzJHcG41SjQ5ZSthem4vMXN5ZHpWVjErZFYxNTVwYjF2MVRwcGJHeE1UVTFOaTUrbXBxYVNkYTJ0YVdob3lIUFBQVmV5YnNpUUlXbG9hR2oxWjlYckI0RE5vV1A5aXdZQUFBQUFBQUFBQU5oNFZvVi95OHMzYngyYjJiWFhYcHVubm5xcVpLNjh2THdZam43eHhSZnpsYTk4SlVteWFOR2lrbldYWDM1NXVuYnRXcnhuVlJmblRwMDY1WW9ycmloWk8zYnMyQng5OU5GSmtzOTg1ak41K09HSE0yUEdqQ1JKWFYxZExyMzAwdno0eHo5T2VYbDV1blhyMW1xdHRiVzFKZUhpOHZMeWxKV1Z0YnEyUzVjdWEzL3g2K0NKSjU0b0daOXl5aWx0cnUzYnQyOXV2UEhHalhJdUFMU1g0RE1BQUFBQUFBQUFBR3lwVmdXZkN4M3JQNGJ2MmJObit2WHJ0ODdyRnk1Y21PWExseGZIbFpXVjJXNjc3ZFo0VCsvZXZZdlA1ODZkbTFtelpyVzU5clhYWG12ejJsdHZ2ZFhxZkhWMWRhcXJxMXZNclZKV1ZwYXp6ejQ3My9qR040cEI1dGRmZnowMzMzeHp2dmExcitXclgvMXFpejFyYW1weTRva25adkhpeFVtU1FxR1FHMjY0b2VTMXRLWi8vLzc1N1c5LzIyTCtuSFBPeWZUcDA1TWtWVlZWclFhV3UzYnQyaUlVRGdBZGxlQXpBQUFBQUFBQUFBQnNxZXJyazg0ZEx5SjAzSEhINWJqampsdm45VmRlZVdYdXZmZmU0dmp3d3cvUEdXZWNzU2xLMjZnR0RCaVFzV1BINXM0NzcweWhVTWp4eHgrZmswOCt1YzMxZDk5OWR6SDBuQ1NqUjQ5ZWErZzVhUTVJZCs3Y3VkakJlbDFWVkZSayt2VHBXYmh3WWJ2dUE0RE5wZVA5cXdZQUFBQUFBQUFBQU5nNE9tandlWE1hTW1SSXZ2dmQ3MjYwL1U0NzdiU1NzUExxdnZqRkwyYldyRms1K2VTVHM5ZGVlN1c1cnI2K1BuZmNjVWZKM1BISEg3L09kVXlhTktra0hMNjY2dXJxSEhQTU1TVnpreWRQenRTcFU0dmpRcUdRRTA0NElZWFZPb1EvL1BERHhhN1lsWldWNjF3VEFHeHMvbFVEQUFBQUFBQUFBQUJicW9hR0RoOThYclpzV1pZdlgxNGNiN1BOTnBzMFhOdTFhOWYwN3QwN0sxZXUzQ2g3clI0U1hsMUZSVVVtVEppdzFyMG1UNTZjZWZQbUZjZTlldlhLMHFWTHMzTGx5blR0Mm5XRGEyMU5mWDE5SG56d3dlSjQyTEJoK2ZLWHY5eGkzYnZYN0xQUFBwdWtGZ0JZRngzN1h6VUFBQUFBQUFBQUFNRDZxNjlQTmxGb2RtTzUrZWFiU3pvZGp4MDdOcWVlZXVvbVBmUHZmLzk3dnZuTmIyN3dQdGRmZjMycjg3VzF0V2xvYUdneFh5Z1VXZzB4ejVrekp6ZmNjRVBKM1B6NTgzUGVlZWZscHB0dXl2VHAwN1Bqamp0bXYvMzJhN09XeXNyS1ZGVlZ0YXYrdi96bEwzbm5uWGVLNDhNUFB6eU5qWTFwYW1vcTFsdGRYWjNYWDMrOXVHYklrQ0h0T2dNQU5pYkJad0FBQUFBQUFBQUEyRkxWMXllYnNIdnkrOFVKSjV5UWozNzBvMG1TN2JmZmZxUHUvZTF2Znp1MXRiVkprdDEzM3oxSmN0bGxsK1dSUng1cHNYYTMzWGJMVDMvNjA1SzV4c2JHVEp3NHNiakg2bTYrK2VaTW1USWwzYnAxeS9qeDQzUEFBUWUwdXU2MDAwN0xhYWVkMXE3YXYvZTk3eFdmZCsvZVBhTkhqODZZTVdPS2MrZWNjMDY2ZE9sU2NzK2F3dGNBc0trSlBnTUFBQUFBQUFBQXdKYXF2ajdwdklFUm9ZYUdaTVdLNXVkTGx2enYvSklsU2QrK1NZOGVHN2IvZXFpdnI4K0tWVFcxWXZYT3lvTUhEODdnd1lPTDQ3Lzk3VzhsNjQ4NjZxaDE2cFk4Zi83ODNIUFBQU1Z6aHh4eXlMcVczYXJycnJzdUw3endRcHZYcDB5WmtpU3BxYW5KK2VlZm4wc3V1U1REaHc5dnNlNnZmLzFycnJycXFuYWQvYXRmL1NvZitjaEg4c3RmL2pKRGh3NU5wMDZkU3E2WGw1ZG56cHc1NmRTcFU1cWFtdEtuVDUvMDZ0V3JYV2NBd01ZaytBd0FBQUFBQUFBQUFGdWlwcWJtbjdLeTl0KzdZa1Z6c0huKy9QOE5QYSt1ZS9mbVVQUm1jUGZkZCtmdXUrOXU4L3IrKysvZnJoRHdjY2NkbC83OSs2OTEzZlRwMDFzRW56ZkU3YmZmbmwvLyt0Y2xjNVdWbFZtMmJGbHhQSERnd015WU1TTkpVbHRibTRzdXVpZ1hYbmhoRGozMDBKTDdhbXRyVTExZDNhN3pDNFZDUm8wYWxWR2pScVd1cnE1Rm1IeWJiYmJKNXo3M3VZd2RPell6WnN4WVk5Z2NBTjRMZ3M4QUFBQUFBQUFBQUxBbHFxOXZmbXhQeCtjMzMyd09POWZXTm84cktrcTdPbStHN3M3dmhkTlBQejJGUW1HdDZ4b2JHOWRwdndNT09DQ1ZsWlZKa2djZWVDQjFkWFV0MWt5Wk1pWFhYMzk5eWR3UlJ4eVIrdnI2VEowNnRUaDN6am5uWk9MRWlmbkhQLzZSSkttcnE4dWxsMTZhaXkrK09DTkdqRmluZXRiRnF1N083MWI3UDkrRGlvcUs3TC8vL2h2dExBQllYNExQQUFBQUFBQUFBQUN3SldwUDhIbkprdVRWVjVzRHo5MjdKenZ2bkZSVnJWKzM2UGVoVlFIZmpXWHMyTEhGNTA4ODhVU0xUc3czM25oamJycnBwcEs1ZmZiWkoyZWRkVlltVHB4WU10KzFhOWVNSHo4K1o1eHhSdDU2NjYwa1NYMTlmUzY1NUpKY2V1bWxHVDU4ZUpKazFLaFIrZTF2Zjd0QmRjK2JONjlrUEd2V3JIem9ReC9hb0QwQllHTVNmQVlBQUFBQUFBQUFnQzNSdWdTZkd4cWFBOC9WMVVtWExzbWdRZStMcnM2OWV2WEtycnZ1MnViMUFRTUdyUEgrN2JiYkxrY2VlV1NyMTE1KytlWE1tREdqT0Q3d3dBT3o0NDQ3dHJxMlo4K2U2MUR0LzZxdnI4K0VDUk5LT2pvblNlL2V2WFBKSlpla3ZMeTgxZnVxcXFveVljS0VuSEhHR1ZtNmRHbVM1czdQRjExMFVjYVBINStoUTRmbW5YZmVhVmN0U2JKMDZkSlVWVlVWejUwMWExYko5UmRmZkxIZGV3TEFwaVQ0REFBQUFBQUFBQUFBVzZLMUJaOGJHcElYWDJ6dTh0eTNiM09YNS9lSmtTTkg1b3d6emxqdiszZlpaWmQ4Kzl2ZmJ2WGFMYmZjVWhKOFB1NjQ0M0xJSVllczkxbnZ0bno1OGp6MzNITWxjMzM2OU1uM3YvLzlWRlZWcmZIZWZ2MzY1ZUtMTDg0NTU1eVRob2FHSkVsbFpXVXFLeXN6YTlhc25ITEtLZXRWMCtXWFg1NkREam9vU2N1ZzgzUFBQWmZHeHNZVUNvWDEyaHNBTmpiQlp3QUFBQUFBQUFBQTJCS3RLZmo4N3REelhuc2xGUlh2YlcyYndlelpzL090YjMxcnJldHFhbXBLeGxkY2NVV2JuWmpmYmZ6NDhkbDc3NzNYdUtabno1NjUrT0tMYzlaWloyWFJva1hwMzc5L0preVlrQjEyMkdHdCt5ZkowS0ZETTI3Y3VQemdCei9JcnJ2dW1zc3Z2enc3N2JSVFhuNzU1WFc2ZjAwYUd4dno3TFBQbHN3dFhibzAwNlpOeTdCaHd6WjRmd0RZR0FTZkFRQUFBQUFBQUFCZ1M5Ulc4SGtyREQwblNYMTlmYXFycTl0OTM3Smx5OVo1LzNYUnIxKy9qQjgvUGpmY2NFTXV2UERDZE8vZXZWMzFmUHovczNmZmNVM2MveC9BWHdsN1JFQVVCUlRCUVZVY3hWRmJpOFZOSFdpZHJWYjV1Y1c2Y0lHS0lvaUtPR3ExMm9KVzY5NmxhbXRWbkNoYUt5NFVSVkVFVVZGUkZFRldRcExmSDJudW04dGRRZ0pCMEw2ZmowY2Y5VDY1M0YxQ2NpUDMrcncvUFhwQUpwUGhpeSsrZ0Vna0FnQVlHeHZ6aHFjbEVnbHljM09aYVpGSUJGTlRVOVk4eXVuRXhFUzhlZk9HczR4ang0NVI4SmtRUWtpVlFjRm5RZ2doaEJCQ0NDR0VFRUlJSVlRUVFnZ2hoQkJDUGtRbEpZQlF5RzFQVHdjS0N3RjM5LzlNNkxtcWFkS2tDU0lqSTh2OC9GNjllckdtNjlXcmg5MjdkK1Bnd1lPd3RyWkc2OWF0WVd0cmk0U0VCTXlkTzVlWkx5QWdBSzFidDhaUFAvMkV2bjM3d3QzZG5Ya3NKaWFHZDEyblQ1L0d5SkVqVWF0V3JUSnZMeUdFRUdJb0ZId21oQkJDQ0NHRUVFSUlJWVFRUWdnaGhCQkNDQ0hrUTFSU0FwaVlzTnZ5OG9DY0hNRFJFZmkzV3ZCL1ZjK2VQZUh2Nzg5cDM3Tm5EM2JzMk1GTXo1OC9IMjNidHVYTUZ4c2JpN1ZyMTJwZHg0c1hMMUJVVk1STVN5UVN5T1Z5Q0FTQ2NteTVadHUzYjJlcVdrK2JOZzAxYTlaa1BaNmFtb3BmZnZrRlQ1OCtSVUpDQXRhdVhRc0hCd2ZjdVhNSEZ5OWVaT2JyMDZjUFltTmpVVlJVQkpsTWh1am9hSVNFaEZUSU5oTkNDQ0g2NE9uU1JRZ2hoQkJDQ0NHRUVFSUlJWVFRUWdnaGhCQkNDSG52bFpRQXhtcDFFZFBUQVZOVHdNbXBjcmFwQ2pFMk5vYUZoUVhuUHhPMXNMaXBxU252ZkVaR1JscVhuNWFXaGlsVHByQ0N6NW1abVpnN2R5NnlzcklNL25vZVBIakFoSjRCb0VHREJweDVCQUlCc3JPekFRQ3ZYNzlHYUdnbzNyNTlpK1hMbDdQbTY5dTNMenAyN01oTW56dDNEcWRPblRMNE5oTkNDQ0g2b29yUGhCQkNDQ0dFRUVJSUlZUVFRZ2doaEJCQ0NDR0VmSWdrRWtYSVdTazdHeENMQVhmM3l0c21BTG01dVNnb0tHQ21WZit0bkg3MjdCbXJyYkN3a0RPdFBnOGZjM056Mk5yYWxtTnIrY25sY3R5NGNZUFZwbHJGK2NhTkd3Z0pDVUYrZmo3bnVaY3ZYNGFmbng4NmR1d0lMeTh2ZUhoNHdNN09qbm5jMzk4ZmZuNSt6TFI2MVdaVkVva0VBR0JpWW9KTGx5NHg3ZFdxVlVPalJvMXc1Y29WMXZ6MTY5ZEhRRUFBbGkxYkJnQXdNakpDUkVRRU1qSXltSG5hdFdzSEZ4Y1g5T3ZYRDhlT0hZTmNMZ2NBckZ5NUVqVnIxa1R6NXMwMXZ6R0VFRUpJQmFQZ015R0VFRUlJSVlRUVFnZ2hoQkJDQ0NHRUVFSUlJUitpa2hMQXl1cC8wOW5aaWlDMFNGUjUyd1JndzRZTk9IcjBxTWJIangwN2htUEhqbWxkeHZIangzSDgrUEZTMStYbDVZVUZDeGJvdlkxOGtwT1RNWDM2ZEppYW1rSW1rN0VxT1FOZ3dzdFNxWlFUZWpZMk5vWlFLSVJZTEdibU9YbnlKRTZlUEFsQUVkQzJzcktDaVlrSmpJeU1tQkMxWEM2SFhDNkhWQ3FGVkNwRlNVa0pKQklKU2twS0lCYUxJWmZMTVdYS0ZQajYrdUxDaFF2TSt0cTFhd2VoVUlpU2toTE82K2pXclJ1dVhic0dFeE1UV0ZsWllkKytmY3hqUXFFUTQ4ZVBCNkFJU2Z2NCtEQi9LN0ZZakRsejVpQW9LQWdkT25RbzkvdEpDQ0dFbElXd3NqZUFFRUlJSVlRUVFnZ2hoQkJDQ0NHRUVFSUlJWVFRVWdGS1NnRGpmK3NpRmhZQ2VYbUFrMVBsYnRONzdLT1BQb0sxdFRVS0NnbzRvZWVHRFJ2QzZkLzMxc2pJQ0Y1ZVhzeGpBb0VBczJmUHhvb1ZLMUN0V2pYZVpSY1ZGU0U3T3h2UG5qM0RreWRQOFBqeFl6eCsvQmhQbmp4QlptWW1uajkvanBjdlh5SW5Kd2Y1K2Zrb0xpNkdYQzZIa1pFUnZMMjk4ZXpaTXlRbkp6UExrMGdrMkw5L1A3WnYzODVhajFDb2lJc3BBOXlxb1djQUdESmtDT3JXcmN0TWp4bzFDalkyTnN4MGNYRXhGaTVjaUtTa0pIM2VPa0lJSWNSZ0tQaE1DQ0dFRUVJSUlZUVFRZ2doaEJCQ0NDR0VFRUxJaDBZcUJlUnl3TVJFTWYzOE9XQmtCTmphVnU1MnZjZUVRaUZhdG16SmFXL1pzaVZDUTBOWmJWOTk5Ulh6NzBtVEpzSGIyeHRObWpUQnBrMmI0T3ZyQzFOVFU0TnNVNXMyYlpndzlaZGZmZ21yZnl0OG56bHpCdEhSMFVoSlNXSE5iL3Z2M3o4L1B4OXhjWEdzeHp3OVBlSG41OGRxczdPencvejU4NW5BTkFBMGI5NGN6Wm8xTThqMkUwSUlJZm9TeU9WeWVXVnZCQ0dFRUVJSUlZUVFRZ2doaEJCQ0NDR0VFRUlJSWNTQWlvdUJwQ1RBelEyb1hoMjRlUk1RaVFCWDE4cmVNaHc4ZUJCWHIxNTlKK3RxMnJRcHZ2NzZhd0NBVENaRFFVRUI4NWlKaVFuTXpNdzR6OW14WXdjMmI5N01USWVIaCtQVFR6OEZBT1RsNVNFdkx3OUNvUkJHUmthd3RyYUdoWVVGNzdxblRwMEtUMDlQakJneGd2TllZV0VoTGwrK2pQVDBkRHgvL2h3RkJRVVFpOFVvS1NsQlNVa0pwRklwNUhJNVpESVo1SEk1ODUrU1FDQUFBSHo3N2JmNDdMUFBtSGF4V0l5WW1CaHMzTGlSczA0SEJ3ZHMyYklGeHY5V0FiOXg0d1ptelpvRm1VeUdPblhxWU5XcVZVd3dXdDFmZi8yRkgzNzRBWEs1SEQvLy9ETWFObXpJT3g4aGhCQlMwU2o0VEFnaGhCQkNDQ0dFRUVJSUlZUVFRZ2doaEJCQ3lJZm03VnZnN2wzQTNSMHdOZ1p1MzFhRW51M3RLM3ZMcWp4dHdXZDlQSG55Qk03T3pvYmNOSjNrNWVWaHdJQUJFQWdFTURVMWhiVzFOZHpkM1RGNjlHaTR1TGl3NXQyN2R5LysvUE5QckZxMUN2YWxmRGJpNHVKdytmSmx6Smd4b3lJM254QkNDTkdLZ3MrRUVFSUlJWVFRUWdnaGhCQkNDQ0dFRUVJSUlZUjhhRjY5QXRMU0FBOFA0TVVMSUNzTCtQaGp3TWlvc3JlTVZERTVPVGthS3oycms4dmxUTFZwUWdnaHBESVlWL1lHRUVJSUlZUVE4cjRwbE9ZaXN5QUZBSEEvTHdFQVlHRWtnck5sWXdCQUExR2JTdHMyUWdnaGhCQkNDQ0dFRUVJSUlZUVFBSUJFb3ZpL3FTbVFsd2ZZMmxMb21mRFNOZlFNZ0VMUGhCQkNLaDBGbndraGhCQkNDTkZCb1RRWFNUbW5jZlAxS1NUbG5OWTZyN21SQ0ExRmJkRGNyak9hMlhhQ2hWRzFkN1NWaEJCQ0NDR0VFRUlJSVlRUVFnZ2gveEtMQWFFUWtNdUJ3a0tnUm8zSzNpSkNDQ0dFa0hJVHlPVnllV1Z2QkNHRUVFSUlJVlhac2N5ZkVmZDhPNHFrZVhvLzE4N1VDVjg2VDBCYis3NFZzR1dFRUVJSUlZUVFRZ2doaEJCQ0NDRWFQSGlnQ0R3N093T3BxWUM3T3lBU1ZmWldFVUlJSVlTVUN3V2ZDU0dFRUVJSTBlQitYZ0oycGMzSGEzRm11WmRsWitxRVVRMS9nTE5sWXdOczJRejRLLzRBQUNBQVNVUkJWSWRCS3BYaXhZc1hlUHIwS1o0K2ZZcG56NTZoYTlldWNIRnhxZXhOZTJmT256OFB1VndPR3hzYjJOall3TmJXRnRXcThWY0lmL1BtRFd4c2JQUmFmbTV1TG80ZlB3NTNkM2MwYXRRSTV1Ym1odGpzY3BITDVmam5uMy93NmFlZlZ2YW1FQjBWRlJYaDNMbHo2TmF0bTliNTd0eTVBNGxFQW10cmExaFpXY0hhMmhxV2xwWUczUmFwVkFvakxVTngzcjE3RjVjdVhVTGR1blZSdDI1ZDFLbFRCMlptWmdiZEJsMGNQMzRjKy9mdlo3V05IejhlclZxMUt2ZXlMMXk0Z09MaVltYTZTWk1tcUYyN3RrN1BUVTFOeGUzYnQ1bHBHeHNiZlBIRkYyWGVGb2xFZ3FTa0pMaTR1TURlM2w3bjV6MTc5Z3k1dWJsbzJMQWhoRUtoM3VzdExDekV3WU1IMGI5L2Y1aWFtbXFjYi9mdTNVaE1UR1EranpWcjFzUzMzMzZyOS9vcXd0MjdkL0g4K1hObXVsYXRXdmpvbzQ4cWJIMzc5dTNEamgwN1dHM2p4bzFEejU0OUsyeWRmREl5TXJCOSszWk1uandab2cva0pxdEVJa0ZoWVNIdjhmdjI3ZHRvMnJScEpXd1ZNYVRVMUZTSVJDSTRPRGk4ODNYZnUzY1AxNjlmeDZCQmczZ2ZmLzM2TmY3NDR3K2NPM2NPMzMvL3ZjYnZsVXdtUTFwYUdobzBhRkFoMjNuOStuVThldlNJMWRhaFF3ZTloa2wrWDhsa012end3dzlvMHFRSmZIeDh5blJjZTVkMjc5NE5WMWRYdEdyVml2Y1lLcEZJRUJjWHgycHIwcVFKbkoyZG1lbTB0RFRVckZrVDF0YldlcTA3S3lzTDkrN2RZN1cxYU5HaTFPTkJXbG9hMHRQVG1XbDdlM3UwYU5GQ3IzVUR3TEZqeDVDVWxNUk1OMi9lSE4yN2Q5ZDdPZVZ4NnRRcDNMcDFpNWx1MGFJRnZMMjllZWQ5OHVRSmJ0MjZ4YnBXZEhCd01OaG5MQ2twQ1haMmRuQjBkTlI1bWNYRnhVaEtTa0t6WnMwcTVSemJrS3JDNStIQWdRTndkSFRFUng5OVZHWDJsMWV1WElHSGgwZVYrTzJBRUVLSUFkMjVBeGdaQWVibVFGWVcwTHAxWlc4UklZUVFRa2k1R1ZmMkJoQkNDQ0dFRUZJVlhYcDVFTHZUNXh0c2VhL0ZtVmgzZHpTK3FodUlUMm9ZdnZxelJDSkJTVW1Kd1plcmpiR3hNVXhNVE1yMDNJeU1ESXdkT3hZeW1ZenoyS2hSbzhxN2FaVk9LcFhpd0lFRHFGR2pCbXJVcUlHYU5XdkMzdDZlRmRpVXkrVll0bXdaQ2dvS21MWkdqUnJocDU5KzRpd3ZMUzBOUVVGQmFObXlKV2JNbUtIelRjaHIxNjRoS2lvS0FDQVFDTkNpUlF1c1dMR0NOYytiTjIvdzh1WExzcnhNbGhvMWF1Z1V6STZLaWtKTVRBemF0R21EbVRObjZoV1dKTy9lbXpkdkVCd2NqTHQzNytMT25UdVlPSEVpYnpBaUx5OFBzMmJOUWxGUkVkUDJ4UmRmWVA1OHcreEg3OSsvajNYcjFxRmh3NGFZT0hHaXh2bDI3dHlKQ3hjdU1OTVdGaGJZdFdzWHJLeXNETElkU2pkdTNFRHo1czBoRUFoNEg4L0p5Y0dEQnc5WWJXL2Z2dFc2VEdXSXBEU3JWcTFDVGs0T016MXo1a3lkZzg4SkNRbll1SEVqTTEyL2Z2MXlCWi92M2J1SHdNQkFBSUM1dVRucTFxMkxybDI3b24vLy9scWZ0M2Z2WHZ6eHh4K3dzckpDeTVZdDRlbnBpUysvL0ZLbmZadGNMa2RrWkNUT256K1BZOGVPSVRBd0VFMmFOT0hNbDUrZmo1MDdkNkt3c0pCcDY5ZXZuNTZ2c09MRXhNVGcxS2xUekhTWExsMHdlL2JzQ2x1ZldDeEdmbjQrcCsxZEVZdkYyTGx6Si9iczJZT1NraExrNStkajBhSkZHcjlENzBwWnpwK0VRaUhNek14dy8vNTlIRDE2RktkT25VTGJ0bTB4Wjg0Y1pwNkNnZ0tzWHIwYXAwNmRncCtmSDRZUEgyN3c3ZENYbVptWnhtQ2I2dmZrWGJHd3NIam42eXlMSjArZUlDZ29DQktKQk45OTl4MThmSHpleVhwTFNrcXdjK2RPN05peEF6S1pERlpXVnF5T0NubDVlWWlPanNhcFU2Y2drVWdBQU92WHI4ZU1HVE40bDdkdjN6Nzg4c3N2OFBiMnh1alJvK0hvNktqenRtUm5aNWQ2dmhZYkc0dmp4NCt6MnNvVDVIdjI3QmxubjFXUlRFMU5VYmR1M1RJOWQrWEtsWWlOamNXUkkwZXdmLzkrakI0OUd1M2J0emZ3RmhyR3MyZlBtUE1BYzNOenRHM2JGcjYrdnZEMDlHVG1FWXZGaUl5TVpEMXZ5cFFwVFBBNUpTVUZnWUdCRUlsRUNBa0pRYU5HalhSYXQwd21RMWhZR0ZKU1VwaTIrdlhyNCtlZmZ5NzFlWXNXTFVKR1JnYlRObjc4K0RJRm54TVRFem1mVS9XZ3EwUWl3ZVBIai9WZXRyMjl2Y1lPcktxdVhidUdvMGVQc3RvMEJaLzM3dDJMdi83Nmk1a1dpVVRZczJlUFFZTFBVcWtVczJmUFJuRnhNWXlOamVIazVJVEdqUnRqMXF4WldwOTM4ZUpGTEZxMENNYkd4bWphdENrKy92aGpkTy9lSGJWcTFTcjNOdWxLS3BXaXFLZ0l4Y1hGS0N3c1JHRmhJUW9LQ3BDZm40LzgvSHk4ZmZzV3VibTU2TmF0bTlaOVhXVi9Ibkp5Y3JCdTNUcG0yc0hCQVd2V3JHSHRiOFZpTWFkVFNWbFlXVm5wZEwwUUh4K1BoUXNYd3NuSkNVRkJRYnpuMk9UOWs1MmRqWjA3ZDdMYXhvMGJWK2JPQzhYRnhYano1bzNPSGNLU2s1UHg2NisvTXRNZUhoNzR2Ly83dnpLdCsxMVI3NlRhcGswYnJaMjY5Ky9mRDJXZE9mVnp0Zy9Ga2lWTDhQanhZelJzMkJBTkd6WkVseTVkOVA2ZHBhaW9DREV4TVJnMGFKQk92eWMvZWZJRUJ3OGVaS2F0ckt5cS9HZW5TaXN1QnV6c2dMdzhRTS9PYTRRUVFnZ2hWUlVGbndraGhCQkNDRkd6SzIwK0VySVBsajZqbm9xa2VVeVkydERoNTZpb0tCdzZkTWlneXl4Tm56NTlNSG55NURJOTE4WEZCVTJiTm1WVldBS0F2Ly8rdTl6QjV4a3padURObXpmbFdvWSthdFNvZ2FWTGw3TGFrcE9UbWNDeDBvSUZDK0RsNWNWTVAzejRrQlY2QmhRM2dOUWxKeWNqT0RnWWVYbDVPSFBtREI0K2ZJaXdzRENkQWl2WHIxOW4vaTJYeTNsdmRwNCtmWnAxdzdXc0prNmNpSysrK2tyclBOdTNiMGRNVEF3QTRQTGx5eGc3ZGl4bXpwekpoRVBTMHRMS0hYTFJKVGhLZEpPVmxZV2dvQ0RtWnYraFE0Znc2dFVyekowN2wzT1Q2dENoUTZ6UU02QUljcjU2OWFwTTY3YTF0WVZRS0VSZVhoNDJidHlJdi83NkMzSzVIRWxKU2ZEMDlPUU5GR1ZsWmVIaXhZdXNOaDhmSDRPSG5tTmlZdkR6enoramI5KyttRFJwa2tHVytlZWZmMkwxNnRYdzhmSEIxS2xUeTl5cDVGMVQzWWNYRlJYaDNyMTc2TnRYKy9GTktwWGk3Tm16QUJUaDVBc1hMaUE1T1JsOSt2VFJhWjA3ZHV6QStmUG5BUUNQSHo5R1FFQUF2djc2YS9qNStjSFkrSDgvYy8zKysrK2NNT2VyVjY5NE81Zm9Zc0NBQVV5b0p5WW1CcWRQbjlicitZTUdEZElhTXEvc0FIQkZDd3dNWkZXNHZIVHBFdmJzMllOdnZ2bW1FcmNLaUl5TTVGUTJMVTJMRmkzUXJWczNyRnk1a21rN2MrWU14b3daZzVvMWF5SXBLUW1Sa1pGNDl1d1pBR0RyMXEwd05UWEYxMTkvclhHWnUzYnR3clp0MjhyMkluUVVGUlhGVyszM3paczNHRGh3WUlXdW04LysvZnRaSGFiaTR1SXEvRDFRTjJyVUtLMEIxZWZQbjJQMjdObk1lZVdLRlN1UWtKQ0FnSUFBV0Z0Ykl6OC9IMmxwYWVYYUJnY0hCOTdnME55NWMzSHQyalZtZXMyYU5YQjJka2JMbGkwQktJSWZhV2xwVE9nWkFJNGVQWXFlUFh0eWdtcVBIajNDbGkxYkFDamU1L1BuejZOUG56NFlObXhZcVpWMkpSSUp4b3daQXlNakl6UnYzaHd0VzdaRXk1WXQ0ZWJtVnViWHJJdm82R2pFeDhkWDZEcFUxYTlmSDlIUjBYby9iLzM2OVlpTmpXV21Nekl5c0dEQkFuejc3YmNZTVdLRUlUZlJJRlJEbnNvUlBkcTBhY01LUHZOMVNsQjJ6TGgzN3g2Q2dvS1lnT25VcVZNeFljSUUrUHI2bHJydXJWdTNza0xQQU5DM2IxK05vVkxsS0VCSGpoeGhoWjRCb0hIanhwdzJUYy9YMStQSGp6RnUzRGk5bnpkaHdvUlNPMzdwUXlLUk1PZExTdDI2ZFRQWU9lTDkrL2VaRVVSS1NrcVFrWkdoMDhnVHlrNWJKU1VsdUhIakJtN2N1S0ZYSjdvTEZ5N2cvUG56a0VxbG5QOUtTa3BRVWxMQ2RBYVNTQ1NRU0NRUWk4VVFpOFdRU0NRb0tpcUNWQ3JWZVgxK2ZuNDZ6OHVuSWo4UHF0ZnFnS0pqbFhvbmt5ZFBuc0RmMzEvdjlhdno4dkxDZ2dVTHRNNXorZkpsTEZteUJISzVIRStlUEVGQVFBRDgvUHd3Wk1nUUNJVkNaR1ZsSVNzcnExemI0ZWJtWnZCck0xSzYzTnhjenUrRkkwZU9MRlB3K2R5NWM0aUtpb0s1dVRuV3JWdW5VOGZWTjIvZXNNNXAzb2ZPYitxZFZEZHUzS2oxdUxKaHd3YW1zSU9EZ3dNbitDeVJTUEQ3Nzc4akp5ZEhyMzNLeUpFaldjZkpOV3ZXTU9kNXljbkptREpsQ3ZPWXBrSUtobkQrL0hubSt2ZmV2WHR3Y1hGQjc5Njk5VnJHOCtmUEVSSVNnZ2NQSGlBcEtRbGhZV0dsSHROZXZueUozMy8vblpsMmNIQ2c0SE5aeWVWQVNRbGdaZ2E4ZUFIbzBRbVNFRUlJSWFRcW8rQXpJWVFRUWdnaEt1S2ViNnVRMExPcTNlbnpZV0VzUW5QYnpoVzZubmR0MGFKRmV0MkV6TTNONWJTbHA2Y2pORFJVcndEWS9QbnpXVld2TWpJeVdOVlFLeHBmbGNTclY2K3lwZ1VDQVJOVVVicHo1dzduZWVwQkZabE1odSsvL3g1NWVYbE1XMXBhR2laTm1vU3dzTEJTUTc0SkNRbXM2YzgvLzF6ci9CVnA0OGFOMkwxN042c3RMeThQYTlhc1FZc1dMV0J0YlkyMWE5Zml4bzBiNVZxUGV0VXVVblp5dVp4VEVUWStQaDRoSVNFSUN3dGpoa2ZQemMzRnZuMzdPTTh2N2VhNk5udjI3RUgxNnRVaEVBaHc4ZUpGcG5vU29BaWVSVVZGY1lKaXUzYnQ0bFNSLy9qamo1R2FtcXIzK2tVaUVXOFFiY2VPSGRpOGVUTUE0T0RCZ3pBM044ZVlNV1AwWHI2cStQaDQvUGpqandBVVEyNC9mdndZb2FHaFphNlNlZVRJRVNad0NTaUc3VzdUcGsyNXRsRVQxUnZZQUdCa1pGUnFsY3NyVjY1d09xZDA3dHhacCtxRm1abVpuR0NrVENiRHJsMjdjUFhxVllTRmhjSGUzaDZ2WHIzQ25qMTdPTS9YTitDcXFsT25Ua3p3K2Rtelo3ejdjRzFLNndUd29RZWZCdzhlek5rbi9QcnJyMmpldkRsdnB4OURVblpXVUJVWkdZbFdyVnFWZVptZmYvNDUxcTVkeTRUR1pESVo5dXpaQTJOalk4VEV4TEQyV1FCdzh1Uko5T3paczlTUTZYOVpibTR1SGo1OCtFN1hxWHArcGU3Smt5ZVlOV3NXWHJ4NHdXcVBpNHVEdTdzN0JnOGVqUHYzNzJQbXpKbmwyb2JodzRmekJ2TUdEeDZNNjlldk01OGxxVlNLUllzV0lTb3FDdmIyOWhBS2haZzhlVEtuRStLNmRldnc0NDgvTXZzVW1VeUc1Y3VYc3dMU0pTVWxPSEhpQlByMTYxZnFaekloSVlFWnNTQStQaDd4OGZGd2NIREF0bTNiREZKMTluMjJhOWN1M3ZPZnpwMDdZOWl3WWU5a0d5UVNDWVlPSGNxNjl2SHc4TUFQUC96QU8vK0pFeWRZMDZhbXBweHF3MEtoRUNZbUpwelBES0RZbDZtT1lDR1JTTEJtelJxa3A2ZHJIQlVFVUhRTzJiRmpCNmQ5MWFwVkdsL2IwYU5IOGVMRkMyellzSUh6MkxScDB6UStUK2w5dnlZNGNlSUVaN1NRSGoxNkdHejU2dWR3QUVvTk1MOTkrNVp6ZmRtd1lVUFVxMWRQNS9VS2hVSldaNEdLRkJjWFYrN2djMFc2ZE9rU2E3b3lyOVgvL3Z0dmhJZUhzNzczTXBrTVc3ZHV4Y2NmZnd3UER3OGNQWHEwM0IyVVZxeFl3ZmxkaEx3L2R1N2N5YXJjSEJVVmhZQ0FBQUNLMzhEUzA5TjVuNmQrZnBlWm1jbDBpT2ZUcEVrVGcxVWJqNHFLd20rLy9RWkEwYW1zVTZkT0FCVEg4RTJiTmdFQXBrNmRxbmVJVjFkeXVSeW5UcDNDcGsyYm1JNERMaTR1K1BMTEx5dGtmYnI0L3Z2djhmZmZmMnVkeDlUVWxEbHV2M2p4Z25OZThmTGxTNDBqMnN5Wk00ZnpXMlYyZGpZbVRwekkvQTZRa0pDQUJRc1c2QlIrVnFWdjU1L2R1M2V6UnJ5YU0yY09PbmZ1ekxrK25ENTl1a0dQc1ZXU3NsQ0I4amN6dWk0bGhCQkN5QWVDZ3MrRUVFSUlJWVQ4NjM1ZUFnNCtXdjVPMXJVcmJUNnFmK1FFWjh2RzcyUjk3OEs1YytjNG9jT3lVRmJ5MUpWNnVLZ3F1SHo1TW11NlFZTUduR0NKZXJWckFHamF0Q2xyV2lnVVl2SGl4UWdNRE1TVEowK1k5dHpjWEFRR0JtTDI3TmthYjFDckQ4MEpLQ3BzcVc0YlgrVkhReXNwS2NIcTFhczVRem9EaW5EcDBxVkxZVTFETEZaSnRXclZ3ckpseXpCOStuUldhUFB5NWN1WU4yOGVGaTVjQ0hOemMyelpzcVhDaHFPM3RyYkd0R25UTUcvZVBLWXRMeThQSzFldVpBM0QvdkRoUTlaUTRFcWhvYUZsV20vUG5qMDVvWnJidDI4em9XZWxQWHYyd056Y3ZNd0JwNXMzYjJMSmtpV3NmZWV0Vzdjd1k4WU1yRisvSGtaR1Jub3Y4OFNKRTZ3T0JGOS8vWFdGQko4bEVnbHUzcnpKYXZQMDlDdzFSTWNYZHVuV3JadE82M1J5Y2tKRVJBUWlJaUk0SFZ3S0N3dVo0WWQvL1BGSFRnWHlxa2I5MlBXaEI1L2J0MitQYnQyNnNZSm9NcGtNRVJFUmlJNk9yckRxZjNLNW5GUGhybTdkdXVVS1BRT0s0OWVYWDM3SkducFo5ZDlLSmlZbUdEcDBLTDc1NWhzWUd4dERMcGQvOEgvckQwRnljakpDUWtKNE85TDE2dFVMZ3djUHJ2QnRhTk9tRGY3di8vNlBkZHpKeWNsQmVIZzRWcTVjQ1NNakl6UnUzQmdkTzNiRW1UTm5tSG51M3IyTGt5ZFBvbXZYcmdBVWdZL2s1R1RXc28yTWpMQmd3UUxla1VEVXFWWTdWT3JXcmR0L1B2UzhkZXRXM2dCZy8vNzk0ZS92ei9zOWw4bGtPSHo0TUx5OXZWR3RXaldEYk1mWnMyYzVuMU5OSTdCY3UzWU5tWm1ackxiMjdkdno3bi9OemMxWkFVamx2LzM5L2VIZzRJRG82R2pXdWN1aFE0ZVFtWm1KZWZQbWNaWVhGeGZIR1IxSEYvbjUrVml3WUVHRm5XTldaWEs1SFB2MzcrZTBCd2NINjd3TUl5TWpiTjI2VmVQalY2NWNZVTFiV2xxaWRldldXcGQ1K3ZScDF1Y0MwUDBjVHFsRml4WVFDb1VHK2QyZ05Ca1pHVWhQVDRlcnEydUZyMHRmSlNVbHVIRGhBcXZ0NGNPSFRHZElBREF6TTlQNy9TMkx2Lzc2QzZ0WHIrYjltd1FHQmxaNEJ6VlNkbks1WEtkckh2WE96SUNpNm45cDE1b0NnWUJWMGRuWDF4Y0hEeDVrZmhzNGZQZ3cyclp0aTg4Ly94eW5UNS9tL2MySFQzcDZPcWRUb3FyaHc0Y2JKUGdza1VoWTE1NHRXclFBb0RnZXEvNTJvR3pYcHJpNG1MZm9nYkd4c2NZdzd2WHIxN0YrL1hyY3UzZVAxYjVtelJxNHVibnBWR1cvSXVUbDVaVmFMRUw1bXNSaU1VSkRRem56RnhRVWNFYXdVK0w3dk5uYjI2TlRwMDQ0Y09BQTA1YVFrSUN3c0RDRWhvYXlSbTVTcGI1ZjBqU2ZKb21KaWN5L2JXMXQwYUZEQjA2N2xaVVZFNGovb0NuL1hzcmorTCsvblJCQ0NDR0V2TzhvK0V3SUlZUVFRZ2lBUW1rdWRxWE5mMmZySzVMbVlWZmFmTXowNEZZSk14UkRWeFhVVmhXUC9FOTJkalluWU1JWE9sUWYyclo2OWVxOEFSUUhCd2VzV3JVS1FVRkJyT0hValkyTlViTm1UWTNid1ZmWlZQMUdWUHYyN1ZsRFd3T0tHeHgxNjliVnVGeWxSNDhlY1c1OHEzdjc5aTBXTGx6SVcxRk1HWHF1aWplaXlmODRPenRqK2ZMbENBZ0lZTzBEek0zTklSQUljT3ZXTGZ6eHh4OFZ1ZzN0MnJXRGo0OFBqaDA3eHJSZHZYb1ZmLzMxRnpPRWJGUlVWSVVIS0pvMmJZcmh3NGR6Z2s1YnRteUJoWVVGQmd3WW9OZnlidCsramVEZ1lNNzN5TnpjSEZPblRpMVQ2TmxRNUhJNUhqNThDS2xVeXVvZzhlalJJK2FHNzcxNzk1aHF0MHIxNnRYajdQOHNMQ3lZNzNsT1RnNm5jNHV6c3pOcTFhckZxV3FvSkJBSVdDR3FWcTFhWWYzNjlWaThlREZ6dzlMQ3dnS2hvYUd3c0xEQXNXUEhFQjhmWDhaWHJwbTJEaHBHUmthY0c5NWlzVmpyWi9LL0Zud0dGTU8rSnlRa3NHNmNQMy8rSEd2WHJrVlFVRkNGclBQeTVjdXNqa01BT3hUNHhSZGZ3Tm5aV2VQM3JiaTRHUHYzNzJmOUxaV2ZoYUZEaCtMbzBhT2M3NEZTczJiTk1HM2FOTGk0dUNBM054ZkxseTlIclZxMU1HblNKTTY4am82T25PTnhlZVRuNXlNbEphWE16emMxTlMzVDhPZWFGQmNYODRZZ3FxSzR1RGhFUmtieW51TjA3OTZkTmFSNFJSc3laQWh1M0xqQkdrbkUzdDRlUlVWRnpINXgxS2hST0hmdUhLUlNLWXlNak5DNWMyZTR1N3NEQUZKVFUzbkR1UUVCQVRxRmZQTHk4bkR4NGtWT2UvZnUzY3Y2a2o0STBkSFJ2S0hVMGFOSDQ1dHZ2dUY5VGxaV0ZwWXRXNGJFeEVRY1Bud1l5NVl0TTBqNFdUVkFCQ2crSDE1ZVhyeno3dDI3bDlPbXFicWhoWVVGNjd4UDlmdmJ2MzkvdUxpNElDd3NqQlc0ZS9YcUZWTVpHbEFjNS9idTNZdE5temF4OXFHbXBxYW9VNmNPYzU2aFZLTkdEZVk5ZWZ2MkxlYk1tWU1IRHg2d3RxdE9uVG93TlRWRlJrWUdhMTIydHJhb1hyMDY3MnQ1SDUwNmRRb1pHUm1jZG1XMVVGMm9IOWV5czdPUm5aME5RQkc2VmUrRTI2aFJJOXkvZjUrem5NYU5HelBuS0ljUEgyWTlKaEFJMExadFc0M25jSUFpVUszYVVjTFMwaEwxNjlmblhWZDVDSVZDbUp1YnMvNnpzTERBdzRjUHErVDE1cFVyVnppaGZ2WE8wMVpXVnJ6QloxZFgxMUk3bjd4NDhhTFUzMjlrTWhsKytlVVgzc3IxQW9FQUFRRUI2TktsaTlabGtNcVZtWm1KRVNOR2xPbTVRNFlNS1hVZVIwZEhWZ2NLa1VpRUdUTm1zRHBockZ5NUVvMGJONGFwcVNrckpLMUtLcFd5enF1RVFpRXplaFFmZmNPdG1wdzVjNGI1SGpnNk9zTGUzaDZBSW5DckhDSEp6czRPTGk0dXBTN3J1KysrNDIzdjA2Y1BaL1NOd3NKQ3pKczNELy84OHcvdmM1bzJiZnBPT24rVWwwUWl3Y0tGQzh0MVRhRnF3b1FKZVBueUpldGEvWjkvL2tGRVJBU0NnNE41OTJ2cW93cHErb3p4a1VxbHJHTmRqeDQ5WUdKaUFybGN6dXJBM2ExYk43MlcrOTRxS0FDRVFrWHcyY0lDcU1UZm13Z2hoQkJDREltQ3o0UVFRZ2doaEFDSWU3NGRyOFdacGM5b1FKbUZkM0hwNVVGOFVxTnZoU3gvOSs3ZFdtOG02RU1xbFZicVVJejZtREpsQ2llRWxKV1Z4UnFTRXdBNmRPaUE5dTNiYTEzV3NtWExXT0cwUm8wYW9YLy8vcXg1TEN3c1dOUHFsWnNBUmZoSnRUck15NWN2T2RXWTNkM2RlU3ZJQUlvZjl4Y3RXb1I1OCtZaExTME5wcWFtQ0FrSmdhdXJLK3M1Wm1abUVBcUZLQ2twS2ZQd3prNU9Ub2lPamk1MXZwRWpSK0x4NDhjYUgzL3c0QUZDUTBQeDlPbFR6bU8ydHJhSWpJeEUvZnIxV2UzYWJwYVJ5dVBpNG9LRkN4Y2lNREFRRW9rRVBYdjJ4TlNwVXlFV2l6bmZFWE56YzcySEwwNUtTbUxkK0xleHNlR0VUTWVQSDQ4TEZ5NndidUN2WDc4ZUhUcDB3S2xUcHpoQmdmTFNGQ2J3OC9QRDY5ZXY4ZWVmZjdMYW82S2lZRzV1amw2OWV1bTAvTnUzYjJQMjdObWM3N3labVJrV0wxNnNVeUROa1BMejgzSG56aDNjdm4wYnQyL2ZSbkp5TXZMejgvSE5OOSt3Z3M4clY2N0VyVnUzTkM3bnQ5OStZNFlTVm1yY3VERlR2UzQyTnBZVlZBS0FKMCtlb0YrL2ZocVhhV0ppd3FubWJXZG5oNlZMbDJMVnFsV0lqWTFGWUdBZzZ0YXRpK1RrWkt4ZXZabzFyNHVMQzFhc1dNSDhUV05qWTdGKy9Ycm1jV2RuWjg1ejl1elp3d3FCZUhsNWFlMFFNblRvVU01UTZoRVJFWnhLcVQvKytDUE9uajBMQUp5d3krblRwelhlSEFlQXpwMDdZOEtFQ2N6MHpwMDdzV3ZYTG8zenExTi8zd0ZGZUU5MTZOL1NqQjA3Rm4zNjlORjVmblVpa1FpVEprM0Nva1dMV08wblRwekFaNTk5cG5FRWcvSlFyOEpzYVduSkNoRzFiZHNXQnc0Y2dKT1RFeVpQbnN3Sys4cmxjb1NIaDdPQ0NTWW1KaGc5ZWpRQVJZZWx3WU1IYzRLbDV1Ym1HRHQyTEh4OWZTRVFDSERqeGcxRVJFVGc1Y3VYQUJSaE5OVy9KYUM0NFc3SXFvN0p5Y25sQ3VqMjY5Y1BZOGFNTWRqMi9QcnJyOWk1YzZmV2VWcTFhc1ViZ0krSmlXRlZ5aE1JQkFnTUROUzZyQXNYTHVEY3VYT3N0cEVqUjhMQndZSFZwbHJGVWlhVDRkZGZmOFh1M2J0NWwrbnI2NHZKa3llek9pa29nM2Jsb1JydTJiRmpCNmN6a1dyZ1ZObmhTUGtaVkdkaVlvS3JWNjh5UWVuOC9Iek9kMThnRUdEejVzMnNTdEw5Ky9mbnJXSjk1TWdSemptMWg0Y0hhdFNvd1FteTh3VjRKQktKVG9GM2dVREE2VHdTRkJTRUdUTm1BRkM4Qi9uNStiQ3pzOU80ak1HREI3TkNWU0tSU0d1MVc1bE1ocnk4UE5qWTJBRFFmTnhYSlpWS3NXYk5HczR4eWNqSUNOT25UOWNZQ0w5Ky9UcENRME9aL1g1cWFpb0NBd094ZlBueWNuVlVUVWxKd1owN2QxaHR2WHYzNWcyTVBYandnSE91NU9ycXFySDZ2YlcxTlN0a3F4NXNiZE9tRFpZdVhZcmc0R0RrNStlalljT0dXTFpzR2V2MS9QNzc3L2psbDE5WXo3T3dzTUNTSlV2UXJGa3pMRnUyakhXOTBxQkJBeXhhdEFqNStmbVlQSGt5SjJqVnVYTm56SjQ5R3dLQkFLdFdyV0w5SFd4dGJSRVZGY1hwUlBUUFAvOWcxYXBWR2wvSDZkT25rWkNRd0V4UG1USUZqbzZPblBkajNMaHhxRldyRmpQOTRzVUxSRVZGY2Viakk1RklXTjlEOVJCWFNVa0pjejZvREN0djJyUkpwMlhyNDlDaFExcjN3NG1KaWJ6SGpjT0hEOFBVMUJSMzc5NUZhbW9xNnpHNVhJNVJvMFpwWGUrYU5XczRsVnU3ZE9rQ1cxdGJtSnFhTWgxdCtQNXRhbXFLcDArZmNzNHR2Ynk4TUdMRUNDYmNiRzV1cnRQdkhsWGg4NkRFTjFLTnJsYXNXTUhzdXpUNTRZY2ZPRUYxVlhsNWVWaXlaQW52TlpSUUtNU3NXYk9Za1FPVWpJMk55MzNNKzYrUEZ2QWgrT1NUVDlDNWMyZm1PaWN2THc5YnQyN0Z0R25UT0FGZ3BZc1hMMkwrL1A4Vm12ajAwMDhSRmhaVzRkdXFlczJ1ZW4ydHFkMVE4dkx5ZUsvcjJyWnRpMkhEaG5GR2VnTVUxOFNIRHgvRzZOR2pEZG9CT2kwdERXNXVicXkyTVdQR1lQRGd3UkNMeFpnMWF4YnplNDZ2cnk5elBTS1JTQkFXRnNaNkhUWTJObGkrZkRtcllFTkJRUUVDQWdLWUlIbnQyclhScUZFajNtMFJDb1dZUFhzMlpzMmF4ZW9zTFJhTElSYUxlZmN2NmgwUkxmV29VcHlTa3NKMDBCSUtoZWpkdXpjQXhUbVI2dTlLeXZZUFhuNCtZRzBONU9VQi8zWUNJSVFRUWdqNUVGRHdtUkJDQ0NHRS9PY1ZTbk54OXZtT1NsbjNzY3lmS3l6NERDaXFSZkZWMjlXSFVDZ3NVM2hteElnUkdEUm9VTG5XcmU3UFAvL1VPaVFtQUdib1FsV3BxYW1jNEhPREJnMDROL1BVTFYrK25CWHFyRm16WnFuUGVmandJYWR0M3J4NVdwOERLRzRHNlJvb0U0dkZtRE5uRHFkOS9mcjFjSE56NHgzMitsMktpNHZEOHVYTGVhdGcxcXBWQ3hFUkVid2h3b2lJaUhleGVhUU1talZyaHFDZ0lLU2twR0RzMkxFQUZEZmQxWWRNSHoxNk5LdWE2cDQ5ZTFoRGFidTd1N1BDZE1uSnlaZzZkU3ByR2NPR0RlT0VGMFFpRWZ6OC9MQnUzVG9BaWpEcjFLbFRrWjJkclZOUVgxL2FxdTlPbmp3Wk9UazVuS3JDcTFldmhwbVpXYW43aUtvVWVuNzI3Qm5HamgyTGh3OGZjaW9RQTlBNGJHOVp5R1N5TWxVSDEzVGoxOWpZR0xObXpZS1BqdzhBUlZnbE9UbVpkWE5VSUJCZzVzeVpyTENjK2sxb3NWZ01vVkRJaExXS2lvcFkxZkdGUW1HcG9SNWR2WDM3VnVPK1dYbkRWeFAxWWF4TFNrcDBHdHBhbTVLU0V0NUF0TGI1ZFJVZkg0OURodzZ4Mm9ZUEh3NXZiMjhjT1hLRXRWOEFGTitmNXMyYmF3MDI2aXN6TXhPWExsMWl0Zm40K0RBZGxnb0tDaEFjSEl5a3BDVGN2SGtUS1NrcENBa0pRWjA2ZFFBb2d1Rjg0Vm5WcW5CRGhnekJxVk9uV0ZXbHBWSXBYRjFkSVJhTHNXblRKdnorKysrczcxZE1UQXhjWFYwNWxWYWxVcW5CcWlKcnFrS3RqOExDUXZ6MDAwL2xYbzZtNnJQcW5KMmQ0ZXpzekdrL2QrNGNKL2hjMm43MitmUG5uTDlkdTNidFdCMDVWT1huNXlNME5KUXpHb2ZTTjk5OHd4czJidDY4dVVGSFBYajc5aTFUa1pXUFhDN1grbmhSVVZHcCt3VytaYWgzeEFBVSsyejFqZ01BY092V0xaMDcrUVFFQk9nMG42MnRMYWZpcURMOGtweWNqT1hMbDhQVTFCUS8vUENEWHFFN2JaWDZvNk9qRVJzYmk2bFRwK3JVNlNJM054Zmg0ZUdjejRoSUpNS0NCUXUwRENKRkl3QUFJQUJKUkVGVWR2cHEyTEFoSEJ3Y1dDTzNwS2FtWXRhc1dlVUtQNnRYZXpZMk50YjR0OW16WncrblRkdElGZXJWcVBrcXgzcDRlR0Q1OHVYWXVIRWpnb09ET2EramE5ZXUyTHAxSy9QNXNyS3lRa1JFQkJPQzdkMjdOeE44dHJXMWhWUXFSVjVlSGtRaUVWYXZYbzE5Ky9iaHdJRURLQ3dzaEtlbkoyYk5tc1djbncwWU1JQUpqbHBaV2NIYTJocVBIei9tWEY4VUZ4ZHIvYzRVRnhlejlwZWE5cDJ0V3JWaTdUOVUvNWFsMmJScEUyK0ZjS1cvL3ZxTGVTMWVYbDV3ZEhUVXE3S3pKb1llU1VMOTg2WXJ2dk80Z1FNSFl1REFnVG85LytyVnE1emdzNDJORGVyVnE2ZjN0bFNGendPZ0NFcnpWZE4vVjlMUzBqQi8vbnhPUjJ4QTBSRjU3dHk1K1B6enp6bVBEUjA2RkVPSERuMFhtMGlxT0g5L2YrYWFhdGl3WWN6MWYvLysvWGxIekZEdjhISHg0a1g0K3ZyeUxydFpzMllHK1Ywb0xTME50Mi9mWnFhYk4yOE9RRkVVUWZYNlFOOU8yL29TQ29Ydzl2Ykc0TUdEMGJCaFE4N2pHUmtaMkxScEV5NWN1QUM1WEk1R2pScWhVNmRPQmxsM1ZsWVd4bzhmai9yMTYrT3JyNzVDNTg2ZFlXcHF5cHh6WDc1OG1YV04wck5uVHpSczJCQXZYcnpBZ2dVTFdPZmY1dWJtV0xKa0NTdEVMWmZMRVJFUndZU2V6YzNORVJZV3B2Vzh4c3pNREFzWExzVEVpUk9SbFpXRlFZTUdZY3lZTVJvN1JhanZoOVVMVDJpakhCMEtVSVR0bFIwZ1ZkdGJ0R2hScHVQSmU2bWdBS2hSQThqTkJRdzhRaVFoaEJCQ1NHV2k0RE1oaEJCQ0NQblB1L1R5SUlxazJvY0JMWSsyOW4zUXRrWmZiTG8vRlVWU2RsV2gxK0pNM013NWhlYTJuU3RrM2JkdTNXSUZ1TXFpck1Gbkl5TWpHQnNiNnhXVTBzYlkyUGk5cUJERUZ4NTgxOVJ2VEk4Yk53NTkrM0lEOWtLaGtGTzU5dFdyVjB4MVZtMWV2MzZ0OFRFYkd4dmVHMTZOR2pYQzRzV0xZVzF0RGJsY2J2QWI4cVJpZVh0NzQrM2J0MGhLU3NMVHAwOFJGeGZIZXJ4WnMyYWN6OW1mZi83SjNBZ0R3S3J5TFpQSnNIcjFhdFozeHNuSlNXUEZuVDU5K2lBdUxnNGRPblJBMzc1OThlYk5HMHlkT3BVVGRGMnlaQWthTjI2czEydWJNMmNPcTJxaXRzK21zbExSdEduVFdEY0Q1WEk1YjRCQVhVeE1ERy9vZWRHaVJSVnk0MVVta3lFMU5SVkpTVWs0Zi80ODY3R0NnZ0trcDZkcmZLNmhoaGtHRkVNTnEzNFdkS1Z0Ry9MeThuRDgrSEVjUFhvVURnNE8yTFp0Rzd5OHZMQjY5V3BrWkdSZzJMQmhyQ3FEOGZIeHJCdWRnQ0o4RWhJU2dzV0xGOFBTMGhKaXNSaTlldlhDOGVQSGtaMmRqUysvL0ZKcnRlZDN4WkIvaTNjaEt5dUwwL0ZLK2QyZU5Ha1N4bzRkeXpvL3lNM05SVnhjSEt2alJIa2RQSGlRYzB4VzNVZkZ4OGV6aGo5T1MwdkRkOTk5aCtuVHB5TWxKWVczd3FSNlVNdkV4QVF6Wjg3RWpCa3ptSXEzRW9rRUlTRWhzTFcxWlFXaUFVV2dhT1RJa1V4Z1g5V0pFeWV3WXNXS3NyM1lDaUFXaTh0OURnbUFWUld1cXJLd3NPQTl4eFFLaFpnOGVUSjY5KzROc1Zoc3NKRlUzZ2ZuenAwelNQaXlyQ1FTQ2JadTNZcTllL2N5MzYzSXlFaUVoSVNVKy96eDdObXpUQkExUER3Y25UcDF3dVRKa3pVR2RkTFMwaEFTRXNJNWh0V3BVd2VMRmkzaURleXJzcmEyUmtSRUJLc2lJbEMrOEhOT1RnN09uRG5EYXZQMjl1YnRQSkthbW9yVHAwK3oybXhzYk5DbFN4ZU55MWZmSHI1d1BLQTRieHMvZmp4dTNicUZyS3dzUEgvK0hEMTY5RUNkT25WUXJWbzFEQm8waUtrdVhyTm1UZXpkdTVmMWZDc3JLN2k2dWpMYi9mMzMzN01lZDNkM1IySmlJb1JDSVJZdlhzeDZyRnExYXFoVnF4WlRlWGZUcGszbzNyMDdQdnZzTTQydnE2cExUVTNsbkt0NWVYbHBEYWtySlNjbnMwYTBNT1IxVmxaV0ZtY1VDMTI5Yitjdjc4S2hRNGRZVmZJLy9mUlRWalZjSllGQXdEdkMwaSsvL0ZMcThVajEvRWFkalkwTjcyODAxYXBWdzZKRmk5Q2tTWlAvM0RIdlExRzllblhlRG1kNWVYbWM0MERQbmowNTMwK1pUTWI1ZllpUG5aMGRGaXhZQURjM045amEyakx0UlVWRnZMOERxWlBKWkJvN2FobXFFNkI2eHpSbDUrTERodyt6dm4rNlhuOFBIanlZOVZxVitNTE1nT0w0MXJOblQvVHIxdzgxYTlZRW9BZzVwNldsb1gzNzlrd0g0N2R2MzdMMis3Ly8vcnZCZ3MvSGp4K0hYQzVIYW1vcVZxNWNpUnMzYnJCR1RWR3RjTy9nNE1DOGxvMGJON0orNXdBVTU4cnFIU0tMaW9wWUl3R1ltWmxoelpvMXpQVElrU041MzE5YlcxdUVoNGNqTlRXMTFCRnYxSVBQdWJtNVd1ZFhwWHJkcnhxMFYyMy96MVI3ZnZzV2tNc0I1ZmVMZ3MrRUVFSUkrWURRcnc2RUVFSUlJZVEvTHpXUE83eW5vYlMxNzRNaGJvb2gzU2QrdEFucjdvN2loSitUWGxkYzhMbXlYYnAwaWZjbVhsbE1uRGpSSU12NTBGMjllcFUxYktTRmhRVjY5dXlwODQzTHZMdzhUcFZPZlgzODhjY1lQMzQ4cXpwMysvYnRNV2ZPSEppYm0yUFpzbVhJek14RVFFQUFYRjFkeTdVdTh1NmtwYVV4RlpkbnpweUp5Wk1uNDlkZmY4WGJ0MjloYVdtSm9LQWdWc2ppK3ZYcm5KRFF5Wk1ubWFHcGp4NDl5aGt5ZS9UbzBSb0RFa0toa0JtZU9qOC9IM1BuenVVc2Y4Q0FBV2pUcG8zZXIwMDlIRkphSndzek16T0VoNGRqNHNTSnlNN09ocEdSRWFaTm04WWJabFEzZCs1Y2lFUWk1cWF5TXZUODhjY2ZhM3hPWW1JaWM3TzZvS0NBOWRqeDQ4ZVJuSnlNZ1FNSE1wVnFWZTNidDQ5VFNWTlhocXo0ckI1MjBoWGY1MEV1bCtQRWlSTll2MzQ5VTBFNUt5c0xaOCtlUmNlT0hSRVZGWVZqeDQ2aFo4K2V6SE51M0xpQnlNaEkzblVrSlNWaDZ0U3BDQTRPaHF1ckswYVBIbzJSSTBmaTh1WExHbTltdjJ0Vk9UaDA3ZG8xeU9WeWZQVFJSN0N5c2lwMS9qcDE2cUJmdjM3TTU5TFoyUmxUcDA2RnA2ZW53YmFwcUtnSXg0NGRZN1cxYmR1V0ZWRHMzcjA3TEMwdEVSa1p5WVF2Q2dzTE9lRTZRRkZsZnNxVUtid2hqUVlOR21ESWtDSFlzZU4vbzRmazUrZHpnb0xObWpYRHpKa3pTdzFKa25kUEtCUmkzcng1K082Nzc1amppcVdsSmViT25ZdDI3ZG9oUFQwZE0yYk13T0RCZ3pGdzRFQ0REa0ZlRlVtbFVzNUlLZSthUUNCQVltSWlLNXdVSHgrUExWdTJZTVNJRVdWZWJrWkdCcWVEd2VuVHAyRmxaY1VaZ1FKUUJLU2lvcUk0MzMxUFQwK0VoSVJvclNxdHl0N2VIa3VYTGtWQVFBQ3I4bjlxYWlvQ0F3T3hZc1VLbmZhZlNuLzk5UmNuWEthcDQwaDBkRFNuRTRpam82UFdZN3g2eGVmSGp4OWo3OTY5ZVA3OE9aNC9mNDZzckN4a1pXWHhCcUliTjI3TW5JLzA2dFVMbHk5ZlJzdVdMYkZqeHc3ZXpsYTNidDNTdUIxSzZxTUVLT1htNXJMQ1dVMmJOaTExV1ZYWjA2ZFBXZE1pa1FoVHAwN2xEZHVwVXo4L05LVGZmdnVOOVYzVVIxVStmNmtNZVhsNW5HcjZBd2NPMUN0a1hONU9TZFdyVjhlQ0JRc3dmZnAwSmdCZHQyNWRoSWVIdzluWkdVZVBIc1hXclZzeGFkSWt0Ry9mdmx6ckl1K1dvNk1qSmsrZXpHbFBTMHZqQkovSGpoM0xPWWFKeFdLZGdzOEFlTS9ieDQwYng3dXZlUGp3SVZQWkhnRHZ5Q2RLTldyVTBHbjkyc2hrTWp4Ly9od2VIaDRBRkIyUUhCMGRBUUNQSGoxaTJpMHNMRmdqdVdqajQrUERPeS9mNjdXenM4T1dMVnM0MVlsVFVsSVFHUm1KYXRXcW9WT25UaGc0Y0NDYU5tMktCZzBhTUwrTEpDY25JeVVsQmU3dTdycS9ZQjV5dVp4ekxhVDZXNFZNSm1OMVpGZjlydnY1K2VIczJiT3M4NHpYcjE5ckxYNEFBRy9ldk1HYk4yOVkwNXJVcjErZjFTbGVFL1VSSjNUcGFLN0t3OE1ETmpZMmFOMjZOZE1tbDh2aDRlRUJNek16blVlbWVlKzllZ1VJaFlvQXRLMHQ4SUZmeXhCQ0NDSGt2NFYrZFNDRUVQTGZrWk1EWkdjcGhuVVN5SURpeXEvSVNZaEJtUWtBdVJDd3RBSnFPQUEyTnBXOVJlK0ZRbWt1a25KT2x6NWpHYWlHbmdIQTJiSXh2cWcxRExHWlVhejVidWFjeHBBSzJRSlNHU3dzTExSV2JTc3VMdVpVc2JHd3NERElUV0VqSXlOczI3YU4xU1lTaVJBVkZjV1p0Mm5UcGhwdk5obEMvLzc5Y2UzYU5WeThlQkhEaGcyRG41OGZCQUlCamg0OXlneHI3ZS92ajhHREIyUFlzR0ZVVWFxS2swZ2tpSWlJWUc1K1JVUkV3TS9QRHhzMmJNQ3laY3ZRclZzM1ZsWFBrcElTYk55NGtiT2NuSndjckZtekJvR0JnZkR4OFlHam95TXVYTGlBdi8vK0c5V3JWOWRwdUhubDlxaFhUUVlVQVpnZmZ2aEJwMlY4ODgwM3pEYVhwVks3dmIwOUZpNWNpT0RnWU15ZVBadDFNMDBib1ZDSXFWT253c25KQ1Z1M2JrVjRlTGpXMERPZ3VGbDkrUEJoM3NjU0V4T1JtSmlJbHk5ZjR1WExsM2p3NElIZXJ3VlEzR1FXQ0FSNDhlSUYwMWJhZnFsTm16YWNvWWpuelp2SERIMnNkUGJzV1U3SS9aTlBQc0dvVWFNNHk5eTdkeStycXFCNndQRFdyVnY0NmFlZmtKS1N3bm51dm4zNzBMRmpSNWlZbUREVm00cUtpckJ2M3o1czM3NmRjMk5hS0JReWJlbnA2ZkQzOTBldlhyMHdjT0JBT0RvNjRwTlBQdEg2K2xXM1NUMWNucEdSd1puUDI5dWJ1V0YrOU9oUlZuQy9XYk5tck5CK2JHd3NNak16TmI0UGZMcDM3dzRuSnlmZXh4SVRFemtWbU51MWE4ZXFpSzBxUFQyZFUwMVVrMjNidHVIbXpac1FDQVJ3ZFhWRisvYnRPYUU1ZGQ5Kyt5M2k0dUxRdlh0M0RCMDZsRGVBbDVtWmljT0hEeU1sSlFYTGx5L1hhVnVVVHB3NHdRbms4WVVDdmJ5ODRPenNqSG56NW1tdGJwdVJrWUhCZ3dmcnRRMUtBb0VBL3Y3KzZOZXZINDEwVUlXSlJDTE1uVHNYQVFFQmNISnlRbGhZR0Z4Y1hGQlVWSVR3OEhEazV1YmlsMTkrd2NtVEp6RnQyalNOM3gxRE1qRXg0VlFlTjRRK2ZmcG9mZnpJa1NPY2F1WHZtckd4TWViTm13ZC9mMzlXNkdYSGpoMXdjM09EdDdlMzNzc3NLQ2hBV0ZnWTUveWhjZVBHOFBmM1o3VmxaMmRqNWNxVnJHcUlTbTNidHNYbzBhT1JtWm1KNHVKaTV0eGU5ZithL20xdmI4OEtQZ1BBL2Z2M01XL2VQQ3hkdWhSbVptYWx2ZzYraXB3ZmZmUVI3MmdYZi8vOU4yZmZyeVNYeS9IbzBTTW14S3o2bi9xNXhKTW5UN0JodzRaU3R3MVF2SGRLdHJhMldMVnFGU3Z3cG1TSXpsV2xWUloxZDNmSHRHblRtT21kTzNleVFsUE5talZqVlp0czNMaXh4aXFrWmVYazVNUlVHcFhMNWJoNTh5YnJjWHQ3ZXpnN08rUGx5NWVzNHo0QVRKZ3dBZFdxVmNPYU5XdlFxVk1uTkcvZVhPTjYxTTlsU3p2ZW1KaVljUDR1Ky9idFkxV05CaFFqWTZoWFRyV3pzOFBpeFlzNUhRV3ZYNy9PdWU1VVAzL0p5c3JDNk5HanRXNmJLcWxVeW1rN2N1UUlUcDQ4cWRQek4yN2NDQWNIQndCVjQvUHcyMisvc2ZaQlJrWkdPSEhpQkU2Y09NR2FUeVFTWWR5NGNRWmR0Nm9tVFpwZzlPalJpSTZPeHFlZmZvclpzMmZEeXNvS2FXbHBXTHQyTFlxTGk3Rmd3UUo0ZVhsaDBxUkpzTGUzcjdCdEllK0hwMCtmNHVIRGg1eDJkM2QzNU9UazRNR0RCeG83QTFsYVdyS21UVXhNTkY0cmlNVmluRGh4QXA5OTlwbGVIWUpVOFkwU29CUVNFbEttWmFwNjhlSUZUcDQ4aWRqWVdJd2JOdzZmZnZvcDYzRVRFeE5PNkJrQWMrMlhtNXVMZ3djUG9sMjdkcWhkdXpaNjkrNk4xYXRYTS9QRnhNUmc5dXpaNWRyR0sxZXVzRHJUdUxxNnNxb3ZYN2x5aFhXOEJzQUtTdmZ1M1JzSER4NHNjNmNYVmNIQndiaDhtVnR3cEVHREJwd3EwdXJldm1VWERzbk96a1pKU1lsT3Y1K3EvMDZodEhEaHdsS2YrOEY1OVFvd04xZmNGLzMzbUVnSUlZUVE4cUdnNERNaGhKRC9odFFVSU84cElIMEJvUERmL3dqNXdCUURnQVVndGdEeUhJQnFqa0Q5UnBXOVZWWGVrNEs3RmJMY2IxekQ4VW1OdnF5Mkp3VjNjUGI1RHM2OFJkSTh2QkkvUVhWVHcxY0FIRHAwS08vUWZWZXZYbVhkbEJRS2hiemhXRUQzWVhMSGpoM0x1dUhhdkhsenpvMzk4bXJldkRubkJtQnBsVm5mdFRGanhtRE1tREVhSDU4K2ZUcm5obmQwZERSVGdhYTgxTi96ckt3czNxcFFZckc0UW9QUGdLSXE4TzNidDVraHAxTlRVL0hqano4eWowdWxVdXphdFF2Mjl2Ym8xcTJiUVc2cUFJb0t1b2FzVkV1QURSczJJQzB0amRWbVltS0NHalZxSURJeWtyV2ZrRXFsK1A3NzczSG56aDNlWlIwL2Zod2lrUWorL3Y3dzlQU0VwNmNuSms2Y3lBa1dQSHIwU0dPSTJjM05EWkdSa1pnOGVUTHJNeDhiRzZ2emEvTHg4V0dDejN5QldGMjR1N3RqMjdadE1EYzMxM205U29NR0RZS1BqMCtwQVZGZHFZZU5kV0ZuWjRmeDQ4ZWpXYk5tcUZXckZ0YXNXY01LdHhpaVE0WlVLc1dtVFpzNDdTTkdqRUNEQmcwNDdlcnZoK3AzZWRteVpVekhDVDVtWm1Zb0tpcUNtWmtaSGp4NGdGT25UaUUyTnBiM1dPVG41d2RUVTFQODhzc3ZyRzA5ZE9nUS92ampEM2g0ZUtCZHUzWm8yclFwNnRldnI3V3E1OVdyVjNIMTZsV05qeXUxYjkrZXFhWjErZkpsVnZDNVJZc1crUGJiYjVucG16ZHY2aDE4N3RLbEMxcTFhcVh4Y2ZYd1c1czJiVFJXQ0QxNzlxeE93V2VwVk1xRTBPVnlPZExTMHVEczdLdzFuQVVvaG4vKzlkZGZlVHU5SkNZbVl1Zk9uYXozOU5LbFN6b0gwUUZ3cWlrNk9UbWhiZHUydlBPNnVycWlkKy9ldko5VFE1REw1VGh6NWd4YXRHaWh0WUs0bTVzYnZ2NzZhNE9zTXpzN214T2kwcGRJSk9JRTRKUkNRME5abjgrdnZ2cUtWV0ZkbFoyZEhYNy8vZmR5YmN1NzBxUkpFOHlmUHgrZW5wNU0yR2JWcWxXc2pneHBhV2tJRHcvSGhnMGJ5dFJwaG85QUlOQVk3dUVMemxTazNOeGNiTm15aGRQdTYrdXJ0WlBPb1VPSFdFT0hBNHB6WWwzT2J6VjFmbk53Y01ETW1UT3hZTUVDVnZ1S0ZTdmc1dWFtYzVWR1FCR1FEUTBONVhSS3FWMjdOc0xEd3ptQjQ3Q3dNTllJS3FvU0VoSjRBOUhsa1pTVWhJVUxGeUlzTEt6VVkyOThmRHlya3hMQTM3R2pxS2lJTmZxS09ybGNqbkhqeHZFR1M4dmoxYXRYcGM1VHIxNDkxdkczckFJQ0FyUldqSzVkdXphemJ5b3NMR1JkaHdDS0VRalU5MTNxNTd2bDVldnJDMTlmWHdDS1kvdjA2ZE5aajMvKytlZVlQSGt5Q2dzTEVSd2N6RnduZW50N28xdTNiamgvL2p6KytPTVAvUEhISDZoWHJ4NThmWDNSdlh2M1V2Y05odXBvczNuelprN0EvT3V2djBhalJ0emZtdFFyVmdQY2dMdE1KaXQzbUZpZlphaWU0MWVGejRQNk9hbFVLdVc5VnJlM3Q2L1E0RE9nR0NuSHhzWUdYYnQyaFVBZ1FINStQc0xEdzFGY1hNek1FeDhmRDRGQWdLQ2dvRkk3R3VqSzJOaTRUTmRPcEhSUG56N2xmSzRCYnRWY1FIRjlyMzY4MGZaN1RIeDhQTzk1NGZ6NTg1R2VuczdwZ0svTnZYdjNOSTdFbzdSKy9YcTR1Ym5wdk15S2xwK2ZqMlBIanVIa3laTzRmdjA2Y3c2b1BnSVZ3TjloQXdDbkkzQzlldlVBQUowN2QwWjBkRFN6WDR1TGk4UDQ4ZU5oWjJkWDV1MVY3N0RTdHkvNzkrbjkrL2V6cGc4Y09NQ2Evdm5ubjFHdlhqM205eGhqWTJPc1hidVdlWHpLbENsTVFZZVFrQkNtOCsyQ0JRczRWWmxsTWhudlowdVg4dy8xY0xaTUpzUERodzk1ZjBjZ0dyeDRBVWlsaXRDenJTMmdwVkFISVlRUVFzajdpSUxQaEJCQ1BuQnk0Tlkxb0NnRGdPWUtYb1I4T1A0TjlrdGZBYTlmQTdmemdLYWVBS2k2bkNhRlV1NE5nUExTRkhwZWQzYzBpalNzNzFWeFpvVUVuKzN0N1htcjh6eDY5SWpUcHUybWdpNC9TQThjT0pCM1BVT0hEbVcxWGI5K0hiZHYzK2JNYTJabWhoNDllbkNxd1NoOTlORkhjSEp5d3ZQbno5L2JJVmZ2M0xuRENUMTdlSGdZTFBRTUtJWWNmZno0Y1ptZjcrTGlvalVrb1RSdTNMaFNxd0hhMk5nd29lZnM3R3dFQndkenFsMTdlWG1oVDU4KzhQZjNMM09sV25VVEowN1VHT1lqK3Z2bm4zODRvYlVXTFZvdzFVOVZneFgzN3QzRGp6Lyt5QWtMK2Z2N1k4ZU9IY3hOMTVpWUdLU2xwV0g2OU9sTStGajlCbmhoWVNGdTNMakJ1MDFTcVJTMWE5ZEdhR2dvZ29PRDRlTGlvakdnVkJicVlaR0xGeTlxckJyRlJ6bHN0S3FsUzVmcVZiVjIvZnIxQnQwMzFLMWJGNmFtcHF3YnJuWjJkdWpTcFl2RzV4aWlFbnRtWmlibi9majAwMDk1QXpNQTk0YTdhdUJYMDdGSUpCTEJ6ODhQMmRuWldMSmtDWktUazdWMnZPbmF0U3VHRHg4T1FCSFFpb21KWVQwdWw4dVJsSlNFcEtRa3BzM0Z4UVViTm13d1dHY2I5ZmVrdFBlNnFnNFZuNXFheWdySUFORDR0MVduNlRXL2VQR0NFeVRmdDIrZnpzSG54TVJFcEtlbnM5cjY5dTNMR3dLN2NlTUdvcU9qZVN1SU4yN2NHQ0tSU0srQW81ZVhGNFJDSWM2ZVBjdHFUMDVPeG5mZmZZZXVYYnRpd0lBQnZEZnIzZDNkeXoyc3RlcjZ5aHQ4RmdxRkdzOE4xWU5zdHJhMlZTcWNVaDZxUTE1djI3YU5WWUVlVUx6MmtKQVFYTDkrSGFHaG9RWlpwMGdrNHV5SFZDbXI4SmFYalkwTjZ0YXRxM1dlTld2V2NQYWZOV3ZXeFBqeDQ3VldJNzU0OFNLbnpkUFRzOXlmNmZidDI2TnYzNzZzemd4RlJVVUlEUTNGdW5YcmRBcUd5K1Z5UkVaR2NqcC9XRmxaWWZIaXhiQzF0ZVU4cDF1M2JnWTlyOURGcFV1WEVCa1ppVGx6NW1nOTFxaDM3TEMxdGVXdGdQM3p6ei96QmxHVmhFSWhhdGFzeVJ2YTBvZElKRUx0MnJWUnExWXQxSzVkRzU2ZW5xVStwN2k0bUhXTUxhdUNnZ0tkNTcxMjdScnYrZG03eE5laEtEYzNGNENpazhPU0pVc1FHQmlJdDIvZllzYU1HUURZZisrSER4OWl5NVl0Nk5TcFU2bWZmVU9kcjZoZnU5cmEydkoyckFiNFE1TzZkTnlxREpYMWVmRDA5TlE0aW91dWR1M2FWV3JIeWJWcjErTElrU05hNXhFSUJFeUZhNmxVaW9VTEYzSitKM0owZE1TMGFkT3djZU5HZzNWaTh2THk0blJvSVlieDZ0VXJIRHAwU0tkNStTcnhrLzk1OCtZTmF6b2dJSUIzSDZlc2dtMW1ac1pVYzgvT3prWk1UQXpySENnakk0UFZVVmtrRWpIVjZDMHRMZUh0N2MxVVhDNHBLY0hSbzBjeFpFalp4Z2JNeXNwaW5aZFpXVm1oYTlldXpIUktTa3FwblhaTlRVMVp2eVVMQkFMVzlZdnFNYVpPblRyTWRZQ2hDeEM4ZlBtUzAzYjM3bDBLUHV2cXlSUGcyVE5BSUZCVWZIWjFyZXd0SW9RUVFnZ3h1S3A1MTRRUVFnZ3hsTlI3RkhvbS8ySFBnVUk1OE1BYXFHK1lFRVdsRVl1Qm5CeWd1QmhRRGd0YVhLeG9CNEM2ZGNzOFZOdVRBdjZLcEtyTWphemg0elFCQ1M4UElyT1FHNHhSVlpiUWMwV1N5K1c4UHhUelZYeFJyeHltWkdscFdlYUtQSFhyMXNYSWtTUHg2dFVybkQxN0ZuLysrU2Z2OEpndFdyVEF6Smt6TlliODVISTVUcDQ4aWJDd01HUm5aMlA1OHVWYXE4NVZWWHYyN09HMGRlellrVFBrdHE0RUFnSG5iOU95WlV0T2RSZDlsNmxMMkZHZkttSkZSVVVJRGc3bVZHdHhkWFZGWUdDZ3dTcVNsZHZObS8vYnIzeG9HallFYkd6MGZscDJkamFXTFZ2R2FyT3lza0pRVUJCenM2dW9xQWgvLy8wM1ltTmplWWN3N2RDaEF3WU1HQUFIQndmV3NLTFhybDNEeUpFajBhTkhEL2o2K3BZcE5PZmg0WUhObXpkajU4NmRySUNTcWFrcEovQWhrVWcwQm1mVjI5VS9rMUtwdE56VjZTUVNpVjZWMGxSdnJJcEVJdFNwVXdlQUlraXMrcGlkblIzTXpNdzBCcGU4dmIweGNlSkUyTm5aWWZmdTNaeEtVNnJVM3dkREJKL3IxcTJMOFBCdzdOMjdGd2NPSElCRUltRkN4N3BzZzJyZ2Q4Q0FBWndRWXRldVhlSHY3dzhiR3h2TW56K2ZOM3luWkdSa2hMRmp4MkxBZ0FGTTI0UUpFMUN2WGozOC9QUFBXdi9HUFh2MjFCZ2lNakl5NHR6a0ZZdkZXcXVtcWE5TFc2QlF1WTZxaUs4ams3dTdPNmVxcWo0NmR1eUlEUnMyc0txR1hyOStIU2twS1RxRktOVXJscG1ibThQSHg0ZlZscENRZ0MxYnR1RHVYZjZSUDN4OWZURmh3Z1NjUDMrZStlN3B3dDNkSFYyNmRNSDI3ZHV4ZmZ0MjFtZEFMcGZqK1BIak9INzhPTDc4OGtzTUh6NGNhOWFzMFhuWitsQWZGaHBRaEtCVXF3bzNhOVlNMzN6empkYmw1T2ZuOHdZTDFiK24rZm41R3M4amE5YXNxY3NtVnptblRwM0MxcTFiT2UwQkFRRm8zTGd4enA4Ly84NjI1Zmp4NDlpOGVYTzVsK1B0N1kxNTgrWnBmRHc1T1JseGNYR2M5bEdqUnBXNmo2cElZOGVPeGJWcjExajdsVWVQSG1IRmloV1lQMzkrcWMvLzZhZWZPSy9MeE1RRUN4Y3UxRmcxdW52Mzd0aThlVE1UU2pVa2dVQUFZMk5qR0JrWmNZNEZaODZjZ1Vna3dwUXBVM2lmbTVhV3h1a1UxcXRYTDg0eEtDRWhRYWRRVzYxYXRYUU9QcmRzMlJLTkdqVmlBczYxYXRXQ282TmptYTRUbnoxN2htblRwdW45dlBMZ0N4MC9mdndZYjkrK1pZM3FZS2hLN3Vva0VnbnZOcHc1Y3diT3pzNFlNV0lFek0zTnNXVEpFdVRrNU1EQ3dnS3BxYW1jd1A3Ly9kLy84WVpleXpwNlNXazJidHlJRXlkT1lNZU9IWGo5K2pVR0R4NnNjWC9BZDU1ZFZUdHVWZGJub1dYTGx1VmVob21KU2FubjZQcisvZGVzV2NNSlFwcWJtMlBod29VUVZaWHFvSGZ2QWp6bk54OEVWMWVBcDJEQis4TFB6dzkrZm42VnZSa0dVMWhZeU9rVXFlbTZUdmw3cTVPVEUrczZ1N1JpQXVxajQvVG8wWU1KUGdPS1lIcHA1K21hSERod2dMVzlQajQrckdPMSttaC9scGFXYU42OE9SSVNFZ3cyQ3B1cVZxMWFNZFdyejUwN3A5ZnZLbnpGRm03ZnZxMXhwSm4zeXVYTGlrQnlSWkxMRmV1d3NBRGMzWUVxK3BzQ0lZUVFRa2g1Vk0xZkhRZ2hoQkJEZVAwS3lNc0VoWjdKZjFzVzhNWVd5SEZRREdmMlBsR0duVisrL0YvWTJjaEk4V01kb0JpYXpkUVVNRGF1MEJzRTVrYldtUGpSSmpoYk5zWW5OZnBpM1oxUkdzUFA1UWs5Mzg5TFFFTVIveERzNVpHZm44K3B1TXhISnBOcG5PL3JyNy9HeUpFajlWcXZYQzVIZW5vNnJsNjlpci8vL2hzM2J0elFldE5RSXBGb0RNWmN1WElGR3pac1lOMUVXTDU4T2Rhdlg4OEs4S1NrcEdnY1dwbnZodjZqUjQrMEJ1U1VyMFBWNjlldk5UN0h3OE5ENjAzQng0OGY4NFprMXExYmgzWHIxbW5kRGszczdlMnhlL2R1Vmx1elpzMEFnS21DTzM3OGVOYmpCdzRjZ0ltSmljYWJvZm41K1RoOStuU3A2OVkxckMwV2l6Ri8vbnhPMkZJa0VtSGh3b1h2ZkFoM3JaeWNGSjBxUGpRQ0FhRHlYZEdWVENaRFJFUUVKL1F6YXRRb3BLV2xJVFkyRm9tSmliaDE2NWJHUU84bm4zeUNvS0FnQUlvQTlPalJvN0Z4NDBibThaS1NFbWI0YmpjM043UnAwd2JObXpmWHE0SVBYNlhHeU1oSTVydWc5T09QUCtwY0FhdktoUEgvMWFWTEY2WXk4NkJCZzFqVk9FZVBIbzNPblR0ajJyUnA4UER3d0QvLy9NTzZRVmk3ZG0yZGg4bFZyM3hucUtDYnJhMHR4bzBiaDE2OWV1SFVxVk5JVEV5RW5aMGQ3MzVmZlJ0VUF6UHU3dTd3OFBEQXJWdTM0T0RnZ0duVHBxRk5temJNNC83Ky9yaDgrVEpuR1VLaEVON2UzaGd5WkFodndMNW56NTVvMTY0ZGR1ellnV1BIam5FcTA0dEVJdlRxMVV2ajZ4czZkQ2puWm45RVJBUW5wSzBxUHorZk5hMCsyb0g2VGVlcUdoemlxOHBlM3VDenNiRXgrdlRwd3dsNjd0dTNEOEhCd1ZxZm01V1ZoUXNYTHJEYXVuWHJ4anBmQUJUbkhYeWhaM3Q3ZTh5WU1RTnQyeXJPeVRwMjdJaU9IVHZxL1JxR0R4K090bTNiWXRteVpaenFpU1ltSnZqcXE2K1FuNS9QcXZ4VzBkU3JxK3BTa1czTGxpMDZWWGpjdDI4Zjl1M2J4L3RZYVpVdEN3b0tORmIzQnhUblhxcmtjbm1wNTI5OEk1dmN2SG1UTjV4dFkyT0RKazJhc05yKytlY2YzZ3I5L2ZyMVEvZnUzYld1dXp6R2pCbkRPdWV1cUdPUit0OUUyYkhDemMwTlZsWldyUDFUbzBhTnRJNE04QzZZbVpraEtDZ0lVNlpNWVFVcno1NDlpL2o0ZUZhVmJuVW5UNTdrZElZUUNvV1lOMjhlV3JSb29YV2RmZnIwd2ZidDIyRnRiUTBiR3h0VXExYStXTFNyQUFBZ0FFbEVRVlNOK2MvUzBwTDV6OHJLQ2xaV1ZqQTNONGVabVJuTXpNeFkvelkxTllXeHNUR01qWTFoWW1MQ3ZOOXl1UnhMbHk1bEhTdEVJaEU2ZE9pZ2NidjRYb3V2cnk5blBtMFZ4RlhWcmwwYmFXbHBxRjI3TnF0cWMvWHExUkVXRnNhYXQwZVBIZ2I3TEFnRUFvT2NZeFFYRitzVVRNM1B6K2U5RGt0S1NzTElrU014YnR3NHB2SnRSUVdmejV3NW96RklyeHdWWmRLa1NiQzJ0bWFDdCtyN1ZUYzNOL2o2K3FLd3NCQy8vZlliMnJScGc4YU5HL051dDZHQ3p5WW1KdWpidHkrNmR1MkszYnQzdzk3ZUhsZXVYRUhyMXEwNTgvSlZVRlkvZjdHMXRkV3JXdjZEQnc4NG5WRGF0R21qc2VxME9yN3JoTXI4UE5qYTJzTFoyUm10VzdmRytQSGo4ZTIzMzdMTzZ4Y3VYSWpXclZ0cjNmK2ZQMysrMUd2b3pNeE1uYmRwMDZaTnZCMGxnb0tDNEZxVnFvUFdxcVg0SGZCREl4QzhGNi9MMjlzYkRSbzB3TE5uejdCcTFTcmVlWGJ1M0lsZHUzYVZhejJiTjIvbUhiWHVYZnJ6eno5NWkwVW9XVnRidzl2YkcxMjZkR0YrYy9EeDhjRlBQLzJrOHpyVXJ5MDlQRHpnN096TVhNYy9lL1lNVjY1YzBYdmJDd3NMV2Q5bm9WQ0kvdjM3TTlNblRwemdWUEt2WGJzMkZpMWF4RnlmOEpGSUpLenpEZFh3OHFSSmsxaWQ0dFVOR2pTSStYZGlZcUxPd2VlaW9pTGUzM0lURWhJZ2w4dXIzRzgyZXJPeHFmak9ISEs1NHIrQ0F1RFJJNnI0VEFnaGhKQVBVdFc4YTBJSUlZUVl3c3ZuZ0pSYjVaU1EveHhaTnZEeTJmc1RmSlpLZ2ZSMFJlZ1pVQVNkNjlaVmJMOEJLay9xYTRqYklqaGJLbTRtV2hoVnc4VEdtM2pEeitXdDlGd1JvZWQzU1NhVDRlclZxN2g3OXk1U1VsSncrL1p0empEWnFxcFZxOGE2OFp1Y25Jem82R2hNbkRpUmFidDU4eVorL2ZWWHpvL3lnQ0xZdEc3ZE9nUUdCakp0dTNidFFueDh2TTdiZlBMa1NadzhlVkxuK1pYYnFhbXkzS3BWcXpoQlMxVlJVVkVWZGlOZGxiMjlQUVlOR29TT0hUdnlCczlLcXhEMTh1VkxMRm15eENEYklwRklzR0RCQWx5Ly92L3NuWGRjVTFmL3h6OUpTQWhUbGt4QkVIQ0FpQ0NJUWxGQkFjV0plOVpadFdyZDFVZkZXcHl0MWJwUSs5aTZ0N2JXdXNmanR1NVJuQlcxS0lnZ3lsQmtoaVMvUC9MTGJXN3VUWElEWWFqbi9YcjVrbnZ1T2ZlZUpIZWNlOC9uKy9uK3hWalh0MjlmalE3ZjFjWUg3TEpVR1d6WnNnVkpTVW0wc3Fpb0tIaDdlMlBDaEFsYWoyY2VqNGMrZmZwZ3lKQWhOS2Zhdm4zN3d0allHRC85OUJORDJKbVNrb0tVbEJUczNic1hscGFXV0xkdUhYVXMvdjMzMzZ6T200YWlzc1FpVllWUUtFUmlZaUlBNE1tVEo2ek9TRnhRRi96cUVsVzhlL2VPNFE2bm5oWlluZXZYcitQaHc0YzRlL1lzbGkxYnhyZ2VxUjhYNms3SFBYcjBnTHU3TzBhTkdzWG9uNHVMQzdwMzc0NDllL1pBTEJiRHo4OFBBUUVCYU5XcUZSd2NITFQyeTliV0Z1UEhqOGZ3NGNOeDZkSWxYTDkrSGZmdjMwZFdWaFk2ZGVwVTdzd0htbENmVEZjWDVxb2ZrelhWOFZuOUh1M3E2cW96L1RvWE9uWHFoTzNidDlPQ0tzNmZQNCtSSTBkcWRSQStlUEFnNHhqcTFxMGJvMTVvYUNqQ3dzSm93aWMrbjQ5Mzc5N1JuT2tyaWxRcWhVZ2tna3dtb3dSaFgzenhCVHc5UFpHU2ttS3cvWHpJdkhyMWlwTnJyeEs1WEs1WGZTV2Fnc3dDQWdKb21RMXUzTGlCaElRRWhvRFAxTlNVRVV4bWFBUUNRWldjNjVyR2dXS3hHSkdSa1ZUbUVCNlBoekZqeHRRSVlVbjkrdlhSdjM5L2JOMjZGWURpbWpsNjlHaXRvbWRBSWRTNmQrOGVEaDA2UkpWTm1USUZvYUdoT3ZjNWFOQWdEQm8wcU5MR0JEd2VEMU9uVGtWMmRqYVNrcExnN3U2T3VYUG5haHdmdjMvL252SHNFaDRlemlvUXExZXZIbXNXRG5VbVQ1NnM4Zk5aV0ZqUTdsVVZDV2hSeDgzTkRiLzg4a3VGdHpOeDRrVGN2MzlmWjcxVHAwNHh4amhLOHZMeXNIanhZcHc4ZVJJVEpreGdEZVl6eERtZ0s0amt3SUVES0Nnb3dOZGZmdzJCUUlDWEwxOHlnbEZIamh5Si9mdjNZOGVPSFhqNzlpMHVYNzZNeE1SRThIZzh2UjJmbGMvdnFyeDQ4VUpqZlI2UGg5emNYT3phdFF0bVptWll2WG8xWEZ4Y0dOdFVSLzJhSmhhTEVSWVdwclZ2cXJDTlJSMGNIUFRhaGpyVmZUeTBiZHNXdlhyMVlyMFdHeGtaNlhSejFpUTZMUTlidDI1bEZhbzJiOTVjNS9XMXlyR3krbkRlYTFZVGpSbzF3dmZmZjg4b1QwMU54Ymh4NDJobE8zZnVaQTBNVk0yTW80cTl2VDNzN2UyMWpsL0x5c29xbkNXcE1oeUg5YVYxNjliWXVIRWo0L3h2MHFRSlltTmpFUjRlempoUHUzYnRpdHpjWFB6NjY2OWFzenpWcmwwYmd3Y1BSdlBtelJucm9xT2pzWEhqUm1wWmRlekNsWU1IRDlMRXkyM2F0S0U5QjdNRnFIQkYwMityNlhwYVVSNDllc1Q2emlrbkp3Zkp5Y2xvMEtCQnBleTN5dkQycnByOUpDY3JoTS9aMllwNUZXZm5xdGt2Z1VBZ0VBZ0VRaFZCaE04RUFvRkErSGdwS2diQXpZMlNRUGk0S2Z6WE1ibW1rNWVuRUQxTHBZQ1RFMkJuVitsaVo2V29XUlBIMDlmQ3l5SUlKZ0tGaUlkTi9GeFIwZlBIQUovUHgrSERoN1VLajBVaUVWcTNibzNZMkZnMGFOQUFvMGFOb2pueTdkKy9INTk5OWhsa01obTJiOS9PRUZ5cTR1dnJxOVVOcmFaeDZkS2xLblYxL09LTEw2cHNYNW9vTGk3RzNMbHpOWW91MUNlS0ZpNWNxSFdDQ0ZBNGk2bzdNQTRmUHB6aHhta0kwZDJuVGtwS0NuYnMyRUVyYzNSMHhMaHg0MkJxYW9xNHVEaU5ib0wrL3Y0WU5Xb1V2RFZNNU1URnhjSGIyeHRMbHk3VktMRG8xcTBiYkcxdEtURVBXK3BzYmN5WU1ZTWh0Q2pSNHVhdFBzR3FMbWhvMmJJbFo3Zm84ckI4K1hLdDdzQlZSV0ZoSVcxWjNZVlluZVRrWk1yUld4ZEhqaHpCMnJWcnFRblQ1T1JrSkNZbVl2TGt5YlI2NnRjQmRhZkE4UEJ3aEllSDQ5MjdkK2pkdXpkalA4cmZVaXFWNHU3ZHU3aDc5MjY1UmZPalI0OUdtelp0REM1RUxDd3NaRXdjMTZwVmk3YjhJUWlmMDlMU0dFRk8yZ0tBOUtGV3JWcG8yN1l0amgwN1JwWEpaREljUDM0Y0F3Y09aRzBqa1VnWWpvVUJBUUZ3YzNOanJUOTY5R2hjdlhvVmRuWjJHRGR1SERadjNvekhqeC9ydkJmcFM5MjZkVEZ2M2p5c1g3OGUrZm41ckVKc1FzM2c2dFdybUR0M0x1c3hvQzVLYnRhc0dTWEMxY2EzMzM1THkzcGhiVzJObFN0WDB1cm9FaWk2dUxnZ0pDUkU1NzRBeFhseSsvWnRWbUVMRi9mL2poMDdVc0xudUxnNDFLdFhEK2ZQbjlmWkxpdUxtV25yOXUzYnJFNTlxamc0T0hBV3J2VHYzeCtYTGwyQ25aMGRKazZjQ0RzN081MXRqSXlNTUdIQ0JIaDZlaUl4TVJFalI0N2s3TnBkRlVGUVFxRVFDUWtKMkxKbEM0WU1HYUkxNE9qbzBhT01zWXltNjRuU0JSaFFmQWVob2FHc3Y2TzJ6K2ppNG9LLy8vNmJXalprc0VaNmVycmVHWVhZWUR2dTFKSEpaUGoxMTE5MTFydDkremJtelp0SEM4UlZVdEdzQzVjdlg4Ymp4NDkxMWp0MTZoUktTa293Wjg0Y2JOdTJqVFkrRFE4UFI2TkdqYkJ3NFVKS2tKNmNuSXhqeDQ2aFE0Y09lZ3VmcFZJcDV6SGNnd2NQc0hEaFFyeDY5UXFBd2pFNUlTRUJxMWF0b2psM3MxMDdhMXJHaXBwd1BBd2NPTEJHQkpSczJiSkY0MzFNL1ZsOTBLQkJOTmRZTmlRU0NZWU5HMFlyQ3cwTnhaZGZma2tyTTNRd0llRmYrSHcrNjMyRVRVd3ZGb3NaZFEzOXZCRVFFS0R6M2N5alI0OTBqaFdxR250N2U4VEZ4V0hQbmowUUNBU0lpSWhBejU0OUdWbXAwdFBUcWVzaW9IQjlIakprQ0xLeXNoak95WHcrSHhZV0ZsckhMdTNhdGNPbVRadW81OERMbHk4enhPbmFLQzB0WlZ6ZlZOMldBWVdvZS9YcTFYb0wxTldkbzMvLy9YZnFIVTEwZERUMU94OC9mbHlyVzdZK2FNdnc4ci8vL2UvREZ6NVhGVzV1d1AzN0NtT1pqSXdxbVdzaEVBZ0VBb0ZBcUVwcTFsc0hBb0ZBSUJBTUNVOEdJbndtRUFERmVWRDlqaGxha1VxQnAwK0IvSHpBM0J6dzhLaXlsM0FtQXUwcEpWOFdQY0xxdjRkamJNUDFyT0xuVmc2RERDSjZ0akd1SE1jRkl5TWpWcWVlN094c1BIejRrRmFtckplZW5vNlVsQlEwYXRRSXRyYTI4UER3NExTdjhlUEhJeWtwaWZhU204L253OGZIQjIzYXRFRzdkdTFnWm1hR2h3OGZZdGFzV2F4cHlQL3puLzlvZFNCcDBhSUYrdlRwWXpCaFZWVlFVbEtpTmVXbGlZbUoxbFRiU3Y3NTV4OUdpbllMbHBTbzY5ZXZweHpaaWxpQ0h1Yk5tMGROaEhOeHV5c1A3OTY5UTN4OFBPTVkwd2FYZEtac3g0eWxwU1VjSFIzMTZoOUJOeDRlSGhnMmJCZzJiTmdBdVZ3T1BwK1BHVE5tVUVMWW9VT0g0dHk1YzhqT3pnYWdtRGdORFExRnQyN2QwS2hSSTUzYmI5eTRNZGF0VzRkRGh3NWh6NTQ5ZVBQbTN5d2RZckc0d3NKQWZTZnkxTVVpNm9JR1RaUElocUltaUZxbFVpbkRLVnFaYXQwUThIZzh4dTl5OU9oUitQbjVVZW5FQWFZTGxWQW9aTjJlWEM3WCtqdExKSklLQzFnbEVvbGVrODFjVVQzZWxhZ0xuOVcvQnk0aW0wdVhMbWwwNUdTN0hyTmxWRkNpS3RUVXhPM2J0eGxsaHJ3L2QrM2FsU1o4QmhUSFRQLysvVmtGWFdmT25LRmxrd0EwaXdJQlJUREh2SG56MEtSSkU0aEVJbXpldk5rd0hXZkJ5Y2tKOGZIeGtNbGtsTmlwYnQyNk5BZlF3NGNQNDVkZmZvRllMTWI0OGVQUnNtVkwxbTBkUDM0Y1AvMzBFNjFNbTVQb24zLytpYzJiTjJQZXZIazB4emN1eDVTbnB5ZnJPUExXclZ1MFFJbTZkZXZDMWRVVmNya2MxNjVkZzFBb1JHQmdJSUFQeDBIL3hJa1RXTHAwS1dlblFiRll6R244b1g0TjQvUDVlbzliMnJScHd3anlZdVBodzRkWXNXSUY0L3BoYVduSldmRHI2ZW1KQmcwYUlEOC9IME9IRGtWV1ZoYm16WnVuVjMrVmNISDBqWXlNeEl3Wk02aGxtVXhHalMzWW1ENTlPc3pOelNHWHl4bmpZbFhVMTRlRWhNRGQzUjBPRGc1YTIxbFpXVEYrc3dFREJqQ3VMWWJFMHRJUzI3ZHYxMXBISnBOUmduUWxucDZlR3ErNTlldlhwLzRlTldvVUpCSUpKd0c3S201dWJqVGhNNWY3QWxmS3lzcTB1Z3Nia3JObnp5SWpJNE5UM2M4Ly81eDFiRkVSb2F0TUp0TjZmMm5VcUJHU2s1TWhsVW9oRkFvUkhSMk5sSlFVL085Ly82UHFpRVFpakJvMUNtWm1adWpYcngvV3JWdEhyZHV3WVFOYXQyNnRNMk5HUlRBeE1XRUVPcVdrcEdEVnFsV1lPblVxVmNiMkhGL1RoTS9WZlR5Y1BuMGE1ODZkbzViVnhaRmJ0MjZsWEY2ZG5aMDVCMnJvZzB3bXc2cFZxL1J5azdXd3NHQjk5NkFLbStzcjEzc2w0ZVBrODg4LzEvbHNzSFRwVXNaNHZ5YlF2MzkvNU9mbm8yL2Z2bkRXNEpCNzZOQWhtdEM0VDU4K0dERmlSTG1QZVh0N2V6UnAwb1F5Z1pESlpIcUppSjgvZjA1YkRnZ0lnSmVYRjYzTXhNUUV3Y0hCdUhEaGdzN3RxVjdUall5TWFKbFBEaDA2UkFtZmUvYnNTYjAzdm5MbFNybUV6enQzN2tUVHBrMnBkMG1scGFVNGZ2dzRyWTZUa3hOMS9UNSsvRGlHRGgycU0xQ2JBRUFzQmxTdjM2OWVLVEpyRWdnRUFvRkFJSHdrMUt5M0RnUUNnVUFnR0pMS3liSkZJSHlZMU9UelFTb0ZIajBDU2tzVkw5N3M3YXQwOXk2bXVoMGlYaFk5d3M2VTJSam10WUlxTXhGWVlxb3YweW1vUEtKbmE1RVRiRVF1dWl1V0E3RllqRGx6NWpES3o1OC9UeE14OFBsOHpKa3pCNmRPbmNMeTVjc0JBQmtaR1JnOWVqUjhmSHc0dWExYVcxdGo3Tml4V0x0MkxZS0RneEVTRW9LZ29DQ1ltNXRESnBQaHlwVXJPSGp3b05hMHk5cEV6NHNXTFVKUVVKREc5WmFXbGhyRnN5VWxKWGovL2oydHpOemNuT1pReFlhNjhFSW9GR3Awck5Fa3p0dXdZUVBOQlVhZG9xSWlkT2pRUVd1NjNtZlBudUdycjc1aWxMT2xYTDk3OTY3V2xNK3FyaW5PenM0MEVSU2djSGdOREF4a3VIZjcrZmt4aEhtQTRqZkx6TXlrcFRxZU8zZXVYcUpuUXMya2I5KytjSE56dzZKRmk5QzdkMi80K1BoUTY4UmlNYjc4OGt0Y3YzNmRPdC8xZGU4U0NvV0lpNHRENTg2ZGNlM2FOWncrZlJvM2J0eEFURXlNem9sMVE2TitqYXRwSW8zS1pQNzgrU2d1TGtaR1JnWkQrTXpGSFpRckhUcDB3UDM3OXhrVG1DdFhyb1NQanc5MURWRy9EOVFFVWJndWR1ellnYjE3OTlMS3RLWDhWZitlQVREY3Y4b2pmUDdqano5MDFsSGwvUG56ZWd2aFZMbDU4eWFqckduVHB1WGVuanBlWGw2b1Y2OGUvdm5uSDZvc0t5c0x0MjdkWWgwUHFIOStSMGRIdEdqUlF1cyt0STByR2pac3lIQjI0OEx6NTg5eDc5NDkxbldxSW1BK24wOEZGMXk3ZGcwYk5td0FvQWpjV0x4NE1YcjE2b1VSSTBZd2hNTnNybjA1T1Rtc3p0WUhEaHhBWW1JaTVISTVFaElTOE9PUFAzSnl5VlVTRXhPRG1KZ1lSdm1JRVNObzRvcUlpQWgwN05pUnl0NGdrVWhnWVdHQnI3NzZTdWV4YTJSa3BEWDRLVGMzbHlibzQvUDVPcTlOUlVWRkRBZDdLeXNyMXV0SnJWcTFXRE5LZkVpOGZmc1dQLy84TStQNkNnQ3hzYkVZTVdLRVh2ZlZ6cDA3dzluWnVWcGNPZlB5OHRDL2YvOEtiK2Y5Ky9mbDJzNnlaY3NZSXEyaW9pSzlBNnIwUWRNemhDclhybDFqaURYajR1STAxbmR3Y0lDWm1SbUNnb0xRclZzM3hqMktDK3JCcjFsWldYajc5aTNyODRDKzJOblpZZmp3NFJYZXpyWnQyMWp2cVVva0VnazJidHlvY1gzanhvMlJtNXVMOVBSME5HblNCS0dob1RoejVneWpYa1hHaFljUEg2YUp4dmw4UHUyYTV1M3RqYkN3TUd6YnRnMXo1ODVGMDZaTk1XWEtGRnJtaHo1OStsRFBiRjI3ZHNXK2ZmdW9JS3E4dkR6czNMa1Q3dTd1dFAwYWN2ems0ZUdCaVJNbjR2dnZ2NmVWSHo5K0hJR0JnWWlNakFTZ2ZReTNlL2R1Yk51MlRlOTlzNzJIT0hyMEtFNmRPcVhYZG9ZTkc0Wk9uVHBWKy9Idy9QbHpYTHAwU2VONjFXZG9iMjl2VnVGeml4WXQ4UERoUTd4OSs1WXFjM056MDVqaElpVWxoZlljdDMzN2RyMUV6NFFQaDR5TURLeGF0WXBSemlaRS9mbm5ueG5ITXRmZ0w2NU1uejVkWndDY3RtZW02c1RNekl5Um1hZ3FhTnUyTFpLU2tpQVFDTkM2ZFd2Y3ZuMGJ1Ym01bk5vNk9Ua2hNREFRSjA2Y2dFUWlRWjgrZlZqckJRUUVRQ2dVNnN3NHBScEVYRmt1OVhLNUhHdlhyc1h2di8rTy92MzdVOEpuZGVkb0x5OHZ0R25UaGdxcUt5b3F3aDkvL0lGKy9mcFZTcjgrT3F5dGdkUlV4Zi9aMlVUNFRDQVFDQVFDNGFQaTA1bkpJeEFJQkFLQlFDRFVUSjQrQllxS0FCOGZSZHExS3NaRVlJbkdWaEc0bDhlYzBGTGxYdDRaN0V5WmpYNGVtaDNQeWlONkJnQXZpMkM5NmxjV01wa01seTlmcGliMjgvTHlNR1hLRkV5ZVBKbWF6TlJGMjdadEVSa1pTYjBVZi96NE1TNWV2SWdUSjA0d0hDN0ZZakVHRHg2TWZmdjJzVHF2cVU4S1g3NThXYXRBYWRLa1NSclg3ZDI3bCthTXBhemZxbFVyclo4bkppYUcxb2ZnNEdBa0pDUm9iYVBLaFFzWHNHL2ZQcDMxZnZqaEI5U3JWdzlPVGs2TWRWbFpXWmcxYXhaRGNCRWRIYTMxK3lndnRXdlh4cHc1Y3pCbXpCaGFTbVpmWDErR1FPSFJvMGY0NFljZjhQYnRXM2g3ZTFQbHFpNDFoQStiME5CUXJGbXpCbks1WEtOenFycEl2aUxzMjdldndpNjlnRUxvWmE4V1NIUGx5aFdhYzZFcVhJVFA5Ky9meDhxVkt5dmNOemE0cEdxdkxNckt5bkQxNmxWR3ViVzF0VTRISlQ2Znp4QmhscGFXYXB3MEh6ZHVIQjQrZkVoekpTNHVMc2FDQlF1d2N1VktHQmtabFV2d3E4VEV4RVJuUUlzbTVISTVUVUNpRDFLcGxGT0FrQkoxbDB1eFdNd1FKZFowQWJoTUptTmM1OTNjM0JqblhVV0pqbzVtdUJzZk9YS0VjZjk3OE9BQmtwT1RhV1ZkdW5TcGtOdHdXRmdZK3ZidHEzZTcvZnYzYXhRK2ErTEZpeGMwa1J1Z0dMc2tKeWNqUGo0ZVZsWldXdHZQbVRNSGlZbUpsRU81VkNyRkw3LzhRbk9oeThqSXdOZGZmNDBmZi96Um9FRU5xcC9oMGFOSDFQTFJvMGVSbHBhR3VYUG5hbTNuNnVxS1hidDJhVnpmcFVzWFdnWUxWMWRYblU3QzI3ZHZ4NlpObTJobDMzMzNuVVloZTJGaEljUmljYVdLV3lzTG1VeUdJVU9HTUFMOFBEMDlNV0hDQkU1WkdOUmhFN3NUcXBmOSsvZlRsaTBzTEJBUkVhRzFUWGg0T0w3ODhzdHk3MU4xYksvazRjT0hPZ05LdUdCbVpvWjI3ZHBWZUR1SERoM1NLbnorNDQ4L2tKbVpxWEY5blRwMXNIRGhRaVFtSnFKTGx5NEF3SEEyQnZUTGdKR1dsZ1pyYTJ1cWpXcEFnbEFvUkhCd01FUDQycnQzYjdSczJSSnVibTdZdjM4L0xTT0R2YjA5VGJ3bUVva3dhTkFnTEZ1MmpDcmJ0MjhmUS96RlpmeWtIdHhRVmxhbU1SQzVYYnQydUhYckZrNmVQRWtyWDdGaUJYeDlmZUhnNEtCMURGZFdWbWF3YTZ4TUp0TjdXMlZsWlRYaWVEQUVVNmRPeGE1ZHUyajNlRE16TTBiQWUwNU9EbGFzV0lHWEwxK2lRWU4vQS82NVpKc2lmSmprNU9UZ3dJRURuT29lT1hLa2tudFRjMFhOMnRpNWN5ZG5vYkY2OXB6YnQyOXJ6ZmFtVHQrK2ZXRmpZME1yYTlXcUZiS3lzdENwVXlmWTJ0cGk2TkNoblB0amJtNk9pUk1uWXZEZ3dUaDkralNhTld2R1dpOHlNaEtPam81NkNaK2xVaWt0aUVyMWVuL2l4QW5xYytqajlseFdWb1pGaXhaUkFTYW5UcDNDa0NGRGtKT1RnL1hyMTlQcXhzVEVJQ0FnZ1BZTXNHUEhEc1RFeERDK1F3SUxWbFlLNFRPZnJ6Q2dLU3FxbGprWUFvRkFJQkFJaE1xQUNKOEpCQUtCUUNBUUNOWEhzMmRBZmo3ZzdsNnRMOXdhVzBYcUZENER3UFZzaFpNZ20vaTV2S0puQUdoc3pVMVVYTm53K1h6TW5Ea1RJcEdJbXRDMHRiVkZ2WHIxT0c4akx5OFA5KzdkUTFKU0VpNWR1cVJSekJjV0ZvYXhZOGZDd3NJQzE2OWZad2lmdTNmdmppNWR1bURFaUJIVUMzVmxlbnR0cm9DYVlPdEhaYjhjVDA5UHg1SWxTeGpsL3Y3K0NBb0tvcjNJTHlnb3dKdzVjL0RERHovUVhOUXlNakx3bi8vOGg5Ri9EdzhQVmdkb0FEQTJOcVltc2VWeU9VcEtTbWpyVlNlNHRUbk1oWVdGMFlUUHg0NGR3NEFCQXlBV2kxRmFXb290VzdaZzc5NjlsTUR4eHg5L3BNUk5zYkd4Mkw1OU83V3VTNWN1bkNmZ0NEVVBWMWRYcEthbU1sSXhWd1o4UHIvY3dsVlZvcUtpR0k2Tk9UazVGUkkrRnhZVzBweG5QeGFhTld1R1AvLzhrMUhldFd0WG5XMERBd094YU5FaVdsbDhmRHlya0JwUVhILys4NS8vNEt1dnZxSjk1NDhmUDhhMmJkc3daTWlRQ2dtZmh3MGJ4aXJRZi9ueUpXMjdJcEdJa1lJNEp5ZEhveXVXb1ZFVmh3S2dPZVlyVVE4QXFHbkM1d2NQSGpDdUNab20xN255OHVWTDhQbDgybS9UdG0xYi9Qenp6N1RqNWZuejU1QktwYlR2Uk4zdDJkallHTzNidDY5UWY2cVM3dDI3dzlYVkZRc1dMS0I5cjBsSlNWaStmRG0rL2ZaYnlPVnluRDkvSHIvOTlodWovWXNYTHpCNzltd3NYTGdRQlFVRm1EOS92a2J4ZFU1T1RxVUlueHMzYm93ZmZ2Z0IwNmRQcDBTNDlldlhwOFRZNVNFL1A1OG1lZ1lxWi94bWFtcUtkdTNhVVE2WURnNE9jSGQzMTNndHF3enk4dkl3Wk1pUWNyVmx1eisvZlBrU00yYk00THlOZGV2V0dUeHdnV0FZWHJ4NHdYRFk3OWl4STZ2N3V5b1RKMDZzMEwyamZ2MzZqRURVTzNmdUdFVDRuSldWeFpxVlNGOVVBNm5ZNE9KUWFXSmlncSsvL3BwYVZuOHVOVEl5MGhrSXBzclpzMmV4ZS9kdVJFUkVJQzR1RHU3dTd0UjlYelZBV0wyZmJtNXV1SDM3TnY3NzMvL1Mxbmw1ZWVIWFgzOUZRVUVCM3I5L2ovZnYzK1BkdTNlME9xV2xwVFFSTEtCNzNDQVVDbkh3NEVGYUdWdXdzQ3JqeG8zRG5UdDNhTm1NQ2dzTDhkMTMzK0hISDMrczBCaXVLcWdKeDROUUtLUTlqNnNMdUlWQ0lmWGJhWHNtQ2dzTG8vM21EeDgrUkhKeU11clhydzhBT0hueUpOYXNXVVBkajcvLy9udXNXN2NPWm1abThQZjNoNXViRzNYK0JBWUc0dFdyVjFxRENBZ0ViU1FuSnpNQ3NBQmd3SUFCcUZPbmp0YTJ4NDRkcTFGQjh5ZE9uR0FFcVhJbE9UbVpFWWlwalE0ZE9qREd0V1ptWmhnOGVIQzU5cS9FMnRvYVBYcjAwTGllNjloY05mQ2pyS3hNNC8xQi9mN0RsZFRVVk5wOXZMQ3dFRy9mdnNYeTVjdHBZMXV4V0l5MmJkdkN3c0tDbGcyb3VMZ1l5NWN2UjBKQ1FxVTVVbjgwQ0lXQVdBd29BMjF6YzRud21VQWdFQWdFd2tkRHpYcnpRQ0FRQ0FRQ2dVRDRkSGo1OHQvMGF1VVFzaG9TUCtzSTdFOHpSN0dVK2FKZUhUYnhjMFZFejlZaUovaFpWWjd3T1Q0K250VmxSZDI1U0NhVFlkcTBhZFRmUEI0UGNya2M1dWJtK085Ly82dlRMU3cvUHgrVEowL0dzMmZQdE5ZTERBekU0TUdENGVQamd6dDM3bUR5NU1tc3Jrdkd4c1p3Y1hGQjY5YXRxVFMyRW9rRUsxZXUxTXR4V2NtVEowOFlaZnFrZXRlWHdzSkNKQ1FrTU5Lc2k4VmlUSjA2RlE0T0RyaDM3eDVOVUpPU2tvSkpreWJodSsrK2c3MjlQZTdmdjQ5dnYvMlc4VnRaV0ZoZ3pwdzVHdE9QcTZZZ1RrMU5aYmcwLy9iYmJ6U2hoTHFEbkpKMjdkcGg4K2JObEFObFhsNGU5dTdkaTJiTm1tSEpraVZJUzB1ajFiOTgrVElPSHo2TWpoMDd3czdPRHNIQndiaDY5U3JHakJtRHFLZ29JbndtMUdocXVzaTBNZ2tNREtRdGkwUWlSRWRIVjFyYVdHOXZid3dZTUFCYnRteWh5cG8wYWNJcFRYcDVLQzB0eGRDaFEybkNyY0RBUUVhNjlvb1FFQkRBK0I3UG5qMUxTMjJ2aW1vYWN3Q29XN2N1bzQ1NjBFcE5Fdzlkdm55WlVkYThlZk1LYmZQS2xTdFl1M1l0QWdNRDBhRkRCN1JzMlJKV1ZsWUlDUW5CNWN1WEVSSVNnaTVkdWlBb0tJZzJ1WjJUazRQejU4L1R0cVdjSEs4SW16ZHZ4dmJ0Mi9WdXA4a3RVeGZCd2NGWXRXb1ZMZURKemMwTkV5ZE94S1ZMbDdCNTgyYXR3UmQzNzk3RmxDbFQ4T3JWSzRaN09ZL0hRNDhlUFRCMDZGQ2RZa2tsNTg2ZHcrSERoMW5YcVlyZUFJV2pxVkswWW01dWp2ZnYzOFBNekF3cEtTbll1SEZqdVoyM3EzTDgxcUZEQnh3NmRBZ2VIaDVZdEdnUmR1L2VYU243MFlSTUpqTm9nSkc2WUp6TC90bHdjM1BEc1dQSGRMWmZ1blFwd3dsMjVjcVZsQWhQRXgraVVHWG8wS0dJaTRzcmQvdmZmLzhkR3pkdTVGeGZQYkNEeitlamMrZk9PdHRWOVA1cFltSUNMeTh2bW9oTFhZQ3Q1TVdMRnpyRmJhb1VGUlV4WEk4cmc0Q0FBT3B2SXlNaitQbjU0ZmJ0MjFyYnFJcy9WWU5TdVZCV1ZvYVNraEljTzNZTXhjWEY4UFgxcFZ5ZmUvVG9vVFViVUdKaUl1TWVjdW5TSlU3ZmxmcjFRMXVBYTNreE5UWEZ0R25UTUdYS0ZLck0wZEVSZmZ2MkJZL0hxL0haS21yQzhUQnIxaXdNSERpUVd0K3JWeS9hODM1Q1FnS0NnLy9OQ0phU2tzSzZYVjlmWHpnN08rUGx5NWRVMmJwMTZ6QjkrblFzWDc0YzE2NWRvOVhQeXNyQ2loVXJNSFBtVEFCQSsvYnRzVzdkT2tSRVJHRGF0R2tZTzNhc1hwK0xRRkJ5NnRRcFhMOStIU05HakdDc3ExMjdObXVBcHlyNkJCSVFxaFp0RHZtR3hzek1ETjk5OXgxMjd0eUpLMWV1ME5iMTZkT0hlcTZMaTR2RDBxVkxxWFdYTDEvR3JsMjdLdTNkeFVlRnFTbFFXS2dRUE92aHpFMGdFQWdFQW9GUTA2bFpzeVlFQW9GQUlCQUloRThEcVJUSXlsS2tXcXNCem1JbUFrdTBjaGlJRXk5LzBsMFpkUEZ6UlVUUEFCRGpQS1pjN2JpU2xKVEVPUTBzMjZTZlVyU2xTNGhoWVdHQjBOQlFWdUd6a1pFUndzTENFQmNYQjE5ZlgrVGw1V0hseXBVTWh5bTJ2blR2M3AwU1BnT0tpZDhqUjQ0Z05qYVcwMmNDRkM0ZzZpNnZZckc0MGx6dGlvdUxFUjhmenpwSk9XclVLTXJKY3RxMGFSZ3paZ3hOUEpTV2xvYUpFeWNpT2pvYXUzYnRZcmpRbXBxYTRydnZ2dE01ZVdRSUhCd2NFQklTUXB0MDJMRmpCN1p1M1VxSm9WV3hzYkdoaVZjNmR1eUl0bTNiSWlJaWd0WDloMEF3Qkh6R3l0VUFBQ0FBU1VSQlZES1pqRGJocjJUNjlPa01vWjI2dUZuYnVwb21NdVZDZG5ZMlowR2pLaTR1THZqcXE2OVFxMVl0dUxpNHdNYkdCcVdscGVVV0tuS2hYNzkrdUhEaEFuSnljakJ5NUVoRVIwZFQ2OVIvaTRvS2R4NDllc1FROU9rUzR1bEw0OGFOMGJkdlgxcFpTa29LcS9ENXhZc1hEQmQvYjI5dlJqMTE0VE1YOGRDaVJZdG9vaDVWZHV6WVFST2JBOENZTVdPb1ZPN3FYTHg0RWZQbno5ZTRML1VKYWFXRFlFVjQ4K1lOQU9EV3JWdTRkZXNXVEUxTk1XblNKQXdiTmd4anhveUJnNE1EYTd2RGh3OHp4RlpzenQvNlVsWldWbTRSYzNseGRYWEZ5cFVyTVhQbVRPVG41Nk45Ky9hWU5tMmFSdUdUT213dWM0Nk9qcGcrZlRyREJWOFhXVmxaT2dWaFNqSXlNcENSa1VFckt5Z293TzNidHlFUUNNcDl6djMxMTErTU1uZDM5M0p0U3hmMTY5ZEg1ODZkTVd6WU1KaWJtMWZLUGo1VXlpdGVGQWdFZXJlMXNySmlwRGZud3FoUm8yam5xNW1aR1ZhdVhLbjNkalJkWjFRUkNvVXdxWUJMbmo3M3RhS2lJcHc0Y1lKV0Zob2FXbVh1M0lHQmdiVHJ5ai8vL0lQTXpFeEcxb1NFaEFRNE9UbGh6Smd4akhXQVlseWxIclJaV2xwS3V6OGJHUm5wSEg5cGM4ZFZia01WRHc4UDFLcFZDMi9mdmtWTVRBeHJRTEE2cWhsdkFQYXNERno3YUdwcUNpOHZMd0NLMzgzRHcwTnIyL0R3OEhJRjNMQlJHY0puUUJHczFxbFRKeHc5ZWhTOWV2WEN3SUVES1dkaWJXTzQ1czJidzlMU1V1LzlwYVdsNGZmZmY2ZVZOVzdjbUFxWTQ0cVBqMCtOT0I0TUJZL0hRK2ZPbldrTzRVbEpTUmd5WkFqcjV4S0pSTEMydG9aRUlvRlFLRVM3ZHUyUW5aMk5VYU5HZlpBQktBUjJmSHg4OE1NUFB6REtuejkvampGajZPOGU5K3padzNEK2xVZ2tlbytobFlFWmJPOE1seTlmcnRlMkNOVkRZV0Vocmx5NXduai9xRHEyOS9UMHhMaHg0NmpsNmRPblU5ZWFhZE9td2NuSkNZRGllVlJUNWo5TmlNVmlMRnk0RUVsSlNZemdJRnRiVy9UczJaTmFidHUyTFhiczJFSHIyNFlORzJCc2JJenUzYnZydGQ5UERsTlRJQ2NIcUYwYlVNdG1RQ0FRQ0FRQ2dmQWg4K0hONUJFSUJBS0JRQ0FRUG56UzBoVGlaMWZYNnU0SlJYdm5NYmorNWcva2xtYm9yZ3lGK0Rtbk5CM3BoWS9LTFhyMnRHaUc1blpkeTlXMkpqSnc0RUQ4K2VlZmVQNzhPUURGaS9HSWlBakV4TVRBeXNvSzc5Njl3L3IxNjdGLy8zN0dwTFhTWVZxSmNodjE2OWRIVUZBUWJ0eTRRYTFiczJZTjZ0U3BneVpObW5EcTErblRweG5DSlU5UHowb1I5VWtrRW56NzdiZTRlL2N1WTEyYk5tM1FxVk1uYXRuUzBoS0xGeS9HcEVtVGtKT1RRNVcvZnYyYWRjTGJ6TXdNOCtmUE41aGdUeTZYNjV6azdOKy9QMDNjeGlZQXM3S3lRcDgrZmRDNWMyZGFPdDZXTFZzYXBKK0Vtc3ZubjMrT3FLaW9jcmZmc21VTHd4MVNIL0x6ODdGdzRVSTBhTkNBc1k2TGtFRmJmVGJoamErdkwzNzZpVnVBakw1czJyU0pJU1RseXRtelozSGd3QUVrSnlkajJiSmw1ZHFHcXZqMTJyVnJpSStQcDl4MW16VnJadkRycFpHUkViNzU1aHZVcWxXTDRjcHJhUGR0dHRTN0lTRWhGZHBtUmJodzRRS2p6TWZIaDFHbWZwL2s4ajN3K1h5TjlkaCtReDZQcDdHK3J2dkRzR0hEY09MRUNWeTllaFZTcVJRaElTRVZGbG1wVDVJcnN5YXdPV0lyS1Nzclk3Z1MrL3Y3NnhTWDFXUXNMUzBSRlJXRkRSczJhRXdwclU3dDJyWHhtbVVDdTIzYnRoZy9mdndINmFZbms4bnd2Ly85ajFHdUZCRldCdVBIajYrMGJSTzR3ZWZ6NGVibXBuYzc5V3RXZWJkVDB6aHg0Z1FqZzB4RjNLYjFKU1FrQkx0MjdhS1ZuVHg1RW9NR0RhS1d5OHJLa0phV2htZlBudUhhdFd1SWpvN0dpQkVqYUNMWDZPaG9XcEFUQUh6NTVaYzBWL2N2dnZoQ3AyZ3BKaWFHSnBhZVAzOCtJK09DS2p3ZUQvNysvcmg4K1RMNjlldUh6WnMzYTkzKzQ4ZVBHZGRTVnozZldhaTZyWnVabWNIRHd3TjhQcCtSaFllTnRtM2JhaFUrVzFwYXdzYkdCdGJXMXJDMHRJUmNMcWN5SHZENWZOcDNVMW5DWndBWU1XSUU0dUxpR09lWXRqR2N0N2MzYTZDWExtN2R1c1VRUHRldFc1ZVQ2emtiMVgwODZBTmJzTEVxblRwMXdvNGRPNUN2NHR5cC9rd2pGQW9SR3h1TGZ2MzZ3VllsMDVxMXRUVkdqeDZ0VjM4SU5ROGJHeHZLeFJ0UXZKdGhDNFJsZTdZVkNvV011a1pHUnJUdDZUTit6TTNOaFpXVkZlZjZOWlcxYTlmcVBQZVViTml3Z1paQnJVZVBIaGc4ZUREbmZSa2JHeU12TDArcldZWDZPN2pzN0d6S2lUazdPNXRSVjV0THMxQW9wRjBIbEdSbVptTDI3Tm0wTXBsTVJzdFNWSzllUFZvUXBlcXpwWmVYRi9Yc3BTMFFXeWFUSVRjM2wxWm1iR3lNQlFzV1VNN042b3djT1pJV09DVVVDakY2OUdqTW1UT0hWbS90MnJYSXpNekVpQkVqeWhVTS9rbWdQSitWMzA5K1BsREJERWtFQW9GQUlCQUlOUUVpZkNZUUNBUUNnVUFnVkMybHBVQjJ0c0xwdVlhOWpCem10UUpMSC9UbVhQOXAvZzNkbFRRZ0ZwaWptK3YwY3JldmlRaUZRa3lmUGgxMzc5NUZXRmdZNVppV2xwYUdQWHYyNE5DaFE2eHB0Mk5pWXVEczdFeEwrVnhVVklUUzBsS0lSQ0tNSGowYUkwZU9wQ1p5UzBwS01IUG1UQ3hZc0VDbnUyUkpTUW4yN05uREtOZmtpRmxSbGl4Wndwb0N1bTdkdXJTVXdFcWNuWjJ4ZVBGaVRKNDhHZS9ldmRPNDNkcTFhMlBod29VR2N6bThkKzhlZnY3NVo2eFlzVUpydlVhTkdpRThQSnhWcUdkaFlZSGV2WHVqVzdkdURBYzN3cWVCaFlVRnE2c2ZWeXJpbHBpZG5ZMnhZOGNpSXlPandzS21zckl5VG1KYlUxTlRlSHA2Vm1oZm1sQVgvMnFpdUxpWTRjU2tHaGhpaUpUaWFXbHBrTXZsdUhMbENxNWN1UUlIQndlc1diT21YQzU5MnFoVHB3NXJ1ZnJFYjBYY3QwK2ZQczJhSGo0cEtRa2lrUWhlWGw2VjZteXRqbHd1WnpoM21wbVpNY1Q3VXFtVTFkVlNsZWpvYU1ZOXNGNjllZ2JyYTFCUUVNTjExZHJhbXZvN0xDd01ZV0ZoZVBmdUhVNmZQczFKYUt6TmRSMEF3ekVZWUhmRFZ1WENoUXVNU2YveXVqMkhoNGRUd1VVNU9UbTRkdTBhcEZJcHhHSXgyclp0cTdQOXJWdTNxTS9nNStkSFhadnM3T3c0N1Q4L1B4OEhEaHpBL3YzN2FXbnZWUkVLaGFoYnR5NU5MQWdveGgrVEowOW1mQmQvL2ZVWHpwdzVnK2pvNkVvVndWVUd4NDRkWTRqaFJTSVJhNkRBeDRDMXRUVU9IRGlnZHp1WlRNWTQ1aU1qSXpGeDRrUzl0a1BHY2pVVDlXUEN3OE9EYy9DbklmRHg4WUd0clMzdDJuTGd3QUgwNnRXTE9tWmV2SGhCalUya1VpbU9IajJLUG4zNjRNeVpNemh5NUlqR2JTc0RYWlg4K3V1dk9INzh1TmIrcUdkd1dMNTh1Y2J4Wk0rZVBSRVZGWVVtVFpxZ1RwMDZuTnk4ang0OXlpano5ZlhWMlU0VlZSR3F1Yms1ek16TU1IandZRTdqVlZkWFY0U0dob0xQNTZOdTNicHdjWEdCbzZNajdPM3RZV3RyeXhnVHllVnl4TWZIbzFXclZraE5UYVU5OTFhbThNdk16SXhWeEd2SU1WeGxVZDNIQXhleXNyS3daczBhOU8vZlgrdTlXeXdXWS9EZ3dVaE1UR1NzRXdnRWFOKytQUVlNR0lEYXRXdnIxV2ZDaDRPSmlRa2lJaUlNdGowK242OXplMnlCZGdBWXo2aUFJaHRBdzRZTnRXNXZ6Wm8xT0hmdUhQZE9Wakw2aklmVXIzRkdSa1o2ditOWXRtd1o2L09xSmhJU0VqU3VTMGxKb1FVbXFWT3ZYajJhUzd3MkhqMTZSSFB4NXVwMnI1cTFTRDBvTFNrcGlmWTh5T2Z6OGMwMzMrRCsvZnVzb3VmMjdkdXp1dnVIaG9ZaUlpSUNaODZjb1pYLy92dnZ5TTNOeGF4WnN6ajE5Wk5EZVd3cmY1ZWlJaUo4SmhBSUJBS0I4RkZRODk0OEVBZ0VBb0ZBSUJBK2JsNjlVdnpQWWFLcHFuRXhiWWkrN3ZPdzY5bHMzWlVyeURDdkZYQXgxVDRCWUFqMjd0M0wyYTFFRzF3bkxaVk9Ub1dGaFRoNjlDaU9IVHVHQnc4ZXNOYTFzTERBNU1tVDhkbG5uekZjbkFCRnFreVJTRVE1T3YzeHh4L1V1cEtTRXN5WU1RTmZmUEVGdW5YcnB0R1pNakV4RWVucDZZenk4UEJ3VHAvSEVGaFlXQ0FoSVlGMUF1WHg0OGZZdDI4Znc4bE5IWWxFZ3BNblR5SW1KcWJDSXMrbFM1Zmk5T25UQU9pVEVtd1VGQlRBM2QyZFZmZ3NFQWpnN3U1ZXBVSVpYYUk1d3FlRHFwUFIyN2R2R2FMYzBOQlFta2lURGVWNmRkY2hRSDlIdHNxa3JLd012LzMyRzI3Y3VJRjc5KzZ4T3E4clVSY0VxYU9lYWw3VnBWM0pzMmZQYU10RlJVVWFoZG0zYnQxaU9PN3A2N2F0aWt3bVl3ZytOVjFqeEdJeGhnd1pRaXRUQ2lJbEVnbjI3ZHVIRFJzMnNMYmR0R2tUTm0zYUJBc0xDd1FGQlNFNE9CaUJnWUhZdW5VcnJaNGh4ZDVwYVduWXNXTUhYcng0UVNzUERRMWxDTlpWc3dBb1VmK3RIQjBkS3hSNG9BdFRVMU5POXh0TFMwdk9RdU9uVDU5cUZCRG41K2NqSlNXRlZtWmhZYUZ6a2wxMWJBQW9Bb1ZDUTBNNTlVZWRmdjM2QVFCV3JseUpxMWV2VXVkVGNYRXhtalJwd2pyeHJpUTFOWlVtYXI5Nzl5NHNMQ3d3ZS9ac25XT29sSlFVN04rL0gvLzczLzgwbmo5OFBwOFNNRjI5ZWhVclY2NmtyWGQyZHNiU3BVc3haY29VbWtBeE96c2J5NWN2eDZaTm05Q3hZMGRFUjBmRDJkbForeGZ4LzhURnhkRXlWWlFYZ1VDZzFjR1VqZFRVVkt4ZHU1WlJIaHdjL01FSmRMbU9YWGc4WHJrQ2d0aUVSZ0tCb0VMQlJZU2F3YTFidDVDYW1rb3JLMjlnUjNuaDgvbUlpb3FpQ1pMeTh2S3dmZnQyeXNINDhlUEh0RFltSmlad2RuWkdUazRPL3Zubkg4NzdldjM2dFVaQm5TYllBbVpVK3drQUxWcTBRSzFhdFhSdUt5c3JDOGVPSFdPVWEzT1UxclpmNE4vQXRyNTkrM0p1cjAzVXBnNlB4OE9DQlFzQUFJc1dMYUt0MCtYVUtwRklHR000YldOTUxxaVBYd3h4dmRZV0hGd2Vhc0x4b0kzRGh3L2p4bzBiS0NrcFFXeHNyRmJSc2xRcXBRVHhiTCtkbzZNanE3dHJaVUdlMVQ4TkxsKyt6Q2pyMUtrVHhvd1pnNTA3ZDlMS2xTNzFtaWd0TFdXTS8ydlNjL2luZ2xnc1JxTkdqV2hsNnBtNXRBblk3OXk1ZzNQbnppRS9QNTkySDFjZmkrN2J0NCsyUEc3Y09EUnYzaHgxNjliRjd0MjdhVUpyRHc4UGpCczNUdU0rSjB5WWdDZFBuaUF0TFkwcUV3Z0VldDF2UHptVWdUUVNpY0tJSmo5ZllVcERJQkFJQkFLQjhJRkRoTThFQW9GQUlCQUloS29sTHcrd3NxcHhiczlLbXR0MXhjdkN2M0UrU3orQmhqNzBkWjhITDR2Z1N0dStFcGxNWmpCM1AxMWlPa0RoMm5YdDJqVmN2MzRkOSs3ZDB6anh4ZWZ6MGFsVEp3d2VQSmdTbGQyN2Q0OVJUL1VsK2JCaHczRGp4ZzJhaUZraWtXRE5talc0Zi84KzR1UGphVzNsY2psKyt1a24xc25LeG8wYkc5UVZVNVdRa0JCS1ZBd29KaEFXTEZoQUUyNjlmLzhlWjg2Y3diRmp4NUNjbk14cHUzbDVlZGl6WncvMjdOa0RGeGNYaElTRXdOL2ZIejQrUGxyVGliSUptMVg3bDVlWHh5cTZ2blBuRG80ZE80Yno1ODlyRkVmbjVlVmg5dXpaYU5hc0dmcjM3dzgvUHorTkFuUkRvZTV3Q1JqRzRaWlFQZ29LQ3ZRV3FLaWlMYVdyT3RxRUdHL2V2R0VJVkh2MTZrVkx4YW9OdHV1RXVrTnJhbW9xYlNMTzBMeDkrMWJqT29GQWdHM2J0bkg2dnFSU0tlTThWSFdhNjltekozcjI3S214dlV3bXcxOS8vVVVyYTlLa2ljWnpXeWFUNmZVN2FrTXVsMlBuenAyTWE1SW1rWWl4c1RFR0RCaEFLM3Z5NUFrMmI5Nk1ZOGVPNGMyYk56cjNtWitmanpObnpsQnVVZlhyMTBlTEZpM1Fva1VMalU3RG1abVpEQkhPblR0M3NHN2RPcng5K3hadjM3N0Z1M2Z2R0dJMVRVNnVzYkd4akxJclY2NHd5cmk2Z3RjVTJNUk9CdzRjZ0orZkgxcTBhRUU3cGw2K2ZJbFZxMVl4eGcyNnp1RW5UNTdnL3YzN3RMSXVYYnBVMk1XN2JkdTJPSHo0TUswc01URVJnWUdCclBkY21VeUd4WXNYcy9aZm0rZzVPenNiaXhZdFFsSlNrdGIrUkVSRVlNaVFJWlJnV2RNNTUrTGlndFdyVjJQKy9QbU1jWlZTcUxoOSszYnFPQThMQzlNNEhwTEw1ZUR4ZUFaekROVW5DQzgxTlJWZmYvMDE2K2ZzMnJXclFmcFRWUlFXRmpJQzhBdzlibEYzK2E0b09UazVqSUFDTHJDTjBRNGNPS0NYNkc3QWdBRWZSSHJ5M2J0M2EzVXkxb1hxZlZrYisvZnZweTJibTV0ckRjQ29MRHAzN295OWUvZlNSUFo3OXV4QlVGQVEvUDM5YVprbkFJVWpibVUvRStnREYyZGZRQkgwb240ZGI5NjhPZWRqV1BtOHJDckdWbzVQS3p1N3hQdjM3M0g5K25WYUdaZCtHMm9NQnlneURLajNvYUpqRjdsY3p1b0VXNUYzSERYaGVGQkYvVm43enovL3BQN095OHRqRllHK2VQRUNlL2Z1eFlrVEoxZ0RPQUhGTThINjlldHg0c1FKREJnd0FLMWF0YXIwekEva1dmM1RRUDBlTm1yVUtLM1BsMHJ1M0xtRGVmUG13Y1RFQkdLeEdFS2hFRmxaV2JUZ0FGdGJXNTFCR3dURG84eEVwNlNrcEFTOWV2V2lsbzJNakJqQ2FGVTBCVG1xWjNnYVBYbzA3dDY5aTRLQ0FuVHYzcDBLdm5Gd2NNRFlzV09wUHRqYjIyUHUzTG1zUWRwS3pNek1NSC8rZkV5Y09KRzZEdmJ2MzcvU01uUjlOQmdiQXlVbENxZG5EUm1HQ0FRQ2dVQWdFRDQwaVBDWlFDQVFDQVFDZ1ZCMTVPVUJwYVdBcTJ0MTkwUXIzZHltdzltMG9jR2RuOFVDYy9Uem1BOC9xNnFac0ZaM2NLcE1FaElTY1BIaVJaMzFhdGV1alFrVEpxQng0OFlRaVVSNDllb1ZUcHc0Z2ZQbno5UHFtWm1aMFVSVHBxYW1tRE5uRHNhTkcwZHpRN1N5c2tMLy92MXBiUXNMQy9IRER6OW83TSt3WWNQMCtXaDZvZW9BWldSa2hEbHo1cUJSbzBaNC8vNDlybDY5aW5Qbnp1SDY5ZXM2M2JSNFBKNUdrVkI2ZWpyMjdkdEh1YVU0T1RtaFhyMTY4UER3UUk4ZVBXZ3BkRlhkVDlqSXk4dkRLNlVMKy8vei9QbHpUSmt5aFZFM0pDUUUxNjVkWS9UcjVzMmJ1SG56Smh3ZEhkRzhlWFBFeHNaV2FMTGg4dVhMNFBQNU1ERXhnWW1KQ1VRaUVjckt5dkRnd1FQczNidVhVWjg0QWxVZlN0ZmNxa0RkQ1VvVk16TXp0RzdkR3E0cTl4WlZSOU9USjA4aU96c2JscGFXc0xDd2dFZ2tnbEFvaEVRaXdhMWJ0eGlPODBLaEVCNGVIclN5eE1SRTNMNTkyMENmUmo5NFBCN2MzTnkwQmtvNE96c2pNaklTSGg0ZWpNbmkwNmRQSXlBZ0FENCtQaHBGbUdWbFpjak16TVR2di85T2M5TUdnR2JObWxYOFE2aXdldlZxM0x0M0QrYm01aENKUkRBeU1vSlVLa1ZxYWlxcmM2TzlpZ3VSWEM3SCsvZnY4ZTdkTzJSblorUGx5NWRJVDAvSGt5ZFA4T2pSSTYxaU1xRlFpTEt5TXEwQ3pPVGtaQ1FuSjJQTGxpMnd0YlZGaXhZdDBMSmxTd1FHQmxKaWtkR2pSek5FOEVsSlNUckZxMncwYk5nUXhjWEYyTDE3TjhSaU1ZeU1qUERpeFFzY1BIaVFVYmNxSGZzTUFac2JkVWxKQ2I3NTVodUlSQ0pLUUZ4UVVLQXhxRUNYcTZLNktGQW9GS0pEaHc2YytsZFVWSVJWcTFacFhHOXRiVTBUbE9ibjUyUEdqQm1NYXdPZ0VJbytldlNJMFplVWxCU2FpRUNWeU1oSUJBWUdhaFFzQVFxQjFiQmh3MmozMUtLaUlwdzllNWF4THlXMnRyWllzbVFKMXExYngzQlZVNUtjbkl3blQ1NmdTWk1tR3ZldERMYXFhcTVldllwRml4YXhIaE1CQVFFSUNBaW84ajdwSWpNekU4bkp5VEEzTjZmRVBBS0JBTG01dWRpMWF4ZERXRmplY1V0cWFpb2tFZ20xZlQ2ZmorenNiR3pldkpsUmwydW1Galp5YzNPeFk4ZU9jcmRYNWZqeDQzclY3OVdyMXdjaGZGWUd1VlFtbVptWmpDQ1lEaDA2Vkl2anViMjlQZHEzYjA4TENKSEpaSWlQajBmcjFxMFp3bFRsdUNFNk9wb1J3Q0tUeWZETEw3OHdza3VFaG9aeWNwaWZOV3NXN1Q0K2ZQaHdqYzhkcm5xOGN6aHc0QUN1WHIzS0tPL2R1emRyZlRaaDk4V0xGeUdYeTJuM0RsM1pSN2lTbTV1TEkwZU93TkxTRW1abVpqQTFOWVd4c1RGa01obGV2SGlCZmZ2Mk1jWkFtZ0s0S3NLcFU2ZXdlL2R1V0ZoWXdOallHRVpHUnVEeGVNakt5bUlWdmRwemRKTGNzMmNQcmwrL0RuTnpjNWlabWNIWTJCaHl1UnlQSGoxaUhmOGE2bnZWUkZVZEQ5bloyU2dxS3RMWWo3eThQTmJyK2NTSkV4bGxqUnMzeHJObnovRCsvWHRhZVZwYUdyNzc3anVzV3JVS0lTRWhhTjI2ZGJrell3REF3NGNQa1p1YkMxTlRVNWlZbU1EWTJCZzhIZzh2WHJ6QXp6Ly96S2hQbnRVL1BpWk9uSWlIRHgvaTlldlhtREpsQ21KaVlqaTFhOVNvRVVwS1NoalpmVlJSRmR0K0ttaHpValkwcXM5bnZyNisrT21ubndDQU1mWXlOamJHb2tXTE1IdjJiT1RuNTZOWnMyYU1kd3h1Ym01VTRJYXZyeThFQWdFdFFLcHg0OGFNNTBFWEZ4ZkV4OGZqOE9IREdEVnFGRzFkVkZRVWpoMDdoc3pNVEN4ZHVwUlRaaU5uWjJkOC8vMzNtRDU5T2l3c0xLanNQUVF0R0JzcjVtWHM3WUhzYk1YZkg4RFltMEFnRUFnRUFrRWJSUGhNSUJBSUJBS0JRS2c2OHZJQWdVRGgrRnpEYVc3WEZTNm1EYkRoeVFUa2xtcE9vY3NWVDR0bTZPWTZIUzZtVmZkU3V5b1pNV0lFYnR5NHdlb2F4ZVB4RUJZV2hsNjllaUUrUHA3aHpzd0dtNXVJaDRjSFpzeVlnZm56NTBNcWxjTE96ZzVMbGl5aHVTbmZ2SGtUeTVZdFk0aDVsZlR0MnhkK2ZuNTZmREw5c0xLeWdxdXJLN0t5c3ZEdHQ5L0MzZDBkVTZkT3hkMjdkem01WnRldVhSdURCdzlHU0VnSXRtM2Job01IRCtwc2w1R1JnWXlNREx4Nzl3NkRCdyttcmRQbVJ0ZTZkV3M0T0Rpd1R1cXlFUnNiaThqSVNDeGR1cFFtUGxlU21abUo0OGVQYTV3UTVzcnAwNmNab2k1dFZKWjdONkhta0orZmowT0hEakhLZVR3ZSt2YnRpeUZEaG9EUDU4UFgxNWUxZldwcUtpMUZ1eTVDUTBNcjNSRk5YOXpkM1JuQ0QydHJhN1JwMHdhUmtaRzBDVk5QVDA5YUN1TGk0bUlxRGJxKzhQbDhoSVdGbGEvVEd2RHk4bUlJVnJXaGVqOVl0bXdaamg0OXF2YytMUzB0TVgvK2ZEZzZPdUxpeFlzNGYvNDg3dHk1by9YNm1wMmRqY09IRCtQdzRjTVFpOFZZdjM0OTdPM3RZVzl2cjFXSXJ3LzkrdlZEZG5ZMmZ2bmxGNjMxSEIwZFdWMENhekkrUGo0d016TmpGYkNXbHBZaUt5dExhM3NqSXlPMGF0Vks0L3AzNzk1UlR0MUtJaU1qT2FXdlYvWkJQWVd6THA0OGVjSXE3R0pESXBGbzNiNlhseGVDZ29Jd2FOQWd4dm5ab0VFRGpCdzVFazJhTk1HaVJZdnc5OTkvVTQ1bm1abVpESkdVdWloZUlCRGd5eSsvUkt0V3JiQjY5V284ZnZ5WXNmK0JBd2ZDMzkrZjAyZXBDZ29LQ3JCKy9YcFcwVCtnT0llblRadFd4YjNpaGtRaXdieDU4empYTCsrNDVkQ2hRNHhBSFUzVXJsMjdYUHNnMUJ3T0hEaEFFL2p5ZUR4MDZkS2wydm96Wk1nUW5EOS9uaWF1TFM0dVpoVzNoNGVIQTFBSW5GU2YwL0x6ODdGNDhXS0c2Sm5INDJIWXNHR29XN2V1em42b0I0ZldyMTlmWjVDTUx0TFQwN0Y2OVdwR2VXaG9xTWJySkp1VDhmMzc5eGxaQ0F4MUxwcWJtMlA3OXUwYU15cXBJeFFLRVJJU1lwQjlxK0xyNjZ2WEdFaWJRNmdxMXRiV2pJd2oybWphdENubnV2cFNsY2VEdG1kMUx5OHZCQWNIWSt2V3JWeTZqZnIxNjJQOCtQR1lOV3NXYTBhZWdvSUNuRDU5dXNMaitxZFBuMkxGaWhXYzY1Tm45WThQYzNOenpKbzFDNDhmUCtZc2VnWVUxeVYvZjM5Y3VYSUZBb0VBUmtaR0VBcUZFSXZGY0haMlJydDI3VGdITUg1TVZKZFkxOVRVVkt0aGdhK3ZMNzcvL250TW5UcVYxVlJEL1RycDVlV0ZKMCtld01yS0NvMGFOY0xZc1dOWnR4c1VGSVJtelpxeEJveE1tREFCSXBHSWsraFppWWVIQjFhc1dJSDgvUHdhOXc2blJtSnNEQlFXQWtvaGUzNCs4SUVGV0JNSUJBS0JRQ0NvUTRUUEJBS0JRQ0FRQ0lTcUl5L3ZneEE5SzNFeGJZalpUWTdqMnBzL3NEL3RleFJMMyt0dXBJYTF5QWt4em1QUTNPN0RTczJ0THk0dUxoZzJiQmpXckZsRGxabWJtNk50MjdibzNyMDc1YjdhckZrelRxTFdidDI2c1paLzl0bG5tRGR2SHRhc1dZTUZDeGJRWEYyVGtwSXdjK1pNalVLMnlNaElEQjA2VkorUFZTNUNRMFBSb2tVTHl1R014K1BwRkM4N09qcWlSNDhlaUkyTnBkeFd4bzBiaDY1ZHUyTFhybDA0YythTTFvbHVIby9IbUZpUVNDU3NrNTYydHJhWU9IRWlXclJvZ2ZUMGRKMHAwbTF0YlJFZUhvNEdEUnJBMXRZV1hsNWUrTzY3N3pRS3FiaW1EOVpFOCtiTk9RdWZHemR1VERzR0NCOHY2bTVuVmxaV21ERmpCaWV4UzRNR0RUanZSeWdVNHZQUFA5ZTdmNVdOdTdzN0FJVnJXbGhZR0NJakl4RVFFTUNhT2owbUpnYTdkKy9tTEk3UlJsUlVsRlpYdmZyMTYyUDQ4T0cwc28wYk4rTHZ2Ly9XMkNZb0tJanovZ01DQXVEbTVrWXREeGd3QUNkUG50VHBtcTlLNjlhdE1XYk1HTmpZMkFCUVpFUG8zTGt6OHZMeWNQSGlSWnc3ZDA2bkNEb29LSWh5TFhSMGREU0k4TGx4NDhZSURRM0Z5NWN2ZGRhdFRyRmJlUkdMeFJnNmRDZ1NFeFBMMWI1UG56N1ViOGJHa1NOSEdFRTRtc1lPTlpsV3JWcGgyN1p0ZVA3OE9Sd2RIVEZpeEFpMGJ0MmFXdS9wNlluVHAwOXIzWVltRjJSZlgxOGtKaWJpK1BIajJMMTdOOUxUMDZueUFRTUdHTzVEVkJDWlRJYTVjK2ZpMXExYnJPdE5UVTB4Zi81ODJOblpWWEhQdU9IcTZncEhSMGVHVzc0bW9xT2p5N1dmcGsyYmNoWSt0Mnpac2x6N0lOUU1Ta3BLY096WU1WcFppeFl0OUJJQ0dSb3JLeXRNbno0ZDMzenpqZGI3WmZQbXpWbWZCWGJ2M28wZE8zYWdzTENRc2E1Ly8vNmNSTStWaFl1TEMzcjM3azBMa2pNM044ZTRjZU0wdHJHeHNZR3BxU25yNTFGaWEydGI0ZWNpSlVLaEVON2Uzbmp3NEFHbitqMTY5TkFaQ0NRUUNMQnc0VUphMmJsejU3U0tjUjBkSGVIaTRrTGRUN1JoWVdHQnlFaHVtYTdVbmNHMTRlUGp3MWxRWFI2cThuaGdHd01LaFVJTUhqd1l2WHIxQXAvUDF6cW1CaFRqclJZdFdpQWlJZ0llSGg1WXQyNGRWcTFheFRwMkNBb0swaHBVeG9YbXpadHpybXRpWW9MUFB2dXNRdnNqR0FZUER3KzlBLzYwNGVQakF4OGZIMGI1NTU5L3J2VlpXcDlBc1ErQlVhTkdNWnlMUHlhOHZiM3g0NDgvY3Nyb3RtclZLbFl4TXh1YTZxays5K3VEazVNVG5KeWN5dFgyazBNb0JNcktBQk1UaFRFTkVUNFRDQVFDZ1VENENDRENad0tCUUNBUUNBUkMxVkJVQkVpbEFJc2JUazJudVYxWCtGbEg0Rzd1R1R6TnY0NjdlYWUxaXFERkFuUDRXVVdpc1hVay9LeTRUZlpWQm9aT2hjem01cXhLMTY1ZGNlclVLVmhaV1NFcUtvclZOZFhmMzErbnFMVmZ2MzVhSGFxQ2c0T3hmdjE2aHVEUDM5OGZpeGN2eHZ6NTh4bnBNN3QwNllLeFk4ZXlpZ1FOemZEaHcya3Y4c2VORzRlUkkwZXlpZ1Q4L1B6UXRXdFhoSWVIcy9iTjFkVVZYMy85TlVhTUdJRkRodzdoMUtsVHJCUE5IVHQyWkV4R0NJVkN6Sm8xQytQSGo2ZFNUa1pIUjJQTW1ERlV5bGtYRnhkRVJrWXlKa1pOVFUzUnVuVnJSRVZGb1hIanhyVFA0K2JtaHNURVJKdytmUnBidDI2bEptemQzTnpRczJkUHJsK1RScmltc2JleXNzS2tTWk1xdkQ5QytURXlNbUpOdjh3VmlVUkNTNGVxQ1FzTEM4VEh4MlBTcEVtUVNxVndkM2ZIZ2dVTE9LZlA1aXFPTURZMnhzeVpNMWtuM09yV3JhczFGWFZGZWZueUpkNjllNmR4ZlZCUUVCd2RIZEdpUlF1ZFRrYU9qbzZJajQvSDk5OS9yMVdBb1l1bVRadHFGWGtBQ2hkV2RmSDV2bjM3dExheHRiV0ZuWjBkM3J4NW83V2VpNHNMdytIVndjRUJIVHAwME9nS3E4VEN3Z0p0MnJSQjU4NmQ0ZUhod1ZySHlzb0tuVHAxUXFkT25aQ1hsNGZ6NTgvanpKa3p1SGZ2SHEwZW44K25CYzJvaWxZc0xDeGdaMmRIZlNZYkd4dlkyTmpBMXRZV1ZsWlcxSEpTVWhJV0xWcEV1UjhMaFVLTUh6OGVnQ0pGcnpheFRFaElDSHIwNktIMTg5WlV6ZDhRM0FBQUlBQkpSRUZVdW5idENwRkloRTJiTmlFbko0ZFRHdzhQRC9UcjF3OFJFUkVhNjhoa01zWXg0T3ZyQ3k4dnJ3cjF0enJnOC9rWU5td1kwdFBUMGExYk44YjVyVXNNWm1wcWlyNTkrMnJkZm9jT0hkQytmWHZjdUhFRGh3NGR3cWhSbzNTT2h3UUNnVUZkMDdSZDcvbDhQdWJPbllzVksxWXdSRGwyZG5aSVNFaEEvZnIxRGRhWHlpQWdJSUNURzMxY1hGeTUzV245L2YzQjUvTjFCdE4xNzk2OVF1Y0NqOGVyTnNjOHJvS1o2cVozNzk1NnVWeXFjL3o0Y2V6WnMwZmorbE9uVHRHY2xZR2FFZGdSRWhLQzZkT25ZOG1TSmF6QlZVS2hFQ05HakdCdDI2cFZLOXk1Y3dmWHJsMmpsYmR1M2JwR0JKd05IejRjTXBtTStsMm1USm1pMWEyWngrT2hlL2Z1MkxadG04WTZQWHIwTU9pekoxZmhjNXMyYlRCa3lCQ2Q5Zmg4UHVONjlQVHBVNTN0R2pac3FGUDRiR3BxaXRteloxUFBuTHB3Y25KQ3JWcTE4UGJ0VzYzMTZ0V3JoNWt6WjFiNnRhS3Fqb2R4NDhiaDNyMTdWT0JNbzBhTk1HM2FOTlNwVTRlcU0zRGdRQ3hidG96V2pzL25Jemc0R05IUjBRZ0pDYUd5UWdBS2tmYU1HVFBRdVhObmJOcTBDVWxKU1FBVTUrZFhYMzNGOFJ2UWpMMjlQWnlkblhVRzd2SDVmRXlaTW9YVkRadEFJSHc0Y0JFOUF4L09HTzZUUnpuR0x5MVZHTk9vdlRzbkVBZ0VBb0ZBK0JBaHdtY0NnVUFnRUFnRVF0V1FtNnY0L3dOeWZGYkZSR0NKNW5aZDBkeXVLL29CZUpKL0hRQ1FVL0lTT2FYcHNCRzV3TWJZR1NZQ0M3aVlOcXplenY0L3YvMzJHK1VlWEZHa1VpbmF0Mit2dFE2Zno5ZnA4dUhuNTBlckx4UUtJUktKWUdscENTOHZMM1RzMkpHVDhGWFRKTEsvdnovV3JGbUQyYk5uNCtuVHA3Q3dzTUM0Y2VNNHUwMFpBdlhQWDdkdVhYVHIxbzBTQXpvNE9DQWlJZ0x0MjdlbnBYL1doclcxTlFZTkdvUkJnd2JoOGVQSE9ILytQRzdldklrblQ1N0F6TXhNNCtTMjBvMTErL2J0bURwMUtxdmowdkRodzNIaHdnVklKQko0ZW5xaVc3ZHVpSWlJb0UyZ3FzUG44OUd1WFR0RVJrYmkxcTFiT0hIaUJEcDE2bFFoRWF3U096czdqYzZKWXJFWTl2YjJDQW9LMHVrR1NxaDhSbzBhVlNFaHpxcFZxM0Rnd0FGT2RSczFhb1RodzRmajFxMWJpSStQNXl5a0FCUkMyenAxNnVEMTY5ZVVZSXpINDhISXlBaGlzUmpXMXRidzgvTkRYRnljUmdkeFRhbGFEY1hpeFl1MXVuQjVlSGhvRlBDeUVSb2FpcTFidCtMczJiTklUazVHWGw0ZUo1RzVRQ0NBcmEwdG1qZHZqcFl0VzVaTHNHTnZiMDl6Ym1UN1RoczBhSUEzYjk2QXorZFRBa3V4V0F4TFMwdlVxVk1Id2NIQmlJcUtZaFhmOWVuVEI0Y1BINmFKLzZ5c3JPRHQ3WTFHalJvaElDQUFQajQrZXZYZHlzb0tYYnAwUVpjdVhaQ1ZsWVhUcDAvajlPblRTRWxKUVhSME5FME0zN3QzYjNUcjFnMTJkblphcjVPcWhJU0VZUFhxMVpneFl3WXlNakl3Y3VSSTJ1L3A3dTZPQnc4ZVFDQVF3TlRVRkZaV1ZuQnlja0tyVnEwUUZSVlZKVUU3bFVXSERoMFFFeE9ENTgrZjQ4MmJOd3lYWmtBUlJHRnFhZ3BYVjFkWWNSZ241dWJtTWtTSCtqaUpBMEN0V3JVNFgzOHFBOVZqT3pRMFZHTTlMeTh2Q0FRQ3h2a3JGb3ZoNysrUDRjT0hjOHA4d09QeEVCd2NqT0RnWUU3OTY5bXpwMFlCWTNuWXVIRWpkdXpZb1hHOXNiRXhwazJiaHZyMTYyUHQycldReVdSbzJiSWxKaytlek9tWXFHNzgvUHhZaGM5OFBoKzFhdFdDcDZjblltTmpFUjRlWHU1OW1KbVp3Y3ZMQzhuSnlZeDE1dWJtMUQ0cU91YXRWNitlVnNkWGd1S2VVVjVYUW1WN2JZakZZZ3dhTkloYUZvbEU1UmJNRzVySXlFaDRlSGhnMDZaTnVIcjFLblZ0Y25GeHdZUUpFelNPVlp5Y25MQmd3UUtjT1hNR3ExYXR3dnYzNzlHclZ5OE1IejY4eHR6anZ2amlDeFFYRjhQR3hvYVRTKzNubjM4T0d4c2JYTHQyalFxNjVmUDVzTEd4UVZoWUdOcTFhMmZRL2pWbzBBQmlzUmhTcVJSeXVSeUFZdHdtRW9sZ2JtNk91blhySWpvNnVrTFhHVXRMUzRiN3R2cXpiWU1HRFhEcTFDbndlRHdJQkFKcVBHMW1aZ1lIQndjMGJkb1VNVEV4ZWorbk5XellFRmV2WGdXZytCNUZJaEdNalkxaFltSUNKeWNudEduVFJ1UFlzREtvaXVQQnpNd01NMmZPeE9USms5R25UeDk4L3ZubmpQT2hmZnYyMkw5L1AxSlNVbUJqWTBNRjdXbkx5QUlvQXFlV0xGbUNmLzc1QjhlUEg0ZURnNFBCTWlYNStmbHBkS3Uyc2JHQnI2OHZldmJzQ1c5dmI0UHNqMEFnRUFnR1FqbEhJSkVvNW1leXN4VkdOU1ltMWRzdkFvRkFJQkFJaEFyQWt5dmZraEFJQkFLQjhMRng4eWFBbTlYZEN3S2hodEFNYU5hc2VydWdkQ2RpU1lkSXFEaFNxWlFoaWpHVTZQbERwTGk0R1B2MzcwZHNiQ3dzTFMycnV6c29LQ2pBbmoxN0VCWVdabERYd3Z6OGZHUm5aOFBkM1YxakhibGNqbGV2WG1sTmozM3c0RUhZMjl0cmRkcXVTdkx5OGlDUlNDaEhZYVZBdnFZSUl6NUZaREladzVIVzJOaTR5bDBoWlRJWk9RNEl1SGp4SXVSeU9XclhyZzBYRjVkS2M1Tjc4dVFKNWRwc0NISnpjM0hod2dWMDZkS0ZWbDVhV2dvK24yK1E0QkhDeDBkcWFpb0FoYURJMk5nWXBxYW1Ccy9xb1M1SUZ3Z0VFQWdFQnQwSFYyN2N1SUhTMGxLdGd2Q2Foa1FpUVc1dUx2VzlLY2N0aHI1SHFyczk4M2c4NHJCSHFEWktTa3J3NnRVcmlNVmkxSzVkbS9PeG1KMmRqVGR2M3FCQmd3YVYzRVA5a2N2bDVKeXFKcFF1NGtaR1JqWG1ONmlxNHlFakl3Tk9UazRhMS8vMTExOTQ5dXdaT25ic1dHMk8vS29VRkJTZ29LQ0F1dDhwNzNuVk5XNGdFQWdFQWtlS2loVHpNNTZlaW95Y2YvMEYyTnNEcnE3VjNUTUNnVUFnRUFpRWNrT0V6d1FDZ1VENGVDSENad0pCaFJvZ2ZMNTVFM0J5QWd6a01rTWdFQWdFQW9GQUlCQUlCQUtCUUNBUUNBUUNnVURRUWxrWmtKUUV1TGtCdFdzRFQ1OENoWVdBU25aR0FvRkFJQkFJaEE4TllwTkVJQkFJQkFLQlFLaDg4dk1WLzV1YVZtOC9DQVFDZ1VBZ0VBZ0VBb0ZBSUJBSUJBS0JRQ0FRUGhXVUdhYitQOHNDckt5QTB0Si81MjBJT3NrbjM1WEJVTTljU2lBUUNBUkNlU0U1TkFrRUFvRkFJQkFJbFU5UmtlTC9Ta3BGVHlBUUNBUUNnVUFnRUFnRUFvRkFJQkFJQkFLQlFHREJ5RWpoL0F3QXRyYkF5NWRBVnRaSE0yZFRYRnlNTXVYbkEyQnNiQXloVU1pcDdkT25UN0ZpeFFwODlkVlg4UGIycHEzNysrKy84ZHR2ditIQ2hRdjQ0WWNmNE1maWtwMmJtNHVUSjAraWE5ZXVNRFkycnRnSHFVRklKQktzWHIyYVdxNVhyeDY2ZE9sUzRlMXUzYm9WZS9ic2dhMnRMZXpzN0dCcmE0dmV2WHVqZnYzNkZkNDJnVUFnRUQ0dGlQQ1pRQ0FRQ0FRQ2dWRDU1T2NESWhFZ0VGUjNUd2dFQW9GQUlCQUlCQUtCUUNBUUNBUUNnVUFnRUQ0ZFZJWFBnRUw4bkpHaGNINFdpYXF2WDNwU1VGQ0FyS3dzWkdWbElTY25CeDA2ZEFBQWZQUE5ON2g5K3paVmI5S2tTWWlOamRXNkxhbFVpaDA3ZG1ENzl1MlFTcVdZUFhzMlZxOWVEVnRiV3dEQThlUEhzV1RKRXFyKzh1WEw4ZC8vL2hkR1JuU1oxY3FWSzNIeDRrWDgvdnZ2R0RKa0NLS2lvc0RuODZuMUVva0VKMCtlclBCbjUwSllXQmhxMWFvRkFOaTFheGRuZDJVL1B6ODBhZEtFVmxaV1ZvYkRodzlUeXlFaElRWVJQdi8xMTErUVNDVEl6TXhFWm1ZbUxDd3NNSFhxMUFwdmwwQWdFQWlmSGtUNFRDQVFDQVJDSmZEWDB5eWt2WDVIS3d0dlhBZFc1dUp5YjFNcWxVRWc0T3V1V0ltOHpINlBSMms1MUxKWUpFQkxIeGZPN1k5Yyt3ZFNtWXhhRHE3dkNFY2I4d3IzNi9jL0g4UFR5UXBONnRWbXJNdktMVUJlUVFuZUZwUWc3MzBKYkN6RmFPYnRDQURJZTErTUpiL2VRUCtJaHZDcGExZXVmVDlNemNiUzMyNVF5d0krRC8rZEVLMjF6Y2xiei9BNFBSZmV6dGJ3ZHJHR203MGwrSHhldWZiL3dWQllDSmlhVm5jdkNBUUNnVUFnRUFnRUFvRkFJQkFJQkFLQlFDQVFQaTNVaGM5MmRnckg1N1Ewd05Peit2cjEvK1RuNXlNM054ZDVlWG5JemMybC9mMzY5V3U4ZnYwYVdWbFpLQ3dzcExYejlmV0ZtNXRidWZlYmxKUkVpWU96czdPUmtKQ0FIMy84RVVaR1JvaUlpTUQyN2R1UmtaRUJBRWhOVGNVZmYveUJIajE2VU8zUG5qMkxpeGN2QWdEZXZIbURKVXVXNE1tVEp4ZzdkaXhWcDdDd0VNdVdMU3QzSC9YQnk4dUxFajV2MmJJRkVvbUVVN3RCZ3dZeGhNL2w0ZFdyVjFpK2ZMbldPZzhmUHFRdEN3UUNKQ1FrNk56Mm9FR0Q0T1BqVTZIK0VRZ0VBdUhqZ2dpZkNRUUNnVURRayt4M1JiQzFOTkZhNThUTlp6aDU2em10ckVFZG0zSUxuOHVrTW55eitVK1lpbzB3cVhzUXpNVC9wbWVTeVdRb2tYQ0wyTlVYa1pHQUpyYSsrVGdUSy9mL0d6RnRiMldxbC9BNThjQnRTTXIrRlQ1L095aTB3c0xuczBscFdIUHdMd0JBVTA5N0RHN25nOFllL3dxZzUrMjRncjlWeE5wK0huWm81dTJJVW9rVTMyejVFdzlUYzNEMTd3ekVOdmZBaVBaK3NERFZMdzFWVVVrWm5yLzZWK1RPUmNCODVxODBYRS9PcEpibkRHeUp6eHJYMFd1L0h4UlNxY0kxd01HaHVudENJQkFJQkFLQlFDQVFDQVFDZ1VBZ0VBZ0VBb0h3YVNFVUFrVkYveTZMUklDOXZjTDFPVDhmc0xDb3RxNzE3TmtUYjkrK0xWZmJtemR2bGx2NExCQUlFQjhmajlHalJ5TTdPeHVBUXBTN2J0MDZqQmt6QmlLUkNGOTg4UVhtenAxTHRkbTZkU3ZhdFd1SFdyVnFJVHM3R3l0WHJxUnRzMDZkT2hnOGVIQzUrdk14VUZoWWlCczNidWl1cUVKZVhoNm5OcDA2ZFNwdnR3Z0VBb0h3a1VLRXp3UUNnVUFnNklHa1RJb1J5NDVEd09mRHo5ME8vdlZxdzkvVEhoNk90U3B0bnpLWkhBdDNYcUdFc24rbjVTQytYd3MwZEZPa1ducnlNZzlqRTA5VnlyNG5kVytHMk9iMUttWGJodUJSV2c3TmJmbXZwMWw0OUNJSEc2ZTBwOFRwRFYxdGFNTG5aNW1LbHlkN3p6L0N3OVIveTQ5Y1M4R2xCeTh4cGxOVFJEUmx2aVI1bHZrVzZkbnZHZVgvWk9UUmx1VnlPZjY4bjg3YTMrWU5IQ0UwRXVEdnRHeGFlV1AzOHJsTmZ6QW9JL0JOdEFjTUVBZ0VBb0ZBSUJBSUJBS0JRQ0FRQ0FRQ2dVQWdFQXlNdXVNekFEZzdBOW5ad0xObmdJOFBJQkJVUzlkY1hWM0xMWHkrZCs4ZTR1TGl5cjF2S3lzcnhNZkhZOHFVS1pEOWY4YmEzTnhjeUdReThQbDhoSWVIbzFHalJuajQ4Q0ZFSWhFaUlpSlE5di9mNDVJbFM1Q2ZuMDl0eTl6Y0hQUG56NGU1T2Qzd2ljZmpRU3ptYm94VlVsSUN1VnhPTGV2VGxzOW56eHpzNys4UG9WQklLM3YrL0RsZXYzN05lZHNFQW9GQUlOUTBpUENaUUNBUUNBUTl1UDRvRSsrTEZHbUJMdDVQeDhYNzZiQzNNc1hXYVIwMFBreFdsSTBuN3VIQ3ZYK0Z0Szl5Q3pIeHB6TVlHZXVQN3A5NVY4byt5MHRtVGdHT1hrK2hsWDNlem9mbUdtMG9ucjdNdzM4Mm5FZHhLZjFGemNTNFFKb2pkeU0zRyt5LzlPLzYvQ0lKMHQva28xOUVJd0RBMWxNUElKVXBYaUM4TFNpQlFNRHUySHo4NWpQOGVpRlpaNy9rY3VEYnJaZFkxLzA2dXd2ZTV4VWl2K2pmMUZKMTdNekw3UVQrd2FCODhWT05qZ0VFQW9GQUlCQUlCQUtCUUNBUUNBUUNnVUFnRUFpZkpBSUJVL2dNQUY1ZXdLTkhpbjhOR2xTTCtMbHUzYnE0ZCsrZTFqclcxdFpvMTY0ZDdPM3RVYnQyYmRqYjI4UFIwUkVXNVpoM09uZnVISll0VzBZclV4VWFYNzkrSGQyN2Q2ZVdTMHRMcVRwbnpwekJtVE5uSUpmTFVhZzAvZmwvaW9xS01IYnNXR281S2lvS1k4ZU9oYVdsSlE0ZVBNaTVmeU5Hak1EejU0cXN3bUt4V0srMm1wZytmVHBNVEV4UTlQK3UzN1ZxMWNLYU5XdHcrUEJoenR2SXlzckNrU05IR09WTm16YUZzN016YTV2dTNidWpTNWN1NWVyejlldlhzWHIxNm5LMUpSQUlCTUtuQVJFK0V3Z0VBb0dnQjZlVFVobGxVWUYxSzAzMERBQzlXelhBbzdRYzNINmFSWlZKWlhLcy9ULzI3anc4eXZKcy8vZzVhL2FON0lRRXNwQ3dTRmhFb1N3cWkwb1J0RnJSdGxiclVzV0sybXExMXRlOVd2V2xWYXorY0h1cFZLMUsxYnBnUlJRM3FxSW9za09RTFpCQUNDRWhnWkJsTXNuTTc0OGhRNGFaYkpPQlNlRDdPWTRjbWVkKzd2dCtya2tRU2VhYzYvblBhaFVVVlhTcjhQUGVxaHE5K2xtQng5aGxFd2NHL1Bja0JVVVZ1dnNmWDdwRDZNMW1uSkdyaWNQNmVvd056VXJ5V3YvdEQ2VzZjR3gvWFRacGtFWU5TTlVqLzFxdW9ySnFYZnZqZlBYdkhhZUNvZ3BWVnRlcnFzYW0zdkdSR3BidHZZZS9WbTB0OHpnZW1CR3ZPcHU5bGRrdVpwTlJGbk53M21rZkVIVjFkSHNHQUFBQUFBQUFBQUFJQnZQaGFGQlRrMmU0T1N6TUZYZ09Zdmg1NHNTSlNrOVBWMXhjbk9MajR4VVhGNmVWSzFkNmhGN1QwOU4xM1hYWEJlUjZkcnRkTlRVMXJaNXY3WnpkYnBmZDN2cnJlVTFOVFI1cjYrdnJ2ZVpzMmJMRjNURzZOVGFiemYzWTRYQ29vS0NnamRrdWVYbDU3YjVXUFgvK2ZDMWN1RkNTZFAvOTk3ZTc1OUVLQ3d1OUF1T1NLMVRkV3ZEWmFyVjZkY0R1cURCZVZ3UUF0SVBnTXdBQUhWUmRhOU0zQlh1OHhzODV0ZDh4dlc1VXVGV1BYbk9HL3UrRHRWNGRoek9Tb21VeWVuWW90cGlObWpZcXkrZGVuNjBwVnRXaEl6OHdUeG5aVDJFaHJmOXpJRE1scGd1VisrOVFYWU1LaWlvMElpZlpxMXYwcDZ0MzZxOXZycEM5MGVFeFB2NlVORjM3NDN5UHNacTZCdG5zVFlxUERsWEZ3U08vWVBqUDh1M2FWbEtscWhxYktnL1ZxNmJlOVV1RzV4ZXQxZk9MMW5yc2NlN0lmZ0VOUHEvY3V0ZmplTW5LblZxeWNtZWJheTRjbTZNYnBnOFBXQTNIWFhXMUZCc2I3Q29BQUFBQUFBQUFBQUJPUHMzQjU4Wkc3MkJ6V0ppVW5TMXQzdXdLUCtma1NGYnJjU3N0UHo5ZitmbWVyKzkxSk96YkUvM1AvL3lQcXFxcU9qeS9vYUZCTjk5OGM3dnozbjc3YmI4RHhzZlNnZ1VMdEdEQmdtQ1hBUUE0UVJGOEJnQ2dnejc0Ym9kczlpYVBzY0Y5NDVVUUhhYUdvOFlkTFc2SjFNemU2UENhNTR2QklLL3V2a2FqUVRQUEc2bytDVkY2OHQyVmNqaWN1bUx5WUYwK2VaQTI3OXJ2TVRmVVl2SVprajFZWTlQQ3I3ZTVqNGRtSmVyM0Y1L1diajNIbXRQcFZQRythbTNjV2FFTk84dTFzYWhDUldYVmtxUkZEMTJrNXE5RWc3MUo4eGF2MWR0ZmJmVzV6NmdCcWZwL0MxZXBvR2kvcWc2NXVqVWZIWTV1VmxSMlVFVmxCenRVWDJXMUt6QTlZM3l1emhuUjErdDhRZkYrelhucmUvZXgwV2pRc3pkTjlybFhSS2hGcTdmdjY5QjFUeGgxZGE0T0FuN2NiZ3dBQUFBQUFBQUFBQUJkMURMNEhCTGlmVDRxU3VyWFR5b3VsdGF0azNyM2xwS1NqbnYzNTJESXo4L1g2TkdqdTd4UGNYR3hQdmpnZ3dCVTFEMFpqVVpaZlFUaXpXWmlad0NBNE9EL1FBQ0Fuc3ZoY0FVcW01cGNqeHNiUGNjQ2VpbW4zdjNhTzNDN1lXZUZ6cnZuclE3dDhidG5QK3ZRdk5qSUVMMXg5L2srejUwM0trdUpNV0hhdHFkS1A1OHdzRVA3TmZ0OGJiR2FIRWNDMmRkTUdkS3A5Y2ZDUHo1YXI3KysrWjBPMWZtK05WUnpBSHpuM2dQNjB5dmZ0QnRXTGlxcjFwYmRsUUdyTDlScWx2bHd4K2xlMFdIcUZlMTlXNlhLRmgyMG0yV20rdTV1dkhaN21hcHJHd0pXWDQ5UTdRcXhFM3dHQUFBQUFBQUFBQUFJZ3BiQjU5YkV4N3Z1M2xsY0xKV1VTSHYzU3VucHJyRVRPQUNkbTV1ckdUTm1kSG1mNzc3NzdvUU9QcDkyMm1sNjZLR0hPclZtM0xoeGZvZktOMi9lcklVTEYvcTFGZ0J3Y2lENERBRG9uaHdPVjZmWTJsclg1L3A2MXcvanphSG1BQWViMi9QRitsMHFxNm85cnRkc3pla0RVblg2Z05SMjV4MnNzZW15LzEza1BtNndlLzR5NHcvei90dm0rdmYrZEtGL0JSN2xRSTFOVzBzcXRXRm5oUnFiUERzdzc5amJlcERaWkRTNEg1Y2ZyT3RRaCtibzhNN2RlbXRBZWk4TlNPK2wySWdReFVhR0tqWXlSTEVSSVpyLzBYcWRtZDlIVTBabWVuVGZ2dngvMzFkVmpXZHd1Y25oK1p3Y0RxZW0zL3UyeDFoTzcxak51WDZDL3J0dXQ4ZDRYcDg0eGZzSVV4ZVZIZFN1OGtQdTR4QkxELzRuVzNXMTZ6WnB4L0cyYUFBQUFBQUFBQUFBQURpc0k4Rm55UlZ3N3RkUFNrNldpb3FrSFR0YzQxRlJyZ0IwVkpUck5aOFRUSDE5dmI3KyttdS8xMmRrWkhSNlRXSmlvcDUvL25tdjhkLys5cmNxS2lxU0pJV0dodXExMTE3em1uUGZmZmRwN2RxMW5TLzBPTXZJeU5EWXNXUDlXbXMwR2drK0F3RGExSU5UTkFDQUUwWmpveXZnM1B6UkhIVHVKcHFhSEpyLzBmcWcxckNwcUVLdmZiNUp2Ly9wU0VWSCtMZ0ZsUTlPU2ZVTnJmOENvNjF6UjN2dS9UV3FzelZxNTFIaDQ0TzFOajN4MXZmcWt4aXBpOGZuK1Z6N2kwZmY3L0IxV21vWk9ENmxiNExNSnFNN09HMDBHdVJvMGIyNjJhbjlreFVUWVZWc1pLaGl3a05jUWViSUVNV0VoMmpsMWpJOTg1L1ZIdlBMRDlicGdoL2xxRS9pa1c3RXRmVjJyZHRScmpYYjkybitSeHQwM3VtWnVtWkt2aVNwM3Q3VW9hL2IwWE5zOWlZNW5VNTl1Y0V6K0h6Zkw4Y29NVGJjYS8xRHIzN3RFWHpPVFl0cjk1cmRVa09EVkZVbHBiWWYxQWNBQUFBQUFBQUFBTUF4ME55eHViM2djN093TUNrdnovV2FiWG01cThsTmNmR1I4eTN2OHRuOE9ENiswMDF3M243N2JXM1pzc1ZydktTa3hPTzRxS2hJczJmUGJuV2ZuVHQzZWh4LytPR0hXci9lODdYZHBLUWtYWG5sbFFvSkNWRnM3SkU3dDRhSGg2dXFxa29QUC94d3AycHY2ZUtMTDlhb1VhTTg5bzJJaUdoempjRmdVR1JrcE0veGxuek5NZldRRHR5dnZ2cXFYbjMxMVdDWEFRQTRRUkY4QmdBY1h6YWJkOGpaYmc5MlZXMzY0THRDN1c0UlFqM2VTdmNmMGowdmZhV3FRelp0TGZsWTkvM3lSOHJ0MCt1NDF2RGhpa0pWMTNsL24rb2JtdlQrdDl1VkdCT21kWVhsV3IrajNLLzl6U2FqTWxOaXRHVjNaWXV4SXovWWgxak5HcERlUyt0M2xLdHZjclJtVFIvbXMyUDExTk96V3IxR1JsSzBQbHE1UTl0S3F0eGo1UWZxZE9QY1QzVEY1RUU2OTlSK2lnaXo2dk8xeGU1UWRYVnRROEMrOXlzMmw2cmlZSjM3ZUdCR3ZNL1FzeVJ0MkZuaGNUeTRiM3hBYWpqdW1uOHhsWkFRM0RvQUFBQUFBQUFBQUFCT1ZoM3QrSHkwc0RBcFBkMzF1S0hCRllDMjJWeWZtelcvRm1ReVNVbEpuZHArOWVyVldyWnNXYnZ6cXFxcXRHVEprZzd2dTNIalJtM2N1TkZqTENzclMxZGVlYVhHangrdjhlUEhlNXdyTFMzdDhONnRHVFpzbU41NDQ0ME96eTh2TDljVlYxemhOYjV2M3o3MzQvcjZlcDl6S2lvcXZNWUFBRGpaRUh3R0FCeDcxZFZTWmFYcm83TS9VQWZad1JxYlh2eDRnOWY0OU5IWkdwYWQyT3E2aFY5djA1cnQrenpHZmoxbGlGTGoyMzUzcnlSWlczUTZycW0zNjY1L2ZLbXFRelpKVWxsVnJXNTU5alBkK2JOUkduZEtuNDQrRFVsU1hHU0licnhnZUt2bkgzemxtMDd0MTlLK0EzWGFkNkN1L1lsSG1US3luODQ1dFoveSt2UlNyYzJ1R1ErOTV6NW5OaGs5NXA3U0wwRTV2V04xN1kvelZkZUpidFhOakVhRDd2clpLTjMwOUtlcXFUOFM0cTZwdCt1Wi82elJjKyt2VVZKc3VFb3JhejNXalJwd3BGdnhGWk1IZDZwVGRyTzR5RkQ5Wi9sMmo3RXpocVRwcXcyN1ZWSnhKRmc5YVZpRzdFME9sYmY0V3FiRWhhdFhkQSs4YlZoRmhlc2pOYlhUNy9BSEFBQUFBQUFBQUFCQUFKbk5YWHVkMW1wMWRYVkdRRGdjRHUzWnM2ZmRlUjJaRXdnMU5UVmF1blNwKzloK1ZPT3lzckl5TFZxMHlHTnN4SWdSU2tsSmFYWFBjZVBHYWZUbzBYN1ZzM256WmkxY3VOQ3Z0UUNBa3dQQlp3REFzWEhva0xSL2Y0OE1PN2YwNUxzcjNhSGpab2t4WVpvNU5WOGgxdGIvTi9wTmdmY1BvY056a2pyZHFibTZ0a0YxTnMrdlgwT2pRMzk2NVd2Tm1qNWNGNHpKNmZCZW9WYXp6aGlTM3NZTS80UFA3UWtMTVd0dzMzaXQzRnJtN3FZc1NhTUg5dGFRVEZlQXZOYm0rUU4weXdDNEpGMHhlWkFzaDhmOENUNUxVbnBTdEI2NWVyenVtditGVndkcmgxTmVvZWZvY0t2T3lqL3lOWnMrT3R1djZ6WTFPZlQ2ZjM5d0h4c04wc1NoR2ZyTG15dTBZdk9SZDVHUHlFbldqcjBIUE5ZTzd0ZkR1aVUzTkxnQ3ozdjN1am9CSkNjSHV5SUFBQUFBQUFBQUFJQ1RtOGtrTlRVRnU0cHVLVGs1dWQyUWJYVjF0ZWJObTZmUFB2dk1ZM3pzMkxHNitPS0xqMlY1eDBWVlZaWG16Sm5UNnZuQ3drS3Y4L2ZjYzArYndlZk16RXhObUREQnIzb3NGZ3ZCWndCQW13ZytBd0FDNXdRSk96Y3JLS3JRMHJXN3ZNYXZQbmRJbTZIblFFcnBGYUhIcmp0THQvM2ZVcFZWSFFubE9wM1MvMzJ3VnVOT1NldndYZzJOVFZxL285eXZPdm9rUnF1NjFxWkQ5WGFQSUxqUklQV09qOVQrNm5yVjJueC96K2ZNUEV1RCtpYklhRFJvNnQzLzlnZyt0OVIwMUxqVjdObngyWEpVRU5wZkF6UGk5Znp2enRGVDc2N1NzbzBsYmM2ZGRmNXdqKy8xUHo1YXIzZVdiZTMwTllkbkorbTUzNTZ0cnpiczFqK1diRkJhZktSNlJZZkpadmY4bWxuTVJtMHRxZklZRzl3M2dPK2UvLzc3d08zVkdxZFRNaGhjNy9wUFQzZjlJZzBBQUFBQUFBQUFBQURCMDlXT3o4ZkFYWGZkcFNZZllldzMzbmhETDcvOHN2djQ5Tk5QMTkxMzM5M3FQdmZjYzQvV3JGbmpQcjd4eGh0MXpqbm5lTXd4R28xSEwzTXpHQXdLQzJ2OTdxdExsaXpSYzg4OXB3TUhqalF2aW8rUDEwMDMzYVN4WThlMnVxNHRNVEV4dXVXV1c3ekduMzc2YVpXVmxVbHloWC92dXVzdXJ6a3Z2dmlpQ2dzTC9icXU1SHEreDhQTEw3L3M4WDBFQUNDUUNENERBTHJtMENGWDBMbXlVanJxbGpjOVhXWktqQ0pDTGFxcFAvSzgrcWZGYWRMd2pPTmFSMnA4cEI2ZjZRby9sKzZ2Y1kvZlB1TTB4VWVIcWVKZ1hZZjJxVGhZcjF1ZS9hejlpVDQ4ZWNORVNkSjczMnpWaysrc2NvOG54SVJyL20wLzFwdGYvS0IxaGVXS2pRelJvbTg5ZjlETzdkTkxSbVA3UDBBM05qazhqa01zclFkbWpRWXB0VmVFeDFoRXFLWGRhN1NzKzRFcnhxcXc5SUErWGIxVDZ3ckxWVlIyVURXMlJwbU1CdVdteGVtWGt3WnBaSzdudTVSdDlpYVBQdzhkVlc5dmtzRmcwTGhUK21qTW9ONDZVTlBnR20vdy9HVk9tTldzbWVjTjFVL0c1T2lIWGZ1MXFYaS9SdVFFc0dOeWZMeGtzN1UvejE5T3AxUlg1d283OSt0MzdLNERBQUFBQUFBQUFBQ0Fqak9iWFhmdDdFYXNWcXZQOGNyS1NvL2pYcjE2dFJsTVBqclViTEZZMnB6ZkdYUG56dFU3Nzd6alBqWVlESm8yYlpxdXVlWWFSVVJFdExHeWJTRWhJVDVEMC9QbnozYy9OcGxNUHVlOCsrNjduYjVlWGQyUjE1TTc4cld4V0N3eUhkWGN5T2wweW5Zc1gyY0VBS0FUQ0Q0REFEclA2WlFxS3FUUzBtTWJvZ3l5VUt0WkU0ZWw2NzF2dGt0eU5iRzlZZHJRNC9ZdTJKYVM0eUwwMkxWbjZyYi9XNm85KzJ0MDJjU0JPak0vWFpKM1lOaGthdjBkeThmS3hlUHpkUEg0UEszWlh1WVZmTzZvQnZ0UkllQ1Exb1BNTHk3WnFGUDZKWGlNTGR0WTBtNEg1OWIwam85VTcvaEk5M0Y0aU1VcjlCd29ScU5SY1ZHaGt1UVZXamNkRG9nbngwVW9PUzVDWnd4SkQrekZqMGNZdWJGUldyOWUycnRYU2c1Z2FCc0FBQUFBQUFBQUFBRCtNWnVsMnRyMjUzVURtemR2OWpoT0R1RHJUYk5telZKUlVWR0g1emY0Q0lzdldiSkVTNVlzYVhmdDg4OC9MNGZEb2ZyNmVrbnk2RzdkMk5pb2JkdTJ0WGs5aDhQaGMwN0xFTE1rRlJZV0tqdzhYRmFyVmVucHZsOWIzTE5uai90eFZGUlV1N1hmZnZ2dG1qQmhnc2RZVVZHUnJybm1tbGJYV0sxVzllM2J0OTI5SmVuUW9VT3FxS2hRZUhpNEVoTVQyNTBmSGg3ZW9YMEJBQ2NQZ3M5M2JKWVBBQUFnQUVsRVFWUUFnSTV6T0tSOSsxeUJ4aE9zdTNOcnpqczl5eDE4dm5Cc2YyV2x4dXEvNjRyYlhWZFc1ZjJMZzFWYnkxUmFXZU5qOWhISnNSSEtTKy9sODF4U1hJUWVuM21XWHYvdkQvclYyWVBkNDAwT3A4YzhVeXZkbGExbW93WWZGUlkrdXI1Z3FyVjUzbDRyUEtUMWY2Wjh1bnFucXV1TzNaL0JxRENMYnJ4Z3VOZjQ2WGtwaWd6cmVHZnBaa2QzcDVha3BpYUhLZy9WZTR3VmwxZXJWM1JnM29FZU5HYXpsSkRnZW1NRXdXY0FBQUFBQUFBQUFJRGdNNW1rcHFiMjV3VlpkWFcxVjlnM096czdZUHZiYkRaM0VOa2ZUcWV6dytzZERvY2VmL3h4clYyNzF1dmMvdjM3ZGYzMTE3ZTV2cUdob2QwNWtuVHJyYmRLa3JLeXN2VGNjODlKa3FLam85MGhhcHZONWhFbTM3WnRteElURTVXVmxTVkppb3VMNjlEemFVOWFXcHJtelp2WDdyeUtpZ3AzelpMMHlDT1B0QmwrcnFtcDZWSjNiUURBaVluZ013Q2dmWTJOcnJEenZuMDk0Z2ZpUU1ydUhhZThQbkdxcnJQcnFuTk9VVmxWclI1ODVSdS85cHEzZUYyN2N5WU9TOWVkUHh2ZDZ2bUVtSERkTU4wemtGdmY0QmtZTnJmUzhUaytPa3l6ZjMxbXEzdWYvY2MzMnEzdldOcFpkdERqMkorQThiRTJQQ2RadzNNQ0UrWXRxVGdrcDJkbVhkdEtEbWhvVmxKQTlnK3FwQ1RYM3htMXRSTHZ3QVlBQUFBQUFBQUFBQWd1czluVjVNcnBkTjNtdHB2Ni9QUFBQVG9qR3d3R0RSdzRNSWdWOVV3TEZpeHdQMTYwYUpGSEora25uM3hTVHo3NXBDNjc3REwzMk83ZHU3dDh6ZVhMbDh0cXRXcm8wS0V5R28ycXJhM1ZwazJiM09kalkyT1ZsWldsZSs2NVJ5VWxycnY0MXRiVzZva25udENmLy94bnIvMktpb3IwMm11djZhdXZ2dEs4ZWZPVWxIUUN2SVlLQUFnWWdzOEFnTmJaN2RLZVBWSjV1YndTbWllUjZhT3oxVHMrVXFIVzRQOXY4OE1WT3pSbVVHOUZoVnZkWTRlTzZud2NZakg1WEZ2ZjBOaWhidFhIMDljRkpmcmd1MExaRzV1MFlXZUZ4N200eU5BZ1ZlWGI4azBsV2xkWTNxVTl6aCtkcmFRNDF6dVNmOWhWNlhWKzliWXlYVFN1ZjVldTBTMVlyVkprcEZSWlNmQVpBQUFBQUFBQUFBQWcyTXlIWCtkc2JKUXMzYS81a0NRMU5UWHA5ZGRmOXhnYk1HQ0FZbU5qQTNhTjg4OC9YMVZWVlIyZXYzVHBVaFVWRmJtUHg0MGJwOHpNekE2dGpZNk83blI5Z1ZaZlg2OVhYbm5GWTZ5aG9VSDMzWGVmbm43NjZZRFcrUHp6ejZ1b3FFaTlldlhTcEVtVGROWlpaK21PTys1d254OHpab3dlZU9BQlRaczJUWFBtekhHUGYvdnR0MXF5WkluT1B2dHM5OWphdFd0MTIyMjN5WGs0by9Ec3M4L3EzbnZ2RFZpdEFJQ2VML2dKTGdCQTkxTmZMNVdXU2hVVjdjOE5GcFBKOVdFMHVqNmFIN2NjS3lzTHlLWE9IZG14SDE2UHRVTjFEZnJybTkvSmFqYnF6UHgwVFJxZW9lSFpTVHBZMitBeEx6TE02bk45NVNHYjM5MnFqNVhrMkhCOXVHS0h6M045RXFJNnZNK1VrZjEwdy9SaGZ0Zng5SHVydGJpVk9wcXQzclpQYjM2eHVjMDU3Ums3T00wZGZDNG85djd2YTgzMk10a2JtMlF4K3c2djl5Z1JFVkpWbFpTV0Z1eEtBQUFBQUFBQUFBQUFUbTdOWVdlN3Zkc0duMTk3N1RXVmxwWjZqRTJlUERtZzF6ai8vUE03TmIrd3NOQWorSHpHR1dkb3dvUUpIVjUvNTUxM3ltYXpTWkp1dnZsbUhUem91Z051Zkh5OEhudnNzVTdWMG16MjdObmF1SEdqKy9pWlo1NVJXRmlZTEQ2K3I4ODg4NHpLV3J4bWJqYWIxZGpZcUwxNzkrcWhoeDdTbzQ4K0txUFI5OTJFTzJQNzl1M3VyOVArL2Z1MVo4K2VWdWRPblRwVjY5ZXYxNUlsUzl4ai8vNzN2elY4K0hCOThza251dWlpaXpSa3lCRGw1T1JveTVZdGtxUXZ2dmhDYTlldVZYNStmcGRyQlFDY0dBZytBd0NPYUd5VWR1M3FQb0ZuZzBFS0MzTjFqRzMrQ0F0emhabzdJa0RCNSs1aTQrR095QTJORGkxWnVWT2ZyaTdTTy9mL1JQc08xSHJNaTJvbCtOd2RaYWJFS0RZeVJGV0hiQjdqMGVGV25abmZwOFA3bUl4R2hZWDQvMHNhVXdCK29POE1wOU9wWlJ0THZNWnJiWTFhdHJGRVorYW5IOWQ2am9tSUNHbnZYc2xtazBKQ2dsME5BQUFBQUFBQUFBREF5YXRseCtkdWFPWEtsZnJuUC8vcE1SWVpHYWx6emprblNCVzVORFUxZFdsOVFrS0MrM0hMZ0xISlpGS2FuODJEekdiUHFGZEtTb29pSXlPOTVyMzU1cHRhdEdpUiszak1tREhLeTh2VC9QbnpKVW1yVnEzUzg4OC9yK3V2djk1cjdlclZxMVZYVitjeFZsbnBmVGZiWnA5ODhvbkg4WG5ubmRmbWM3anBwcHUwZnYxNjdkbXpSNU1uVDlhTk45Nm9OV3ZXYU42OGVmclBmLzZqSzY2NFF0ZGVlNjMrOEljL3VOYzgvZlRUZXZycHB3TVMxQVlBOUh3RW53RUFMbVZsVWttSjFNVWYzdnhtTm51R204UERwZERRNE5UU2hveWthQzMrODAvYm5mZll2MWRveWNxZEhtTlAzakJSdVdseGJhNHpHRm8vdDdISU01Q2VsOTVMb1ZhelNpdHJQTWJqbzExZk40T2tVS3YzLytwdDlrWWR2aXVRSk1saU5oNzM0Rzh6ZzhHZ0VUbEorblIxc1hzc0l5bGF0MTUwcXFMQ3V4NldmZXJkbGRwV2N1UjJWV2FUVWJOL2ZhYU14amErMEsyd21JMCt2NTZTMU5EWUpJZmp5QmZWYkRMS2JQTCttaG9QZjRNMzdDaFgrWUU2ci9PUzlKL2wyMCtNNEhQekwxaXFxd2srQXdBQUFBQUFBQUFBQkZOek4rQnVHSHhldVhLbDdydnZQcStROFJWWFhLSFFJTDVlYkxmYjNSMkhtd1U3ZE52VTFPVFJnVnFTejA3UHI3MzJtbDU0NFFYM3NjbGswbFZYWGFYMDlIUXRYYnBVMjdkdmwrVHF0SnlibTZ1OHZEeVA5WXNXTGZJSVRiZWx2cjVlSDN6d2dmczROVFZWcDU1NnF0Zlh6bTYzdXgrSGhZWHBqMy84b3lvcUtqUisvSGhKMHZMbHl5VkpwYVdsbWoxN3RxNjc3anFOR2pYS1BiNXQyelo5OHNrbk92dnNzenRVRndEZ3hFYndHUUJPZGpVMTBzNmRVcDN2RU9ZeFl6QklVVkZTVEl3VUd5dFplMDZYWXBPUFFHdUgxaGtOZnErVnBIVTd5ajJPOHpOZDd4QXVMRDNnTVo0WUV5NUppbzRJMGIvdk9WK2JkMWZxbEg1SDNrMTh3MU1mYTh2dUkrL0kvZU9scCt1TUllbXlOemJwd3hVN2RNNnAvV1MxbURwVm04UGgxSzd5Nms2dGFmYlRjYmthbXBXazVMaHc5VXVPMGNIYUJtVWtSdm0xbDJkTkRuMjhjcWRxYlVkK2daUFRPOWF2MExNa1hYM3VFRjE5N2hEOTYvTk5TaytLMHJDc0pJV0h1bjZSY09jTFgyakY1aU8zM3ZyVjJZUDFzN01HYU1uM08vVGxodDI2NTdJZmVRU2hGeXo5b2RYcnJONVdwbldGK3pRa005R3ZPcnNOaThYVm5iMitQdGlWQUFBQUFBQUFBQUFBbk55YXV3UzNDSjhHbThQaDBPdXZ2Njc1OCtmTDRYQjRuTXZOemRVRkYxeHczR3BadFdxVlB2bmtFNFdHaHNwa01xbXBxVW1yVjY5V2Vibm42N1BSMGRISHJTYW4wNmxISDMxVUZvdEZJU0VoTWhnTTJyUnBrNnFxampSOWlveU1WRWlMQmtRT2gwT1BQUEtJUHYvOGM0Kzlycjc2YXZYcjEwK1NkT3V0dCtxbW0yNlM4M0NuckFVTEZ1amVlKy8xdTg3Rml4ZXJ1dnJJNjhUVHAwK1h3V0NReWVUNWV2UGF0V3YxMldlZktTY25SMGFqVVRFeE1ZcUppZEdtVFp1MGN1VktmZmpoaHg3eng0MGJwOEdEQjd1RHo4M1hJdmdNQUpBSVBnUEF5YXV4VWRxMVM2cW9hSDl1b0ZpdHJxQnpUSXdyOU14dGFEck0zdGlrZ3FNNlBnL05TbEo5UTZOMjdmTU1IS2YyaW5BLy9zZVM5WHJqdjVzMWFYaUdaazRkcXJnbzMrK0tYclp4dDU1N2Y2MUtLZzVwUzBtbGJybG9aSWZxcXFtMzY1RUYzK2k3elh1Vmt4cXJ5eVlON09RemszTDc5Rkp1bjE3dTQvdGUra29WMWZXYU5pcExVMFptS2o0NnJOTjdTdElYNjNkN2hKNGw2ZlM4VkwvMmFsWmJiOWNMSDY2VHcra0tzdjlvVUcvZDk4c3hYdk5zOWtiOTlZM3Y5T0gzT3lSSmo3MjVRbmRjZXJva3FhQ29Rc3MzN2ZHWWYvYUl2aDRkd3VlK3Qxci9iOVlrbjEyamU1U3dNSUxQQUFBQUFBQUFBQUFBd1dZeXVScFRkYU9PejN2MjdORy8vLzF2cjlCelZGU1U3cjMzM3VQYVhUa3FLc29yZUhzMHE5V3EzTnpjNDFTUjY4NjVlL2JzVVVGQlFhdHpCZzhlN0hGc05CcTl2bTVublhXV1pzeVk0VDdPeTh2VHRHblQ5TjU3NzJuUW9FSDYwNS8rcEVPSERubXNzVmdzWHNGbHA5TXBtODNtVmNPYU5XdmNqNjFXcTZaTW1TSkpTa3BLa3NGZ2NBZXNiVGFiSG43NDRiYWVzdHZZc1dPVm1wcXExTlJVNWVmbnE2aW9TSmRkZHBuT08rKzhEcTBIQUp6NENENER3TW1vckV3cUtaR091bDFRd0JrTVVtVGtrYkJ6RUc5RjFOTnRMS3FRdmZISUQvMUdnelM0Yjd6Vzd5aVh3K2s1TnpNbFJwSzB2bkNmL3YybDZ4WkNuNndxMGpjRmUvVENyZWQ2N1YxV1ZhdjVINjVYdytIOUYzMWJxQ0g5RWpWNVJGK3Z1VFgxZHEvalQxY1hTL0svRS9iUmRwVWZVazI5WGYvNGFJTmVXckpCVjUwN1JEODdhMENuOWpoWVk5TUxINjczR2k4c1BhQ2xhNHMxUER0SjBSRWhQbGEyYmZXMk12Zlh1OG5oVktqRjl6K2xTaW9PYWRuR0V2Znh4NnQycWs5aXBHYU16OU5mM3ZqT1krN0FqSGhkTnpWZm42MHBWbU9UNjN1d3JhUktMeTdab0d1bURPbDBqZDFLU0lpcnF6d0FBQUFBQUFBQUFBQ0N5Mnp1VmgyZjA5TFM5TmhqaituMjIyL1gvdjM3SlVrUkVSRjY1SkZIbEp5Y2ZGeHJ5YzdPVmxSVWxFZm40cVA5N0djL1UwUkVSS3ZuajRXOHZMeFdnODhXaTBXLytNVXZ2TVp2dlBGR3JWcTFTcFdWbFJvelpvenV1T01PR1F5ZWQ4Uzk1cHBySkVuWFgzKzlyRmFyVi9ENTl0dHYxNFFKRXp6R2lvcUszT3RhdXUrKys3Unk1VW90V0xCQXZYdjNWbFNVNjg2K1VWRlJtang1c3BZc1dkTHhKeXpYbjRIcnI3L2VmWHpiYmJjcExpNU9vV1FOQUFBdEVId0dnSk5KVFkyMGM2ZFVWM2RzcjJPMVNvbUpybytqM2drSy82emFXdVp4M0Q4dFRtRWhGcS9Pd1JhelVlbUpVYXF1dGVtUmYzMHJSNHRVOU5qQnZkWExSL2ZrcE5od1hUczFYM01Ycm5hUC9lMmRsVHFsWDRKU2VrV29vS2hDaTFjVWFzWG12U3FycW0yMXhxUGZqZTFMcU1Va1U0dDNHWnVNbmo5azc2dXE5UWhYTzV5dU5VY2JQNlNQeDd5ODlEajM0Nkt5ZzNwa3dYS1ZWQnp5V3ZkMVFZbStMaWlSd1NCbHA4YnExUDdKR3BHVHJGRURVcFNXRU9tZUYrTGptcEswL0FmUHIvZm9nYjQ3U0dlbXhHcmlzQXpkKzlJeTkvZGc0ZGZidEhWM2xZcVA2dEE5ZlhTV1lpTkRkV1orSDMyeXFzZzl2dUR6VFVxTGo5U1Uweko5WHFOSENBMlY5dStYSEE0NnZBTUFBQUFBQUFBQUFBU1R4ZEt0T2o1TFVrWkdoaDU5OUZIZGV1dXRDZzhQMXdNUFBLQ2NuSnpqWG9mQllGQitmcjYrK3VvcmozR3IxYXFNakF4Tm56NWRVNmRPUGU1MVpXWm15bXcydTJ1MFdxMktqSXhVLy83OU5XUEdEQTBhTk1oclRWUlVsRzY0NFFZVkZCUm81c3laUGp0blIwUkU2T2FiYnc1WW5TTkdqTkNJRVNPOFhpKys1WlpiMUx0M2IzMzY2YWNxTFMyVnZaWGd2ZGxzVmtKQ2dvWVBINjVMTDcxVUtTa3A3bk9wcVYyN295OEE0TVJFOEJrQVRnYU5qVkp4c1N1QWVDeEZSVWxKU1ZKczdMRzl6bkcwLzJDZDN2MTZXNmZYYlMycDhocGIrUFUyeFVlWCtKanQyMlVUQjhwNk9JRDc3UStsSHVmeXN4TFYxT1RRMHJYRkh1TUQwbnZKYUREb3dWZS84UWdwSjhTRTZmcnpoa3FTKzNaQ0xWM3dveHg5VTdCSDMyL1pLMG1xYjJqVVg5NzhUbis5OWt5dDNiNVBpNzR0YkxmZUpvZFRCaG04eHF2ckdoUnZjUVd1MzdydkoyM3VzZktvZ0xja0RjMU84aHE3NWFLUkhzY09oMVByZDVUcnd4V0YrbmhWa2J0emNtdWNUdGYzYUd0SmxmNjE5QWRaekVibFp5WnExSUJValI2UXF0VDRTSzgxRG9mVG80dXp4V3pVNlhrcFh2T2FqUnJRVzFlZGM0cit2bmlkUnVhbXFFOUNwTjVadHRWalRuYnZXRTBhbGlGSnV2THN3ZnBpM1M1MzUyMUpldXpmSzNTb3ZrRVhqODlyOC9sMFc4M3Z2TGJacEREdjBEMEFBQUFBQUFBQUFBQ09FNHRGYW1nSWRoVmVNak16Tlh2MmJDVWxKU2ttSnFiVDYyZlBuaDJRT3U2OTkxNzNZNFBCNE5VbHVhdWVmZlpaZHpEWTFNSG1ZVk9uVHZVcmNIM1dXV2ZwckxQTzZ2RDgxTlJVdmYzMjIrNWpYOTJWTXpJeTJ1M2VmSFRJMm1LeDZKZS8vS1YrK2N0ZmRyZ1dBQUE2Z3VBekFKem95c3Fra2hLcHFlblk3RzgwU3ZIeFVuS3lGQkp5Yks0UlJKV0hiSHIxTTkrM0QrcXNENy9mMGFuNU04N0lsZFZpVXRXaGVtM1pYZWx4Ym1oV2twYXUyNlhLUXphUDhlSFp5WnJ6MXZkZUhhS3YvZkVRaFlkWVZGUjJVTHZLUFRzT0crVDZ3ZjMzUHgycHF4OWZyUG9HMTUrVnRkdjM2WjFsVzlVdkpick5PaTFtbzA3TFRkRzBVVmtLRC9IK3A4VlQ3NjdTNVpNR0tpN1M5KzJIbkpKcTZ1MWFWMWl1dnk5ZTYzR3VWMVNvTWxOaTFOVGtVSzNOcmpwYm82cnJHbFI1eUtheXFscnRLcS9XOWowSHRLbDR2MGNINktPZG5wZWlEVHNyV3AxamIzVG8reTE3OWYyV3ZYcjZ2ZFZLVDR6UzZJR3BHajJndHdiM2paZkpaTlRLclh0VjFlTHJmVnB1aXNKQ0xEcFlZOVBPdlFkODdudnBtWG5xSFIraGtvb2EvWDN4T3Evek4wd2I1djRGUUVxdlNQMTh3a0M5dUdTRHg1em4zbCtyZFlYbHV1T1MweFVlYW1uMU9YWkxWcXZyYzBNRHdXY0FBQUFBQUFBQUFJQmdzbGhjZHdqdWh2cjM3eC9zRW54MlJnNmsrUGo0WTdwL1Z4aU5Sa1ZHZWplR0FnQ2d1eUw0REFBbktydGQycnBWcXExdGY2NC9Ra09seEVRcEljRVZmc1l4ODNXQlo1ZG9nMEhLNnhPbjN6MzdtZGZjaktRb3ZmbkZEeDVqNDA1SjB5TUx2dFVqQzc3MXVYOTBoQ3VjbWhnYnJsK2RQVmpQdmU4S0g0ZUhtR1V5R3RRdjJmdWQxUWFESzN3OWNWaTZ6aGlTcm9qRGdWeGJRNk1zWnFQc0xib1dmN1ZodDc3YXNMc1R6L2lJOGFmMGtTU1ZWdGJvNnNjV3krSGRyTHBORnJOUk4xOHdRbE5PeTVTOXNVbmZiUzdWNTJ1SzlYVkJpVHZnN1V2eHZtb1Y3NnZXRy8vZHJKUzRjTTIvN2NmNmJFMlJ4NXh2Q2tvMDdaNjNaTE43NzJNMXU5NmxiVEFZV2cwOXp6Z2pWL2xaaVI1amw1NlpwKzgybDJyanpncVA4ZktEZFFxMWR1eWQzOTJLNVhCUXU1WGJWZ0VBQUFBQUFBQUFBT0E0TVp0ZGR3b0dBQURvNFFnK0E4Q0pxS2JHRlhvK0ZqKzRXcTFTV3ByVXExZmc5NFpQWDY3M0RBMW5wOGJLWURBb0xqSlV1OHNQdWNmN3A4WHB6UHgwNWZTTzFZT3ZmSzF0ZXc1b2VIYVM3dnI1YUYzODRFS2YzWTZOUm9QU0U2TGN4eGVPNmE4bEszY3FPelZXMS80NFgzRlJvWEk2blFvTE1hdk8xcWorYVhHYU9DeGRFNFptS0Q3YXU0TnZpTldzYzAvdHAvOHMzOTdsNTIwMUcvV1RNVG1TcExTRUtKMDdNbE1mZkZmWTRmWERzNVAwbTJsRGxaa2FLMG15bUUwYU15aE5Zd2FseWRiUXFHOS9LTlhuYTR1MWZOTWVuK0hsWmhlT3paWFpaTlR2TGp4Vll3YWw2ZU9WTzdYOGh6MnlOenBhWFpjU0YrNStQR3BBcXY3NXlVYVB1ZmxaaWZyMWxIeXZkUmF6U1E5Y1BrYXovdDhuS3FzNjhxYUZHODhmZnN6ZlpYNU1OQWVmdStGdDB3QUFBQUFBQUFBQUFFNHF6WGZxdE51UHZJWURBQURRQXhGOEJvQVR6ZDY5MHE1ZGdkL1hiSlpTVTExZG5nMkd3Ty9mVFJrTXJxN0J3Ym0yNit1Y21SS2pQZnRyVkx5dldwS1VuNW1vbUlnUS9mWGFNelgzdmRWNjc1dHRrcVNMeCtkS2NvV0VuNW8xU1M5OXZGRVhqM2VGZG5QN3hHblYxakt2YTB3WjJVKzlXZ1NZVFNham5ycGhrcXlXSTkyRkRRYURaazBmcnNGOTQ5VW5NY3ByajZQTlBHK295cXBxOWUwUHBYNC85eENMU1grNDVEU1A2LzF5NGtBdFdibFRqVTJPVnRkRmhGbzBkbkJ2VFJ1VnJZRVpyZDh1S3NScTF2Z2hmVFIrU0IvVjF0djErZHBpTFY1UnFJS2kvUjd6VXVMQ05YMTBsaVJYS0huczREU05IWnltb3JLRHV1YnhEMzN1bmRvclFxZmxwYmlQTTFOaTlOdWZqTkRzTjc2VEpQVk5qdFk5dnhndG85SDNmMGV4a2FGNjVPcnh1dk9GTDFSV1ZhdUp3ekxhZkM3ZG1zSGcrcnVEanM4QUFBQUFBQUFBQUFEQlpUNGNFU0w0REFBQWVqaUQwK25zNUUzakFRRGRrc01oYmQ4dUhUZ1EySDBOQmlrNTJSVjY3bWtkWjcvL1h0TDN3YTRpWUhhWFYrdXpOY1hLejB4UWZsYVNlL3lmbjJ6VWwrdDM2ZW1iSnJmYUZmajVSV3YwenJLdE1ob01pZ3l6S3JWWGhNYWYwa2MvR1pOOXpEb0pyOTIrVDhzMzdkR2UvWWRVMTlBb3FiM0F2Rk1Sb1JabHBzVG83Qkg5bEJRYjdqWGo4WCt2Y0hkOU5oaWs1TGdJOVV1TzFvQSt2VFFrTTFHRCs4YkxaUEwvK1JTVkhkU0hLM2JvNDFVN3RiKzZYbmYvWXJUT3pFLzNPZmZTUDcrbnlrUDFNcHVNQ3JXWUZCY1ZwbFA2eGV1WEV3Y3AwVWZ0ZjN2N2U2MHRMTmRqMTUycDJNalFkbXVwT0ZpbkIvNjVUUC96czFGSzZSWHA5M002NGxUcDFGTURzRThuYmR6bzZpQ1FrM1A4cncwQUFBQUFBQUFBQUFDWFE0ZWtIMzZRc3JPbDJOaGdWd01BQU9BM2dzOEFjQ0t3MmFRdFcxeWZBeWsrWGtwTDY3bnYrRDNCZ3M5dHFhNXRVRlM0TmRobEhIT1YxZlhhV1haUUNkRmhTb29OOStoTUhVZ09oMU9ydDVWcFJQL2tnTzFwYjJ4U1RiMjlRNkhuWms2bjA5MzV1K3VDRkh6ZXNrVnFiSlFHRGp6KzF3WUFBQUFBQUFBQUFJQkxRNE8wYnAyVWtlRzZ5eThBQUVBUFpRNTJBUUNBTHFxcWtnb0xYUjJmQXlVbVJ1clRSd3J0ZUVBVHdYVXloSjRsS1M0cVZIRlJ4LzdQcGRGb0NHam9XWklzWnBOaUl6c1gxQTVjNkRtSXpHYXB2ajdZVlFBQUFBQUFBQUFBQUp6Y21wdGROVFFFdHc0QUFJQXVJdmdNQUQzWnJsM1MzcjJCMnk4OFhFcFBseUlqQTdjbmdKT2IyZXpxK0F3QUFBQUFBQUFBQUlEZ01SaGM0V2VDendBQW9JY2orQXdBUFZGam83UjFxMVJURTVqOURBWlhoK2VrcE1Ec0J3RE56R1pYUjNxSFF6SWFnMTBOQUFBQUFBQUFBQURBeWN0cUpmZ01BQUI2UElMUEFORFRORFJJbXpaSmRudGc5Z3NMazdLeXBORFF3T3dIQUMyWkQvOXpzNm1KNERNQUFBQUFBQUFBQUVBd1dhMVNiVzJ3cXdBQUFPZ1NnczhBMEpQVTFVbWJON3M2UGdkQ2NyS1VsdWJxK0F3QXgwSno4TG14MFhYN05BQUFBQUFBQUFBQUFBU0gxU3BWVmdhN0NnQUFnQzRoK0F3QVBVVk5qU3YwN0hCMGZTK0x4ZFhsT1RLeTYzc0JRRnRhQnA4QkFBQUFBQUFBQUFBUVBDRWhyczkyT3cxckFBQkFqMFh3R1FCNmd1cHFhY3NXeWVucytsNjlla2taR1pMSjFQVzlBS0E5Qko4QkFBQUFBQUFBQUFDNkI2dlY5ZGxtSS9nTUFBQjZMSUxQQU5EZFZWVkoyN2QzUGZSc05FcVptVkpzYkdEcUFvQ09hSDZUUlZOVGNPc0FBQUFBQUFBQUFBQTQyVFYzZkxiWnVEc3dBQURvc1FnK0EwQjNWbEVoN2RqUjlYMGlJNldzTE42MUMrRDRJL2dNQUFBQUFBQUFBQURRUFRRSG54c2FnbHNIQUFCQUZ4QjhCb0R1cXF4TUtpN3UrajVKU1ZKNmV0ZjNBUUIvTkFlZkd4dURXd2NBQUFBQUFBQUFBTURKem1Cd05jdXFydzkySlFBQUFINGorQXdBM2RIdTNWSnBhZGYzNmR0WFNram8rajRBMEJVbUV4MmZBUUFBQUFBQUFBQUF1b09RRUlMUEFBQ2dSek1HdXdBQXdGRjI3T2g2Nk5sb2xQcjNKL1JzRFhZQlFEY1N6UDhlQ0Q0REFBQUFBQUFBQUFCMEQ2R2hCSjhCQUVDUFJzZG5BT2d1bkU1cCszYXBxcXByKzFnc1VtNnU2d2ZXazU1UlVwaWt1bUFYQWdSWm1HUUk0ai83ekdhcHNURjQxd2NBQUFBQUFBQUFBSUJMYUtqa2NFaDJ1K3UxWlFBQWdCNkdqczhBMEIwNEhOTFdyVjBQUFllRlNZTUdFWHB1RmhZdVYvQVpPTm1GUytFUndiczhIWjhCQUFBQUFBQUFBQUM2aCtiWGt1bjZEQUFBZWlpQ3p3RFFIV3pkS2gwODJMVTlZbUtrQVFOY25WWGhrcGdpV1ZLRFhRVVFmSllVS1NFcGVOY24rQXdBQUFBQUFBQUFBTkE5aEIxdUhFWHdHUUFBOUZBRW53RWcyQW9McGVycXJ1MlJsQ1RsNUVoRy9scjNFQk1qUlNWTFNnbDJKVUFRcFVqUktWSjBkUEJLTUpta3hzYmdYUjhBQUFBQUFBQUFBQUF1VnF2cmRlWGEybUJYQWdBQTRCZmFnZ0pBTU8zWkkrM2YzN1U5K3ZhVkVoSUNVOCtKS0ROSHFqOG8xVFpKMmhmc2FvRGpMRWtLN3lQMXl3NXVHU2FUNUhBRXR3WUFBQUFBQUFBQUFBQzRoSVZKZFhYQnJnSUFBTUF2Qko4QklGajI3NWRLU3JxMlIxYVdGQmNYbUhwT1pBTkhTTnVqcElON3BLWjlrbW9sOFlNOFRsUmhrc0lsVTZJVWt5cGw5ZzkyUVVlQ3owNm5aREFFdXhvQUFBQUFBQUFBQUlDVFczaTRWRkVSN0NvQUFBRDhRdkFaQUlLaHVsb3FMT3phSG9TZU95ZXJ2M1FnU2Fvb2sycHFKSU5Ec2ptRFhSVVFXQ0VHeVdtVUlpS2toR1FwT2pyWUZibVlUSzdQRHNlUnh3QUFBQUFBQUFBQUFBaU9zRERYNnpiMTlWSm9hTENyQVFBQTZCU0N6d0J3dk5YVlNWdTNkbTJQekV4Q3ovNklpWEY5QURpK21zUE9UVTBFbndFQUFBQUFBQUFBQUlJdElzTDF1YWFHNERNQUFPaHhqTUV1QUFCT0tnME4wdWJOcm5mUCtxdHZYNmxYcjhEVkJBREhXc3VPendBQUFBQUFBQUFBQUFpdThIREphSFFGbndFQUFIb1lnczhBY0x3ME5ibEN6NDJOL3UvUnQ2K1VrQkM0bWdEZ2VEQWUvaWRuVTFOdzZ3QUFBQUFBQUFBQUFJQkxaQ1RCWndBQTBDTVJmQWFBNDhIcGRJV2ViVGIvOThqSUlQUU1vR2RxN3ZoTThCa0FBQUFBQUFBQUFLQjdpSXFTYW11NVl5Y0FBT2h4Q0Q0RHdQR3diWnZyaDBaL3BhZExpWW1CcXdjQWppZUN6d0FBQUFBQUFBQUFBTjFMZExUcjg4R0R3YTBEQUFDZ2t3ZytBOEN4dG5PbmRPQ0EvK3ZUMDZXa3BNRFZBd0RIRzhGbkFBQUFBQUFBQUFDQTdpVTgzUFVhRHNGbkFBRFF3eEI4Qm9CanFheE1LaS8zZjMxeU1xRm5BRDBmd1djQUFBQUFBQUFBQUlEdUp5WkdxcXdNZGhVQUFBQ2RRdkFaQUk2Vm1ocXB1TmovOVRFeFVwOCtnYXNIQUlLRjRETUFBQUFBQUFBQUFFRDNFeHNyTlRhNlh0c0dBQURvSVFnK0E4Q3hZTGRMVzdmNnZ6NDhYTXJPRGx3OUFCQnNSaVBCWndBQUFBQUFBQUFBZ080a0pzYjF1YW9xdUhVQUFBQjBBc0ZuQUFnMHAxUGFzc1gxemxoL2hJUkl1Ym1Td1JEWXVnQWdtRXdtZ3M4QUFBQUFBQUFBQUFEZGlkRW9SVWNUZkFZQUFEMEt3V2NBQ0xUQ1FxbXV6cisxWnJPVWwrY0tDQUxBaWNSa2toeU9ZRmNCQUFBQUFBQUFBQUNBbG5yMWt1cnJwZHJhWUZjQ0FBRFFJUVNmQVNDUTl1MlRLaXY5VzJzMHVqbzlXeXlCclFrQXVnT2prWTdQQUFBQUFBQUFBQUFBM1UydlhxNEdObVZsd2E0RUFBQ2dRd2crQTBDZzFOUklSVVgrcjgvSmtjTENBbGNQQUhRbkpoUEJad0FBQUFBQUFBQUFnTzdHWUpEaTQ2WDkrM2t0cHh0d09CeXFxYWtKZGhud1V4UC9EUUhBY1dFT2RnRUFjRUt3MjZXdFcvMWZuNWtwUlVVRnJoNEE2RzVNSnRmZmxRQUFBQUFBQUFBQUFPaGVrcEpjSFovTHk2WGs1R0JYYzF3ME5EVG9UMy82ay9zNFBUMWRNMmZPN1BRK2E5YXMwZENoUXpzMHQ3R3hVYSs4OG9yMjd0MnJQL3poRHg3bmFtdHI5ZUdISCtxdHQ5NVNhbXFxWnMrZTdYT1B4WXNYS3lzclM3bTV1WjJxYytuU3BkcXlaWXY3K0ZlLytwVXNuYmdiOVljZmZxaTllL2RLa3VMaTRqUjkrblN2T1E2SFF6ZmZmTE8yYjkvdUhydjExbHMxZWZMa052Zis3VzkvNjFIYjFWZGZyWXN2dnJqRHRmbkRicmRyN3R5NTd1T3NyQ3lkZi83NVhkNzM1WmRmMXV1dnY2NzQrSGdsSkNRb1BqNWVsMXh5U2FlL1h3Q0F0aEY4Qm9CQTJMWk5hbXowYjIzdjNxN2JCd0hBaVl5T3p3QUFBQ1BNL0NBQUFDQUFTVVJCVkFBQUFBQUFBTjFUU0lnVUV5UHQzZXNLUVJzTXdhNm9WWGE3WFRhYlRmWDE5ZTdQQnc4ZVZHVmxwYXFxcWxSWldlbngrSlJUVHRGdmZ2TWJyMzJhbXBxMGZQbHk5L0dCQXdjNlZjZisvZnMxWjg0Y2ZmUE5ON3IyMm10MXlTV1h0RG0vc0xCUS8vdS8vNnR0MjdaSmtsSlRVM1g1NVplN2E1azVjNlpLUzBzbFNhV2xwZnIwMDA4MWNlSkVqejIyYnQycU9YUG15T0Z3Nkt5enp0STExMXlqbEpRVXIydXRYTGxTQlFVRnlzek1WRjVlbnVMajQ3VjgrWEl0V2JMRVBlZXl5eTdyVlBENW80OCswdHExYXlXNVFzSytnczl2dnZtbWZ2amhCL2R4WGw2ZUprMmExT2EreTVZdDA4YU5HOTNIVVZGUm1qcDFhcnYxTEZpd29NUGRsWWNNR2FMOC9IeVBzY2JHUnIzLy92dnU0MUdqUmdVaytMeDY5V3JaN1hhVmxwYXF0TFJVVVZGUnV1MjIyN3E4THdEQUU4Rm5BT2lxUFhza2YyODFFeE1qcGFZR3RoNEE2STVNSnNuaENIWVZBQUFBQUFBQUFBQUE4Q1V0VGRxNDBkWDUrVGgwZlY2MmJKbWVmZmJaTnVkTW5EaFJWMTU1cGU2ODgwNXQyTEJCTnB0TmprNiszdFRRME5DVk1yMDRIQTU5OE1FSCt2dmYvNjdxNm1wSjByeDU4NVNXbHFheFk4ZTJ1cTZpb3NLakUvSkxMNzJrbkp3Yy9laEhQNUxKWk5MUGYvNXp6Wmt6eDMzKytlZWYxNDkrOUNPRmhZVkpjZ1crWjgrZTdYNytuMy8rdWI3Kyttdk5uejlmaVltSkh0ZjYrT09QM1NIbkdUTm02THJycnV2VWMzem5uWGRVWEZ3c1Njck56ZFc1NTU3YjdwbzllL2JvcFpkZThoZ0xEUTNWMy83Mk41L3pNekl5ZE1FRkYyaisvUGtlNDlIUjBYcisrZWQ5cmhrM2JweEdqaHdweWZYMXMzZndick9YWDM2NVYvRFpIM3YzN3RVVFR6elI1cHlDZ2dLUFk1UEpwQWNlZUtEZHZTKy8vSElOR2pTb1MvVUJ3TW1FNERNQWRFVk5qVlJTNHQvYWtCQXBLeXV3OVFCQWQyVTAwdkVaQUFBQUFBQUFBQUNndXdvTGsrTGlYSTIvRWhKY1RXMk9vZHJhV3UzWnM2Zk5PVlZWVlpKYzNaRlhyRmpoMTNXS2lvcGtzOWtVRWhMaTEvcVdDZ29LOU5SVFQybkxsaTBlNDA2blU0OCsrcWdlZi94eDllL2YzK2Zha1NOSDZxcXJydElMTDd6Z0hwczllN2FlZWVZWnBhU2thTXFVS1hyMzNYZmQ0ZWlLaWdxOTl0cHJ1dnJxcXlWSkw3NzRvZ29MQ3ozMm5EbHpwbGZvV1pMV3IxL3Zmanhnd0lCT1A4OWx5NVpwMWFwVmtxUXp6enl6M2VCelEwT0RIbjc0WWRsc05vL3hOV3ZXYU0yYU5UN1hEQjgrWFBYMTlkcXhZNGZIK083ZHU3Vjc5MjZmYTFKU1V0ekI1MkNvcmEzdDlKL0RxcXFxRHEyWk5tMmF2MlVCd0VtSjRETUErTXZoa0E3ZmhxYlREQVlwSjhjVkJBU0FrNEg1OEQ4N201cU8rUy9LQUFBQUFBQUFBQUFBNEllME5LbXlVaW91bHZyMUMzWTFicTJGaVZ0ak1CZ1VHeHVyaElRRUpTWW02dURCZ3o0RHdoMjFhOWN1dmZEQ0MvcmlpeTk4bmplYnpab3laVXE3MS9qWnozNm10V3ZYdW9Pd1pyTlpwYVdsU2tsSmtkRm8xTFhYWHFzNzc3eFRrcFNWbGFYczdHeEpyaUR6NjYrLzdySFhCUmRjb09uVHAzdGRvN0t5MGlOUS9zUVRUK2lwcDU1U3pWRjNzYjdpaWl1ODFrNmFORW5YWDM5OW04L2hhRTZuVTdObno5YW1UWnM2dGE2MHRGVC8vT2MvTzdXbU5VT0hEcFhGWXZFWTI3bHpwL2J0MnhlUS9RRUEzUS9CWndEd1YyR2gxTUZicDNqcDEwOEtEUTFzUFFEUW5UV0huUWsrQXdBQUFBQUFBQUFBZEU4aElWSktpbFJhS3NYR3VqNk9rY3pNVEYxNjZhWHU0NmFtSnIzNzdydXl0M2dOdmpuNE8zRGdRQTBaTWtUaDRlRUtEUTFWV0ZpWSsrT3R0OTVTZlgyOUpLbDM3OTc2eTEvK292ajRlSmtDOEhwVVdWbVpYbm5sRlMxZXZGZ09oOFBydk5GbzFLUkprL1NyWC8xS3ljbkpQdmU0L3ZyclZWcGE2ajV1Ykd4MFA2NnRyZFg5OTkvdmM5M2V2WHMxWjg0Y3paa3pSemFiVFU2bjArUDhSeDk5cEk4Ly90aDkvUGUvLzEzeDhmSDYvdnZ2UGVaVlYxZjczTCs1bTNaTFI0ZWpPK0tsbDE3UzBxVkwzY2RSVVZGNjRva25aTFZhZGUrOTk2cXdzRkRqeG8zVEgvN3dCL2NjcDlPcDIyKy8zU09nZmZiWloydm16Sm42eTEvK291WExsMHR5ZGJRKzc3enozSE9PRGpjM3UrT09PeFFXRnFhNnVqcEpVa3hNako1KyttbTkvLzc3SFg0ZVpXVmxXclJva2RmNHNHSEQxTHQzYjU5ckxycm9JcDEvL3ZrZHZrWkwzMzMzbmViT25ldlhXZ0FBd1djQThFOUZoZVRqQjRFT1NVaVFldlVLYkQwQTBOMjFERDREQUFBQUFBQUFBQUNnZStyZFd6cDRVTnF4UXpybGxDTjM5UXl3N094c2Q3QlprdWJPbmVzUmVwNDhlYks3bzNHL2Z2MzArT09QKzl4bjBhSkY3dUN6eFdKUlVsSlNsMnNyS1NuUmE2KzlwaVZMbHFpcGxkZTJ4bzRkcTZ1dXVrcDkrL1p0YzYvYTJ0cFdBOFVORFExcWFHandlYTY5RUhKenlMZFpjekI3MmJKbGJhNEx0S3lzTEpuTlpqVTJOc3BvTk9xdXUrNVNSa2FHRml4WW9NTENRa25TbDE5K3FaRWpSM3FFbU04NDR3eHQyYkpGVHFkVENRa0ptalZybHN4bXN3NGNPT0NlODhJTEwyaklrQ0hLeTh0cnQ0NzU4K2RyNGNLRmt0UnFtTHd0aFlXRm1qTm5qdGY0SFhmYzBXcncyV3ExS2pJeXN0UFhrcVN3c0RDLzFnRUFYQWcrQTBCbk5UUklSVVgrclEwTGt6SXlBbHNQQVBRRXpiOFVJL2dNQUFBQUFBQUFBQURRZlJrTVVsYVd0SEdqdEhtemxKZDN6Ty9tdVhqeFlyM3p6anZ1NDd5OFBOMXl5eTNIOUpxdHFhdXIwMjkvKzF1ZkhaRU5Cb1BHakJtalgvemlGOHJOelExQ2RXMnoyKzFhc1dLRisvalh2LzYxK3ZmdkwwbDYvZlhYUGJwQlAvamdnN0phclI3ckV4SVNPbjNOOGVQSDY4RUhIOVM5OTk2cks2KzhVcWVlZXFvazZaSkxMdEg2OWV2ZDNadlhyRm1qODg0N1R6ZmNjSU43YlhPZytLYWJibEpFUklTN3JsbXpacW1zckV3bWswbmJ0Mi92VVBBNUdCWXNXS0FGQ3hZRXV3d0FPQ2tSZkFhQXpuQTZwYTFiSlIrM3NXbVgwU2psNUxoK1VBU0FrMDN6TDhSYTNMNExBQUFBQUFBQUFBQUEzVkJJaU91MTdTMWJwRTJicEFFRGpsbjRlZVBHamZyYjMvN21QbzZQajljRER6emdGY3FkTld1V2FtdHJKVWtqUjQ3VXJGbXpqa2s5WVdGaHV1MjIyM1QzM1hlN3g4eG1zeVpObXFSTEw3MVU2ZW5wWGRyL3FxdXVrc1ZpNldxWmV1ZWRkMVJXVnVZeFZsTlRvMkhEaHVuYmI3K1Z4V0xSaFJkZTZQNDZmdnp4eHg1emh3NGRHckN1d3lOSGp0U1RUejZwbkp3Yzk1alJhTlNkZDk2cCsrNjdUeGRkZEpIR2pCa2pTZHF5Wll0N1RsWldscDUrK21tWld2elppbzJOMWYzMzM2OS8vZXRmdXU2NjZ3TFN3YnNqakVhajE1ODV5Zlc5QndCMFAvenREQUNkVVZJaUhYWExtQTdMeXBKOC9FTVpBRTRLemIrd29PTXpBQUFBQUFBQUFBQkE5eGNWNWVyMi9NTVAwb1lOVW1hbWF5eUF5c3ZMZGYvOTk2dnhjT01jaThXaSsrKy9YL0h4OFY1emQrL2VyWnFhR2tsU3YzNzlmTzYzZi85K1BmWFVVeDVqYVdscHV1aWlpenBWMTZoUm96Ump4Z3k5OTk1N21qcDFxbWJNbU9GWE4yUmZMcnp3d29BRWp2LzczLzk2QlovdGRydCsrdE9mYXNLRUNTb29LRkJCUVlIN1hHVmxwY2ZjZGV2V0tTUWt4R3ZmdExRMHYrcVpOMitlVnExYTVmUGN1blhyZkk1djM3NWRVNmRPYlhYUEw3NzRRcEtVbTV2cjlYME50Tk5PTzAwUFBmUlFwOWFNR3pkT28wZVA5dXQ2bXpkdjFzS0ZDLzFhQ3dBZytBd0FIVmRUSTVXVytyYzJPVm1LaVFsc1BRRFFrelMvRzVxT3p3QUFBQUFBQUFBQUFEMURSSVEwYUpDMGJadTBlYk9Va0NDbHBMZzZRZ2ZBQ3krODRCSElIVEJnZ05hdFcrY1JsTDN3d2dzNzNIVzN1cnJhSzB5YW41L2Y2ZUN6SkYxOTlkWDYrYzkvcnFnQWg3MGxxYUNnUUtYK1pnOGtuWEhHR1Q3SHYvamlDejN6ekRQdTQ3ZmZmcnZWUGU2NjZ5NmY0LzUyMG5ZNEhITDRjZWZzanF4cDZxYU5sVEl5TWpSMjdGaS8xaHFOUm9MUEFOQUZCSjhCb0NPY1RxbXcwTCsxNGVHU24rK0tCSUFUaHRIbyt0eE5mekVCQUFBQUFBQUFBQUFBSDBKRHBjR0RwYUlpYWQ4K3FieGNpb3gwTmY2eVdGd2YwZEYrYlYxMzFOMldqdzQ5UzlLMGFkTTZISHh1ejF0dnZhWDkrL2RMa3J2TGRMTjkrL1pwM3J4NUFibU8yV3pXbFZkZUtVbUtqWTMxZUo0R2cwSHZ2ZmVlbGl4WjR2ZitvMGVQVm5SMHRHSmpZOTFqeHViWDRvTEViRGJMWXJHME84OXV0M3NjZDJSTlIrWUV3NnV2dnFwWFgzMDEyR1VBd0VtSjRETUFkRVJKaVdTemRYNmQwU2hsWjBzR1ErQnJBb0NleEdDUVRDWTZQZ01BQUFBQUFBQUFBUFJFR1JtdU94MlhsMHNWRmRMdTNVZk9wYWRMU1VuQnErMndpSWdJalJvMXltTXNJeVBEL1hqUm9rWGF1WE9uejdVVkZSWDYxNy8rRlpBNkxCYUxPL2o4NUpOUEJtVFBvLzM1ejMvMkdyTmFyYTEycUs2dnIvY0lIYmMyTDhUUGJ0NFBQL3h3aCthZGZmYlo3c2RaV1ZsNjdybm4vTG9lQU9Ea1J2QVpBTnBUWHkvNWU1dVo5SFRKYWcxc1BRRFFVNWxNZEh3R0FBQUFBQUFBQUFEb3FVSkNYSGM3VGt0enZlYlQyT2o2aUlqd2M3c1FoWWFHZW93MU5qWjZkR00yZEtMSldFSkNndTY4ODA2L2Fqa1JUSnMyVGRPbVRmTjVidmJzMlI1ZHBsOTU1UldGaFlYNW5QdlpaNTkxK0pybDVlV3FyYTN0WEtHSDJlMTJGUlVWZFhoK2FHaW9rdndNMk5mVTFHanAwcVVlMTI2cHJLeE1peFl0OGhnYk1XS0VVbEpTV3QxejNMaHhHajE2dEYvMWJONjhXUXNYTHZSckxRQ0E0RE1BdEcvN2R2L1dSVWRMQ1FtQnJRVUFlakt6bVk3UEFBQUFBQUFBQUFBQUp3S1R5ZlhoWjRkZ1NmcmpILzhvU1hJNEhESWFqWktreHg1N1RJc1hMNVlreGNYRmVRV2pUd1MzM0hLTGJycnBwamJuTEYrK1hNODg4NHoyNzkvdkhvdU9qdGIxMTEvZmFtQTVHSjU2NmlrdFc3Yk1yN1hGeGNXNjVwcHJPancvUHo5Zmp6MzJtRi9YcXFxcTBwdzVjMW85WDFoWTZIWCtubnZ1YVRQNG5KbVpxUWtUSnZoVmo4VmlJZmdNQUYxQThCa0EybEphS3RYVmRYNmQwU2hsWmdhK0hnRG95UWcrQXdBQUFBQUFBQUFBNExDQ2dnSzkrT0tMU2s5UDE2eFpzeVJKcTFldmRwOGZQSGh3UUs4M2QrNWNPUndPU1ZKOWZiMHV1ZVFTOTduYzNGejk5YTkvOVppL1lzVUsvZWxQZjNJZm4zMzIyZTBHbHFYMnUxUmJMQlpaTEJhZjU4ckx5elYzN2x4OStlV1hIdU9USjAvV2IzN3pHMFZIUjdlNTk5S2xTMzBHZk92cjZ6Mk9mLzd6bjN2TkdUaHdvQjU1NUpFMjkrOEpPdE1sdkN0ZWZ2bGx2Znp5eThmbFdnQUFUd1NmQWFBMU5wdFVVdUxmMnI1OVhRRS9BTUFSSnBQcjcxWUFBQUFBQUFBQUFBQ2MxTDc1NWh2ZGM4ODlrcVJWcTFacHlwUXBNaGdNS2kwdGRjODU1WlJUQW5yTmtEYTZVeHVOUnE5T3l1UEdqVk5HUm9hS2lvb2tTVXVXTE5IRWlSTTFjdVRJZ05iVnJLeXNUTC8rOWE5VjE2STVXMnBxcW43M3U5OXB4SWdSSGRyRGJyZXJwcWFtM1htKzV0VDUwUlN1ZCsvZTZ0Ky9mNmZYdGRUWTJLakN3a0wzY1ZoWW1QcjA2ZU0xejlkWXM1YTFkNlFqdHNWaWtjbGs4aGh6T3AyeThWb21BUFFJcFBJQW9EWGJ0MHRPWitmWHhjWkt2WG9Gdmg0QTZPbm8rQXdBQUFBQUFBQUFBQUJKcDU5K3VyS3pzN1Z0MnpZNUhBNDkvUERER2pod29NZWNZY09HK1Z6YjJOaW9Bd2NPZUkwN0hBNmY0NUdSa1Y0aDE0NHdHQXk2K3VxcmRmLzk5N3ZISG5yb0lUMzU1SlBLeU1ob2QvMVhYMzJsUng5OXRNUFhjemdjYW1obzhCZ3JMeS9YZmZmZDErN2FzODQ2UzcvLy9lODdmSzFBbVRselpwZjNLQzB0MWVXWFgrNCtIakJnZ0diUG50MnBQZmJzMmVOK0hCVVYxZTc4MjIrL1hSTW1UUEFZS3lvcTBqWFhYTlBxR3F2VnFyNTkrM2FvbmtPSERxbWlva0xoNGVGS1RFeHNkMzU0ZUhpSDlnVUF1QkI4QmdCZnlzcWsydHJPcnpPYnBYNzlBbDhQQUp3SXpHYXBxY24xcHBMamRJc3BBQUFBQUFBQUFBQUFkRDlHbzFFMzNYU1Ricm5sRmptZFRoVVZGYms3SzB0U2RuYTJzck96ZmE3OTVwdHZkUEhGRjN1TkZ4Y1greHlmTzNldWNuTnovYXB6N05peEdqbHlwRmFzV0NISjFTbjV0dHR1MDEvKzhwZDJRN0JOVFUycXI2LzM2N3JON0hhNzdIWjd1L09PRGt4THJ1QjJjL0Q2OWRkZjEvZmZmKzgrOStDREQ4cHF0ZXE5OTk3VGwxOSsyYVVhNzc3N2JxMVpzOGJ2OWM2akd0S3RXYk5HMDZkUDl4akx5Y25SbkRsejNNZlIwZEh1NTJ5ejJiUjU4MmIzdVczYnRpa3hNVkZaV1ZtU3BMaTRPTDlyYXlrdExVM3o1czFyZDE1RlJZVnV2ZlZXOS9Famp6elNadmk1cHFaR0VSRVJBYWtSQUU0V0JKOEI0R2dORGRLdVhmNnR6Y3lVL0hpbktBQ2NGTXlILytuWjFIVGtNUUFBQUFBQUFBQUFBRTVLZ3djUDFpOSs4UXU5OHNvclh1ZW0vbi8yN2p1dXFiTnZBL2lWaEVBUVFrQ1FvZUtzV3R6UStxaW9WZHZpUkI2cnRmcmFZZDArdFhWVXE3WExVYmZXdXJYT1dyZW81WEVyenJxcnJRdlJVaWNnSURKa2g1SHcvcEZ5SGc1SklJR3c5UHArUG43azNPZSs3L05MaEZPZTk3M09MejE2bEVORmhrMllNQUVqUjQ1RWNuSXlBQ0F4TVJGang0N0ZwRW1UNE92clc4N1ZHU2VSU09EajR3TUFPSDc4dU9oY2l4WXRZR3RyaTB1WExwWDRPbGxaV1NVT2VPZW4xV3IxOXN2TXpCUWQ3OWl4US9qNjBLRkRvdUQzMHFWTHNYVHBVcnovL3Z2QzJKTW5UMHBjMStYTGwyRnRiWTBXTFZwQUtwVWlQVDBkZCsvZUZjNDdPanFpWHIxNitQYmJieEVWRlFVQVNFOVB4K0xGaXpGcjFpeTkvY0xEdzdGOSszYWNQMzhlNjlhdGc2dXJhNGxySkNKNldUQnhRa1JVME1PSHVtNms1bkoyQmh3Y0xGOFBFZEdMZ3NGbklpSWlJaUlpSWlJaUlpSWl5dWVqano3Q3paczNjZXZXTGRGNFhtQzN2Q1VrSk9EbXpadVlNbVVLdnY3NmEyaTFXZ0M2THIxVHAwNUYxNjVkTVhMa1NDaVZTcjIxdFd2WHhvY2ZmbWp5dFo0L2Y0NzkrL2NMeDBxbEVyMTc5elpwYlY1MzQ1ZU5XcTNXQzg1blpXVmg2dFNwV0xseUpSd3NtT0ZZczJZTndzUERVYlZxVmJ6MTFsdm8xS2tUSmsrZUxKejM5ZlhGOU9uVDRlL3ZMK3BPL2Z2dnZ5TTRPQmgrZm43QzJNMmJOekZ4NGtTaDIvWHExYXZ4M1hmZldheFdJcUlYSFJNblJFVDV4Y2NEcWFubXI1UExBVTlQeTlkRFJQUWl5ZXVJbjVNRDJOaVVieTFFUkVSRVJFUkVSRVJFUkVSVTdoSVRFNFh1dVBtTkdUTUdJMGFNZ0orZkgyUXlHWDc0NFFkb05KcGlYYU5XclZwNll6azVPVWJueDhmSDQ5eTVjL2p0dDk5dzY5WXR1TG01WWZQbXpaZzRjU0xtejU4dm1udjA2RkdjTzNjTzc3NzdMdjc5NzMrTEF0QzFhOWZHUng5OVpIS2REeDgrRkFXZlZTcVZXZXVMSTlkQVU3aVpNMmNLNzdXVkNjMk1ac3lZSVhvL0F3TURzVzNiTnVIWXlja0pLMWFzZ0sydHJjSDFzYkd4R0RseXBIRGN2SGx6VEo4K1hUUkhadVNUdDFldFdvWFkyRmpoMk1yS0NqazVPWGo2OUNsbXpweUp1WFBuUWlxVkZ2a2Fpdkxnd1FPRWg0Y0QwSVhobzZPampjN3QwYU1IUWtKQ0VCd2NMSXp0MmJNSDN0N2VPSEhpQlByMDZZTm16WnJobFZkZXdkOS8vdzBBT0h2MkxHN2V2SW5telp1WHVGWWlvcGNCZzg5RVJIbTBXaUF5c25ocjY5YjlYNkNQaUlnTWs4dDFmMmRubDI4ZFJFUkVSRVJFUkVSRVJFUkVWTzdTMHRMdzdiZmZJajQrWHU5Y1Nrb0tmdmpoQjJ6YnRnMysvdjdvMkxFajNOemNMSGJ0dUxnNDBYRkdSZ2FDZ29MdzIyKy9JU1FrUkJRSXpndi81blhzTFJqQ1RrdEx3NlpObTdCOSszWjA2dFFKblRwMWdyZTN0MG1oNGZ5S0crd3Vqai8rK0FNWkdSbTRmUG15TUNhUlNBQUExdGJXZXZQek9sMGJvbEFvUk1mdnYvOCtUcDQ4aVppWUdBQzZjUHZ1M2J2eG4vLzh4K0Q2NTgrZmk0NWxNaG5zN2UyTGZBMjdkKy9Hb1VPSGhHTmZYMTgwYXRRSUd6ZHVCQUJjdTNZTmE5YXN3YWhSby9UV1hyOStIUmtaR2FLeHhNUkVvOWM2Y2VLRTZMaG56NTZGMXZiWlo1OGhKQ1FFMGRIUmVQdnR0L0hwcDUvaXhvMGJXTGR1SFE0Y09JQ1BQdm9JdzRjUHg2UkprNFExSzFldXhNcVZLeTBTMUNZaWV0RXgrRXhFbENjcVN0ZUYxRnpWcWdFR1ByYUdpSWdLeVBzLzdoVG5Ya3RFUkVSRVJFUkVSRVJFUkVRdmpNVEVSRXlaTWdYMzc5OFh4aVFTQ2J5OXZmSG5uMzhLWTlIUjBWaTdkaTNXcmwwTFYxZFhOR2pRQU5XcVZZT0Rnd05zYkd3Z2s4a2drVWlnMVdxUm01c3IvSjJUazRPY25CeGtaV1ZCbzlGZ3hJZ1JvcTdCRnk1Y0VOWHorUEZqckZpeHdtQ3QrVVBRZm41K2NIRnh3ZXpacy9VQ3UxbFpXVGgyN0JoT25UcUZaY3VXb1g3OSttYTlKN2R2M3hZZGwyWUE5c3FWSzZMUU1BQlVyVnJWNE56MDlIUThmdnhZT000TFNCdGpiVzJOMGFOSDQ5dHZ2eFhHZ29LQzhOWmJiNkZodzRaNjgwTkRRODBwSFFDd2ZmdDJiTml3UVRpV3lXUVlQSGd3UEQwOWNlYk1HVHg0OEFDQXJ0Tnl3NFlOMGFoUkk5SDZRNGNPNmIxK1k5UnFOUTRmUGl3Y2UzaDQ0TFhYWGhPNk5lZkp6dGY4eWRiV0ZsOSsrU1hpNCtQUm9VTUhBQkJDNWpFeE1aZy9mejVHakJpQjFxMWJDK1AzNzkvSGlSTW5oSUE5RVJFWngrQXpFUkVBcU5YQTA2Zm1yN095QW1yV3RIdzlSRVF2SWdhZmlZaUlpSWlJaUlpSWlJaUlDTURCZ3dkRm9XY0FHRDU4T1ByMTY0ZkxseTlqeVpJbGVQYnNtZWg4Ykd3c1ltTmp6YjVXdlhyMVJLRm5yVmFMb0tDZ0l0ZlZyRmtUN2R1M3h4dHZ2Q0VhOS9iMnhwbzFhL0RERHorSU9pYm5HVDE2ZEpHaDV4VXJWaUE3T3h0eXVSd3ltUXp4OGZFNGUvYXNhSTZEZzBPUk5SWlhzMmJOOUlLL3JWcTFBZ0FFQmdiaXhJa1RzTFcxaFV3bVEyUmtKRkpTVW9SNVZhcFVLWEwvTm0zYXdNZkhSd2l4MjlyYUlqNCtIc2VQSDhlUkkwZGdZMk1EYTJ0cjVPVGs0STgvL2hDdHRiVzFOYnF2VnF2Rm5EbHpjUHIwYWRINGtDRkRVS2RPSFFEQTU1OS9qczgrKzB3SXJPL1lzUVBmZmZkZGtUVWJjK1RJRWRIcjc5V3JGeVFTaWVoN0NnQnUzcnlKVTZkTzRaVlhYb0ZVS29WS3BZSktwY0xkdTNmeDU1OS80dWpSbzZMNTdkdTNSNU1tVFVUZlEwZU9IR0h3bVlqSUJBdytFeEVCd0tOSHhWdm42UW53WTBhSWlFd2psZXIrNUh2YW1ZaUlpSWlJaUlpSWlJaUlpRjQrQVFFQjJMVnJGekl5TWdBQTNidDNSNzkrL1FBQXJWdTN4czgvLzR6VHAwOWovLzc5dUh2M2JvbXUxYkpsUzlHeFZDcEY3OTY5OGZQUFArdk5kWFYxeFp0dnZvazMzM3dUZGV2V05icW5rNU1UWnM2Y2lZc1hMK0tubjM3Q2t5ZFBBQUFkTzNaRXo1NDlpNnpwNmRPbnVIanhZcUZ6bWpadFd1UStCVW1sVXFGVGRNRmdibjc1T3lEYjI5dkR6ODlQQ053Nk96dnJoZEx6YTlDZ2dVbTFqQm8xQ2lOSGprVGJ0bTB4WnN3WU9Eczc0K3JWcTdoeDQwYWg2OXpkM1kyZXkvLzY4blRxMUVuNDNnRjByODNmM3gvNzkrOUg0OGFOTVdQR0RLU21wb3JXNUFYTzg4dk56VVZtWnFiZU5mUFhhMjF0alc3ZHVnSFFmYTlJSkJJaFlKMlptWW5aczJjWCt0cnl0R3ZYRGg0ZUh2RHc4RUR6NXMwUkhoNk85OTkvMzZUdkhTSWlZdkNaaUFoSVRBVFMwc3hmWjJjSEdQbW9GeUlpTXNMS2loMmZpWWlJaUlpSWlJaUlpSWlJWG5JT0RnNTQrKzIzc1gvL2Zyejc3cnNZUG55NDZMeTF0VFc2ZE9tQ0xsMjZJRG82R2lFaElRZ05EVVY0ZURoU1VsS1FrcEtDakl3TWFMVmFJWGlhbTV0cjhJK1BqNC9lOWQ5Nzd6MGNQWG9VMGRIUmtFcWw4UFgxUlVCQUFGcTJiQW1KUkdMeTYyamJ0aTFhdDI2Tk0yZk80T1RKa3hnL2ZyeEo2MXEyYkZsbzhObkp5UWw5K3ZReHVZNDhlYUh0b3JpNHVHRHYzcjJ3c3JLQ1FxRVF2ZVpYWG5uRjZEcUZRb0dBZ0FDVGFxbGJ0eTZXTDErT2hnMGJDbU9taEtiemdzWEdmUHJwcDdoMjdSb1NFeFBoNit1THlaTW42LzJiRFIwNkZJQXVmRzF0YmEwWGZQN2lpeS9RdVhObjBWaDRlTGl3THIrcFU2Zml6ei8veEk0ZE8xQzllblVvbFVvQWdGS3B4TnR2djQzZzRPQWlYMU4rZG5aMkdEVnFsSEE4Y2VKRU9EazVRYUZRbUxVUEVkSExqTUZuSW5xNWFiVkFSRVR4MXY3ek1TbEVSR1FHQnArSmlJaUlpSWlJaUlpSWlJZ0lRSzlldlZDdlhqMzQrL3NYT2krdk0yNWVSMkpMa012bEdEVnFGSUtEZ3pGczJERFVxRkdqMkh0SnBWSjA3dHhaTDBoYm1JSmRxQUZBSXBIQTBkRVJQajQrK1BqamorSGs1RlRzbWt5UkYrQXRxRWFOR3BESlpOQm9OTUtZblowZHZMeThNR3JVS0xQZXEveWhad0JRcVZTb1dyVXFFaElTUk9OU3FSUjE2OWJGUng5OVZHaW43Ynk2UC9ua0U5eTVjd2NqUjQ3VTZ3Q2RWKytZTVdOTXJyTW9QajQrOFBIeGdWYXJGWTJQSHo4ZTFhdFh4OG1USnhFVEU0TnNJNTk4YTJWbEJSY1hGM2g3ZTZOLy8vNmlydFllSGg0V3E1T0k2R1VoeWMxNzdJbUk2R1VVRlFWRVI1dS96czBOcUZuVDh2VVFFYjNvN3QwRHNyS0F4bzNMdXhJaUlpSWlJaUlpSWlJaUlpS2ljcVBSYUlST3hSS0p4S3hPMDZVdDdaOVB6WmJKWkpESlpKREw1UmJkVzZ2VlFpcVZDdnRiV1ZtVjZ1dlhhclZJVDA4WGpoVUtCYXlzMkMrVWlLaXk0aDJjaUY1ZVdWbEFUSXo1NjZ5c2dPclZMVjhQRWRITHdNb0t5UGQvVkNBaUlpSWlJaUlpSWlJaUlpSjZHY2xrc3ZJdXdTZzdPN3RLdWJjeFVxa1U5dmIyWlg1ZElpSXFIZnE5L29tSVhoYmg0VUJ4bXQ1N2VnSUdQaXFGaUloTUlKY0QyZG5GdS84U0VSRVJFUkVSRVJFUkVSRVJFUkVSMFV1TnlUMGllamtsSndOSlNlYXZzN2NIcWxhMWZEMUVSQytMdkkvQnlza3AzenFJaUlpSWlJaUlpSWlJaUlpSWlJaUlxTkpoOEptSVhrNlJrY1ZiVjd1Mlplc2dJbnJaNUFXZnM3UEx0dzRpSWlJaUlpSWlJaUlpSWlJaUlpSWlxblFZZkNhaWwwOWlJcENSWWY0Nk56ZEFvYkI4UFVSRUx4TUduNG1JaUlpSWlJaUlpSWlJaUlpSWlJaW9tQmg4SnFLWFQzRzZQVnRaQWRXclc3NFdJcUtYRFlQUFJFUkVSRVJFUkVSRVJFUkVSRVJFUkZSTURENFQwY3ZsMlRNZ0s4djhkWjZlZ0pTM1RDS2lFck8yMXYzTjRETVJFUkVSRVJFUkVSRVJFUkVSRVJFUm1Za3BQaUo2ZWVUbUFsRlI1cSt6c3dPcVZyVjhQVVJFTHlPSkJKREppdmNRQ2hFUkVSRVJFUkVSRVJFUkVSRVJFUkc5MUJoOEpxS1h4OU9uUUU2TytldnExTEY4TFVSRUx6TzVuQjJmaVlpSWlJaUlpSWlJaUlpSWlJaUlpTWhzREQ0VDBjdEJvd0ZpWXN4ZjUrd01LQlNXcjRlSTZHVm1iYzJPejBSRVJFUkVSRVJFUkVSRVJFUkVSRVJrTmdhZmllamxFQk9qQ3orYlF5SUJhdFFvblhxSWlGNW1ERDRURVJFUkVSRVJFUkVSRVJFUkVSRVJVVEV3K0V4RUw3NmNIT0RwVS9QWFZhc0d5T1dXcjRlSTZHVm5iYTE3R0VXckxlOUtpSWlJaUlpSWlJaUlpSWlJaUlpSWlLZ1NZZkNaaUY1OFVWRkFicTU1YTZSU29IcjEwcW1IaU9obFoyMnQrNXRkbjRtSWlJaUlpSWlJaUlpSWlJaUlpSWpJREF3K0U5R0xMU3NMZVBiTS9IVnVib0JNWnZsNmlJaUl3V2NpSWlJaUlpSWlJaUlpSWlJaUlpSWlLaFlHbjRub3hmYmtpZmxyWkRMQTNkM3l0UkFSa1k2TmplN3Z6TXp5cllPSWlJaUlpSWlJaUlpSWlJaUlpSWlJS2hVR240bm94WldSQVNRa21ML093d09ROHZaSVJGUnE1SExkM3d3K0V4RVJFUkVSRVJFUkVSRVJFUkVSRVpFWm1Pd2pvaGRYY2JvOVcxa0JycTZXcjRXSW1WcTEvQUFBSUFCSlJFRlVpUDVISXRGMWZXYndtWWlJaUlpSWlJaUlpSWlJaUlpSWlJak13T0F6RWIyWVVsT0JwQ1R6MTlXb29RdmtFUkZSNldMd21ZaUlpSWlJaUlpSWlJaUlpSWlJaUlqTXhPQXpFYjJZSWlMTVgyTnREYmk0V0w0V0lpTFNaMk1EcU5YbFhRVVJFUkVSRVJFUkVSRVJFUkVSRVJFUlZTSU1QaFBSaXljcENVaFBOMzlkelpxV3I0V0lpQXhUS0lEY1hDQW5wN3dySVNJaUlpSWlJaUlpSWlJaUlpSWlJcUpLZ3NGbklucnhGS2ZiczYwdDRPUmsrVnFJaU1nd2hVTDNkMFpHK2RaQlJFUkVSRVJFUkVSRVJFUkVSRVJFUkpVR2c4OUU5R0pKVEFReU04MWZ4MjdQUkVSbHk5Wlc5N2RhWGI1MUVCRVJFUkVSRVJFUkVSRVJFUkVSRVZHbHdlQXpFYjFZWW1MTVgyTnZEemc0V0w0V0lpSXlUaTRIcEZJR240bUlpSWlJaUlpSWlJaUlpSWlJaUlqSVpBdytFOUdMSXlVRlNFODNmNTJucCtWcklTS2lvdG5hQWhrWjVWMEZFUkVSRVJFUkVSRVJFUkVSRVJFUkVWVVNERDRUMFl1ak9OMmVIUjJCS2xVc1h3c1JFUlhOMXJaNEQ2d1FFUkVSRVJFUkVSRVJFUkVSRVJFUjBVdUp3V2NpZWpGa1pBREp5ZWF2cTFIRDhyVVFFWkZwN093QWpRYkl5aXJ2U29pSWlJaUlpSWlJaUlpSWlJaUlpSWlvRW1Ed21ZaGVETVhwOXV6a0JDZ1VscStGaUloTVkyZW4renN0clh6cklDSWlJaUlpSWlJaUlpSWlJaUlpSXFKS2djRm5JcXI4c3JPQmhBVHoxM2w0V0w0V0lpSXluVUlCU0NRTVBoTVJFUkVSRVJFUkVSRVJFUkVSRVJHUlNSaDhKcUxLcnpqZG5oMGNBRnRieTlkQ1JFU21rMGgwWFo4WmZDWWlJaUlpSWlJaUlpSWlJaUlpSWlJaUV6RDRURVNWbTBZRFBIdG0vanAzZDh2WFFrUkU1c3NMUHVmbWxuY2xSRVJFUkVSRVJFUkVSRVJFUkVSRVJGVEJNZmhNUkpWYmJLejVZVG1GQWxBcVM2Y2VJaUl5ajUyZDdqNnVWcGQzSlVSRVJFUkVSRVJFUkVSRVJFUkVSRVJVd1RINFRFU1ZsMVlMUEgxcS9ycnExUzFmQ3hFUkZZKzl2ZTd2MU5UeXJZT0lpSWlJaUlpSWlJaUlpSWlJaUlpSUtqd0duNG1vOG9xUEJ6UWE4OVpZV3dOT1RxVlREeEVSbVU4dUIyeHRnZVRrOHE2RWlJaUlpSWlJaUlpSWlJaUlpSWlJaUNvNEJwK0pxUEtLaVRGL2pidTc1ZXNnSXFLU2NYRFFCWjl6Yzh1N0VpSWlJaUlpSWlJaUlpSWlJaUlpSWlLcXdCaDhKcUxLS1NFQnlNb3liNDJWRmVEaVVqcjFFQkZSOFRrNEFGb3RrSlpXM3BVUUVSRVJFUkVSRVJFUkVSRVJFUkVSVVFYRzRETVJWVTdSMGVhdmNYTURKQkxMMTBKRVJDVmpiNis3UHljbGxYY2xSRVJFUkVSRVJFUkVSRVJFUkVSRVJGU0JNZmhNUkpWUGNqS2dWcHUzUmlvRlhGMUxweDRpSWlvWnFSUlFLblgzZHlJaUlpSWlJaUlpSWlJaUlpSWlJaUlpSXhoOEpxTEtKeWJHL0RYVnF1bUNkVVJFVkRFNU9BRHA2VUJXVm5sWFFrUkVSRVJFUkVSRVJFUkVSRVJFUkVRVkZGT0FSRlM1WkdRQUtTbm1yM056czN3dFJFUmtPWTZPdXI4VEVzcTNEaUlpSWlJaUlpSWlJaUlpSWlJaUlpS3FzQmg4SnFMS0pUcmEvRFhPem9CY2J2bGFpSWpJY214c0FLVVNpSTh2NzByTXBvNklRTWp3b1VpOWZidThTeUVpSWlJaUlpSWlJaUlpSWlJaUlpSjZvVm1WZHdGRVJDYkx5Z0lTRTgxZjUrRmgrVnFJaU1qeW5KMkJSNCtBOUhTZ1NwWHlyc1prNnNnSXhCMDdDdnZHaldIZnBFbDVsd01BeU16TVJGUlVsR2pNM2QwZHRyYTJadThWSGg0T2pVWWpIRHM0T01EWjJkbms5WWNQSDBhalJvMVFyMTQ5aythZk8zY092Lzc2cTNEczR1S0NLVk9tbUY3d1A1S1RreEVjSEl5R0RSdWlRWU1HVUNnVVp1OWhhYm01dWJoOCtUTGF0R2xUM3FWUUtZaUlpTURpeFl0Rll3TUdERUNyVnExS3ZQZXpaODl3NDhZTjRWaWhVS0I5Ky9ZbXJkVnF0WWlKaWNHalI0L3crUEZqMUt0WEQ2MWJ0eTV4VGFaS1QwL0grZlBuNGVmblovQjhibTR1VnExYWhRNGRPcUJaczJabFZsZEpYYjE2RmJHeHNYampqVGRnYjI5ZjN1VUk3dHk1ZzZTa0pPSFl6czZ1Vk41WDNtTXJsbWZQbm1IUG5qMm9YcjA2UER3ODRPbnBDWGQzOXpLdElUMDlIVlZNL1AwdElpSUNucDZlaGM0SkN3dURzN096V2I5ejdOKy9INWN2WHhhT2UvWHFaZEw5N3NTSkU5aS9mNzl3N09YbGhaRWpSNXA4WFNJaUlpSWlJaUlpSWlJaUtsc01QaE5SNWZIMHFmbHJIQjExWFVTSmlLamljM0lDd3NOMVhaOHJVZkM1SW5ydzRBSEdqQmtqR3BzOWUzYXhBcGpqeG8xRFNrcUtjTnl6WjArTUd6Zk9wTFVwS1NsWXZIZ3h0Rm90UEQwOTBhbFRKL1R1M1JzT0RnNUcxOFRGeGVIbXpadkNzVWN4SDJDNmR1MGFWcTllRFFDUVNDUm8zcnc1Rmk1Y0tKcVRsSlNFdUxpNFl1MmZuNHVMQzFRcVZaSHpWcTllamIxNzkrTDExMS9IeElrVHpRcHpVY1dYa1pFaCt0NEZnQzVkdWxoazc3Q3dNTXliTjA4NGRuWjJOaW40ZlBQbVRVeVpNZ1ZaV1ZuQ1dQMzY5Y3NrK0t4V3F4RVVGSVJkdTNZaEpTVUZhclVhdlhyMTBwdDM2ZElsL1BycnIvajExMS94eWl1dm9FK2ZQdWpVcVJQa1pmaUpMVnF0RmtsSlNYaisvRG1lUDMrTzVPUmtkT3pZc2RBMTY5ZXZ4NzE3OTdCOCtYSzBidDBhZm41KzhQWDFGYzduZjJDa09LUlNLU1FTaWRucjFxeFpnNUNRRU9INDFWZGZ4YkpseTBwVWl5Rzh4MVlzZ1lHQm9vZUdCZ3dZZ0tGRGh4cWMrL3o1Y3p4NDhLQlkxMUVxbFdqUW9JRm9USzFXWTgrZVBRZ01ETVNFQ1JQUW9VTUhvK3V2WHIyS1hidDI0ZHExYS9qcXE2L1F1WE5uZy9PMFdpMW16cHlKMk5oWXRHdlhEZ0VCQVdqUm9rV1I5VDE2OUVnVWZINzk5ZGROZWwzUG5qM0Q3WHlmM0ZHY0I4V0lpSWlJaUlpSWlJaUlpS2pzTVBoTVJKVkRiaTVRblArbk9iczlFeEZWSGxLcEx2d2NIdzlVcnc3SVpPVmRFWlhRcFV1WG9OVnFBZWk2TzI3ZHVoVzllL2N1azJ0ZnYzNWQrRG8zTjlkZzU4dFRwMDVoeFlvVkpiN1c2TkdqaTN4ZFc3WnN3ZDY5ZXdIb2dsL0Rody9IeElrVGhhRGt3NGNQa1phV1ZxSTZtalp0V3FMMTlEOWFyUmE3ZHUweWE0MmhnT2ZseTVlUmFPWW5salJxMUFqZTN0NW1yVEdtYWRPbWNIUjBSR3hzckRCMi8vNTloSWVIbzFhdFdrV3UzN05uRDg2ZVBXdjJkU2RNbUlEUTBGQ3NYNzllR0Z1OWVqVmF0bXlwMStWMXg0NGR3dGYzN3QzRHdvVUxVYTllUGRTdlgxOFlUMHhNaEZxdFJtNXVMbkp6YzZIVmFrVi81K1RrSUNzclMvaVRuWjB0ZkoyWm1ZbjA5SFNrcGFVSmYvS09VMUpTaEtCemJtNnVxSzRXTFZyQTBkSFI0T3U3ZWZNbTd0MjdCd0RJenM3R3VYUG5ZR2RuSndvK2Qrdld6ZXozTGIrSkV5ZWlhOWV1WnEvTEgzSUhBSnRTZWdqMFpiL0g5dXZYRDJxMXVrVDdtYXRuejU0WU5XcVUzbmhpWWlJT0h6NHNHdlB5OGtKWVdKaG9UQzZYbzI3ZHVyaDU4eWErLy83N1l0WGc3ZTJOK2ZQbkE5RDl1d2NGQldIYnRtMTQvdnc1QUdENTh1WHc5dlkyMkFWOTBhSkZvanBYckZpQjExNTd6ZUREVUNkT25FQjBkRFFBNExmZmZzTnZ2LzJHWWNPR29YLy8vc1dxbTRpSWlJaUlpSWlJaUlpSVhpd01QaE5SNVpDUUFQd1RuREtadlQwN2hoSVJWVFp1YnJyZzg3Tm5RQmwvUkxzaEljT0h3cVZMVjdqM2U4L29IUHZHVFZCbjNIalVIREtzMEwxU2I5OUd6TzVBMUJrM0hsWW1kSzQwVjBaR2h2QjFabWFtM3Ztc3JDelJuT0xTYURTaWZlUnlPYXlzRFAvUGluUG56b21PVzdSb0FRY0hCMHlhTkFuaDRlSEMrQWNmZkFCL2YvOFMxNWJmbFN0WFJNZnQycld6NlA3bVdMOSt2U2pjQ2VpNllTOWR1aFRObXplSHZiMDlsaTlmcnRjdDJGekJ3Y0VsV2svL2s1T1RJd3J0RnRmWnMyZk5EZzYvODg0N1pnZWZqeDgvcmhkeXpHTnZieThLUGdQQXNtWExVTGR1WFlQenBWS3BFSzZNaW9vU2RVRTFWVVpHQnJwMDZZSWpSNDRJM1llenNyS3dhTkVpTEZxMFNPaGtmT1BHRFlTR2hvclc5dTdkV3hSNkJvQjE2OWJoMkxGalp0ZFJFZzhmUGpUNjc3Qjc5MjdSc2JXMU5RWU5HbFFXWlJVcE96dGJkRnhhd2VlWC9SNnJWcXZMUFBoYzhOODJ6OXExYS9WcW1UcDFxdDQ4RHc4UC9QTExMeVdxSWY5Lzd5VVNDVzdkdWlXRW5nRWdJU0VCYTlhc3dlZWZmNjYzdG0vZnZqaDI3SmpRRFQwcEtRbHIxcXpCeElrVFJmTTBHZzIyYk5raUduTjFkVVZBUUVDeDZ6NTA2QkQrKzkvL0dqMmYvelVBd08zYnR6Rnk1TWhDOXh3M2JoeTh2THlLWFJNUkVSRVJFUkVSRVJFUkVSVWZnODlFVkRrOGUyYittZ29RbUNNaUlqUFoydXE2UHNmRUFLNnV1aTdRNVVRZEVZRzRZMGNSZCt3b0FCZ05QMXVwVktnemZrS2hlNlhldm8zckEvb2hKemtaTGwyNndMR3RiNkh6aTZPb1FOQzBhZE1zY3AwalI0N2d5SkVqd3ZGLy92TWY5T25UUjI5ZVJrWUdybDY5S2hycjBLRURBRjB3S2o0K1hqVFhrdjc2Nnk4OGZmcFVOSGJod2dWUlBRV0RsYVVoSnljSFM1WXNFYjFmZVpSS0plYk9uV3V3S3lhUnVhNWN1WUtUSjArYVBQLzY5ZXVpanIzNTVROCtsNFJFSXNHWU1XTXdjdVJJb1p0eVNFZ0lEaDgrakI0OWVnQ0FYcmpjMmRuWllJQzRMSDVlQzNydzRJSEI0UFBmZi8rTml4Y3Zpc2I2OU9tRGF0V3FsVlZwaFNxTGpzKzh4MVljTjIvZUxOT0hYcXl0clVYSG4zenlDYTVjdVNJS1hoOCtmQmc5ZS9aRW8wYU5SSE5yMTY2TlBuMzZJREF3VUJnN2V2UW91blRwZ3ViTm00dkdvcUtpUkdzLysrd3oyTnJhRnJ2dXhNUkVQSGp3d09UNUdSa1pSYzYzOU84dVJFUkVSRVJFUkVSRVJFUmtPZ2FmaWFqaVU2c0JjeitXMk1ZR0tJVnVta1JFVkFZOFBJREVSTjFETDI1dTVWYUd3dE1Ucnk1Y2hMc1RQOGZkaVovRHZuRVQyRGRwWXZZK09VbEpRdWpadmUrN3BSSjZyb2hPblRvbEN1QkpwVktMZFFSTlRFekU3ZHUzRVJvYUNtZG5aL1R0MjFkMC9zeVpNM3ByQ2diamZIMTk5VUtOY3JrY25wNmVSVjQvSWlMQ2FPZk5QS21wcVpneFl3YXVYYnVtZHk0dmtGZW5UcDBpcjBWVW1kV3RXeGR2dmZVV2poOC9EZ0JvMnJRcGF0V3FCVURYRGZ2T25UdWkrYU5IajBZVkE1L1k4c29ycjFpa0hvbEVnaXBWcWtDcFZNTE96ZzVLcFJJT0RnNVFxVlJ3Y25LQ1NxV0NvNk1qSEIwZFVhTkdEWU43Yk5xMFNYVHM1T1NFZ1FNSDZzMnJXYk9teVhWRlJrYnFqYWtNL0c4WnRWb3Q2cFp2U0hwNnV0NGFZOTNBRFYzVHpZVC83dkllV3pHa3BLUmc3dHk1b2pGcmEydEkvM2xvVEtQUmlON0h2UEhtelp0ajRjS0ZBSFNCOWIxNzl3cHo2dFNwZzA4Ly9WUTREZ3dNeE9YTGw0WGpndUZqRnhjWGZQenh4MWk5ZXJWb2ZPWEtsVml5WklsZXplKy8vejZDZzRORkhaWTNiOTZNQlFzV0FOQjl2eGJzU3YzR0cyK2dUWnMyeHQ0R2sxaFpXVUdoVUJnOW41T1RnNXljSE9GWUtwWHFoYndMa3Nsa0phcUppSWlJaUlpSWlJaUlpSWlLajhGbklxcjRDblFUTXdtN1BSTVJWVjU1WForam80R3FWUUc1dk54S2NlLzNIcXdjSEJDeGZoMnNIQnlFOGRUYnR4R3pPeEJ4eDQ1QW5TK3dwcWhaRXk1ZHVzSDkzWDZpa0xSTXFZUjczMzU0WmRyME1xMi9QQjA2ZEVoMDNLcFZLMVN0V3RYc2ZYSnpjM0gvL24zY3ZuMWJDRHZIeE1RSTUzdjE2aVdhbjVPVFUrenVsOVdyVjhkUFAvMVU1THpCZ3djYkRDcm1lZkRnQWFaTm00Ym82R2k5YzQ2T2pwZzNieDdxMWFzbkdyZTJ0aTQwbEVWbHk5cmFHdnYyN1ROcnpiMTc5L0Q1NTUrTHhzYU9IWXUzM25yTHJIMnNySFQvTXowc0xBeC8vZlVYQU9oMUhsV3IxZGkvZno4QW1CUWtMYTVSbzBhaFE0Y08rT0tMTDRTeGpoMDdZc0lFWFpkN3JWYUwzcjE3QytkcTFLaUJWYXRXUWFQUkNHSG5talZyUWlxVjRxMjMzb0tQanc5aVltSVFFeE9ETFZ1MmlLNVZyVm8xWkdabTR2ang0NURMNWVqWXNhTndybDY5ZW5qOTlkY2hsOHNobDh0aGJXMHRmQzJYeS9IMDZWT2NQMzllNkN5ZFI2VlNZZURBZ2ZEMTlZVzl2VDNzN093Z2tVaEVjM0p6Y3hFWkdXblMrM2o3OW0xUkNCUUFoZzRkQ2x0Ylc5eTlleGRQbmp4QjU4NmRJWlZLc1hIanhpTDMwMnExV0x4NHNkNzlwSFBuemdhRG5nOGZQc1NZTVdPSzNEZS9LMWV1NE1xVkt5Yk45ZmYzeDlpeFl3dWR3M3VzenJ2dnZsdGtPTnRjOGZIeHdzK05JYlZyMXhhKzFtcTFtRGR2SHA3bCsyUWtEdzhQckYyN1Z1anlQWFBtVEZGSVBlOWVsQmZ1QjNUZGxmT3JYNzgrV3JSb0lSd1hETFRiMmRucDFkVzdkMi9zMjdkUDFLVTVORFFVcDA2ZFF2djI3ZlVDeGYvM2YvK0hWYXRXd2RIUkVlKysreTY2ZGVzbWRFL2V0bTJiNkJNaEZBb0ZoZ3dab3RkZE9YOEErL2p4NDRpT2pvWlNxVVJxYXFwb1hsN0F1bi8vL3VqZnY3OWU3WGwyN05naDZrRHY0K09ET1hQbUdKMVBSRVJFUkVSRVJFUkVSRVRsaThGbklxcll0Rm9nSWNHOE5WS3BMaWhIUkVTVmw2Y25FQklDUEhvRU5HaFFycVc0ZE8wR2w2N2RBT2k2TjkrYk1RMHh1d05GYzFTdDJ5RHA4aVdvSXlNUnVXRWRJamVzZy91Ny9mREtkOU5ncFZLaDdZWExocmEycVB5QnFNek1URkU0R0FCY1hWMkw5VEh4RVJFUjBHcTF3ckc5dlQyY25aMkZZNGQ4Z2ZBOER4OCtGQUtiZWJwMTYyYlM5ZkpmQ3dCaVltSXdhdFFvby9QbEJZTHh2LzMybTZpVFpGazdjK1lNRml4WWdNek1UTDF6Ym01dW1ETm5qc0dBSlFOV0ZZKzVQeTk1WWNQODVISjVzWDd1QU9EU3BVdll2SG16d1hOcGFXbFl1blFwQU1EUHp3OFRKMDdFdUhIam9ORm84TnR2djJIMzd0MklpSWlBVXFuRXlwVXJEWFlQbmp4NU11N2N1WU5hdFdyQjM5OGZuVHQzaG8yTmpTZ1lMSmZMOVY2WFRDWVRYcE5Hb3hHZGswZ2tzTFcxUlhoNE9PYk5teWM2Rnh3Y1hHaGc5dG16WjhJYU96czdVZkRaM3Q3ZTRNOUlSRVFFdG16Wm9oZDZWaWdVNk51M0w5NTc3ejJESGFUei9QSEhIMWkzYmgwZVBIaUE4ZVBIRjNxZjBtcTFXTDU4dVdpc2FkT202TktsQzNKemM3RjgrWEw4OWRkZjJMbHpKd1lQSG95MmJkc2EzUXNBc3JPek1XdldMSncvZjE0MFhyTm1UWXdmUDc3UXRhVWxMM1JmR041amRRWU5HbVRSL1g3Ly9YZk1uei9mNERrN096dDg4Y1VYb2s5TldMNTh1VjRJZi96NDhjTFA2OTkvL3kwS1BUczZPcUpmdjM2aStkSFIwVGgxNnBSb3JFR0IzN255aDVBQnc1M0laVElaQmcwYUpMekhNcGtNL3Y3K2VPMjExN0J3NFVLY1BIblM0T3Q2L3Z3NTFxMWJoM1hyMWhrOEQrZ2U4dmo0NDQvMXhuZnYzaTNVY3ZEZ1FZU0VoQUNBNkw0QkFGdTNic1c1YytmUXIxOC9QSGp3d0dqSDlJSWgrckN3TUV5Wk1zVm9YVDE2OUVDSERoMk1uaWNpSWlJaUlpSWlJaUlpb3RMRjRETVJWV3p4OGJyd3N6bWNuWFhoWnlJaXFyemtjcUJPSGVEQkF5QXVEbkJ4S2UrS2tKT1VoT3NEK2lFMU5CUXlwUktlUTRmQi9kMzNvTWdYc0ZKSFJDQm05eTVFckYrSG1OMkJTQTI5alpZN0FtRmxJQ2hrYWZtRFEzZnUzTkhyQ2pwdTNEaTBhdFhLN0gzNzlPbURsSlFVNGJoang0NFlOMjVjb1dzS2RzcDFkSFFzOUdQcVEwTkRzWFRwVXR5NmRRdVBIajB5cTc2Q3dlZWdvQ0RSOFlnUkkvRHZmLzliYjUxVUtzV0JBd2RFWXdrSkNWaTJiRm1SMTB4TVREUjZUcVZTR2V3QzJxQkJBOHlhTlF2Mjl2Ykl6YzNWNnpwTEZkZWxTNWN3YTlhc0l1Y1ZETzBEd0pJbFMvVENzb1o0ZUhoZ3pabzF4YW9QZ05ENWVQSGl4VGg0OEtBd25wS1NnaFVyVnVENzc3OFh6VDl6NWd6dTNMa0RBQWdQRDhmS2xTdHg4dVJKTEYyNnRGSjhiNGFFaEdEZnZuMDRjK2FNNkgydlVxVUtBZ0lDMExkdlg2R2pyU0ZoWVdGWXUzWXRybCsvTG96OThNTVBTRXBLTXRvVmR2LysvYmgzNzU1d0xKUEpNR2JNR0Vna0VwdzRjVUo0Mk9QaHc0ZjQ3cnZ2TUhUb1VBd1lNTURnWGpFeE1aZzdkeTV1Mzc0dEduZDBkTVNzV2JPS0haWXZLWmxNVnVRYzNtTXRLeWNuQnhzMmJFQmdZS0RCOHcwYk5zUzMzMzRMOTN5ZmFKU1dsaWI2T1FkMG42cmc2dXFLSjArZUFBRFdybDByT3QrdFd6ZkV4OGRESnBQQjNkMGRLU2twbURadG1xZ2JNd0EwYXRRSW1abVp5TTNOUlVoSWlCQW96dVBtNW1hd3prNmRPbUhIamgzdzhQREE4T0hEVWJObVRkUGVBQXZJNnpSdFoyZG5NSmo5K1BGalhMOStIWkdSa2JoNzk2NUpleVluSitQcTFhdEd6L3Y0K0JTdldDSWlJaUlpSWlJaUlpSWlzZ2dHbjRtb1lvdU5OWCtOcTZ2bDZ5QWlvckxuNUtUcjRCOGVEbGhiQXdZNkM1ZVYvS0ZuTzYvRzhONXBPTXlzOFBSRW5mRVRVSFBJTUZ6cnI1dC9mVUEvdkg3NFdEbFVMWmFWbGFYM1VmR2xJU0VoQVVlUEhoV04rZmo0d01yS0NqazVPYmgvL3o3UzA5TkY1OCtkTzFmczYrVVBQdi81NTU5Q21CUFFkZXp0MGFNSHJLMnRUZG9ySlNWRkw3UnRycFl0VzJMa3lKRll0V3FWTU9icjY0c3BVNlpBb1ZCZy92ejVpSXFLd3JoeDQxQ25UcDBTWFl2S2hrYWpnVnF0THRiYTdPeHNneUhOZ29xN2YwRWZmUEFCVHB3NElkcnYwcVZMQ0E0T2hwK2ZId0FnSXlORDlQMEo2SDZPUHYvOGM1UENvZzhlUE1ER2pSc0JRTlJsdWJScE5CcnMyN2NQQnc0Y01OaTF0V1hMbHVqZXZUdGtNaGt1WDc2TWpJd01xTlZxWkdSa2lMNU9URXpFalJzM0RGNWo1ODZkYU5XcUZlclZxeWNhajQ2T3hvWU5HMFJqQXdZTVFOMjZkYUZXcS9WQ3BtNXViZ2dJQ0RCNGplRGdZQ3hmdmx6dlBxaFFLREJyMWl4VXIxN2Q2SHNnbFVxaFVDaU1ucy9OemRYcmhHeGxaV1cwazNQQjc3dWlPajd6SG10WlVWRlJtRFZyRnNMQ3dneWU3OTI3TjBhTUdLSDNnSStkblIwYU5Xb2srcmU0Y3VXS3djN0llWGJzMklFZE8zWkFxVlJpNXN5WldMQmdBU0lqSTBWeldyZHVqUmt6WmhRYVBDL1lFVHFQVkNyRmp6LytDRHM3TzZOclM0TmFyVWJDUDU4UTVlSGhZWFJldTNidHNIUG56cklxaTRpSWlJaUlpSWlJaUlpSVNobUR6MFJVY2FXbEFlYUdRT3pzZ0VMQ0FFUkVWTW5VcWdXa3BBRDM3Z0VOR3dMMjl1VlNSdVNHZFVXR252T3pVcW5ndlROUUNEOC8rdkVIMUJrL29ZeXFOV3phdEdsbGNwM2R1M2ZyQlQxbE1obm16cDJMczJmUElpc3JxMWo3dXJ1N28zSGp4b2lQanhlRkZ2TUh3alp2M2l4YW8xUXFzWHIxYXIyOUdqZHVqTzdkdXhlckRsUDA2ZE1IMTY1ZHc2VkxsL0RCQngvZ280OCtna1Fpd1pFalJ4QWNIQXdBR0RWcUZONTc3ejE4OE1FSEpvY0c2ZVhpNGVFQmIyOXZBTUR6NTgveDhPRkQ0WnhjTGtmVHBrMEJBRFZxMUJCK3Jod2NITkMvZjM5czJyUUpnQzZNNk92cmkrclZxd3R6Tm16WWdQajRlTkcxUm93WUlkcEhJcEhvaFMzelBIcjBxTWpPN0NxVkNnTUhEdFFidjNyMXFpams2ZVhsSmJ6Ry9BejlURWlsVXV6WXNVTUlPUlowL2ZwMVVRZG5jeWdVQ3J6enpqdm8zNysvWG5Bekp5Y0hzMmJORWdXVjdlenNVS3RXTFFRSEIrUHExYXVpOTFNaWtXRHk1TW1vVXFXS2FKK29xQ2o4OU5OUHVIRGhnc0VhTkJvTlRwNDhDVGMzTjROZGF3RmROOTc5Ky9jYmZSMlJrWkVZUEhpd2FHejA2Tkh3OS9jM09MOXIxNjZpanRsRkJaOTVqN1djNE9CZ0xGdTJ6T0FEU1haMmRwZzRjU0xhdDI5dmRMMlBqNDhvK0d5T25UdDM2b1dlblp5Y01HYk1HR3pjdUJISGp4ODN1TzYxMTE1RDNicDFqZTVyS1BUczRlRmhOQ3dOQU9ucDZVS1g2anp1N3U1UUtwV0Z2UVRoZXpVNk9sb1lxMUdqaHQ0OFgxOWZ4TWJHNHZYWFgwZXJWcTBNZHVZSGRMKzcvUExMTDhLeHQ3YzNwaytmYnZUNnh1NlBSRVJFUkVSRVJFUkVSRVJVTmhoOEpxS0s2OWt6ODlldzJ6TVIwWXRGSmdNYU5RTEN3blIveWlIOG5KT1VoTWdONndFQXpkYXVMekwwbk1kS3BZTFhEei9pYW8rdWlOeXdIaldIRERONWJXV1ZuSnhzTkpRbmxVcUxGWHAyY1hIQnlwVXI0ZVRrQkFCWXYzNjkwZUR6OCtmUFJXdGpZMk54NU1nUnZUMnpzckpLTlpRSEFCTW5Ua1JvYUNqYXRtMExBTGgvL3o2V0xWc21uTmRvTk5pK2ZUdWNuWjNoNStkbk5JeGxMaHNiR3dheXlzRFFvVU1oazhtS3ZmNzY5ZXY0L2ZmZkM1M2o1K2NuZEdrK2YvNjg2T0VGQndjSHpKOC9Id0F3YnR3NC9Qenp6d2IzMEdxMU9IZnVYSkZkMVZlc1dJRVZLMVlJeDFLcFZLOXp1emxVS3BWZUFCZlFkZnpOSDN4dTJyU3B3WG1HU0NRU3RHblRCb2NPSFNwMlhRWEpaREwwNk5FREgzNzRvWENQS1Nnakl3TVBIandRamFXbHBXSE9uRGtHNS9mdjN4L05talVUamhNU0VyQmx5eFljT25RSUdvM0dhQzNaMmRuWXMyY1BEaDA2aEg3OStxRnYzNzU2NGVtaXBLU2s2STBWdGtmQiswNVJ3V2ZlWTB0K2owMUxTOFBpeFl0eCt2UnBnK2NiTm15SWI3LzlGdTd1N29YdTA3aHhZNzB4aFVLQm5Kd2M1T1RrQU5EOUhGdGJXNHZHQU9EcnI3L0dWMTk5SmZ5MzFOblpHYk5tellLcnF5dTh2THdNQnAvcjFxMkxDUlArOXdCWFRrNE9GaTFhWkxBMmhVS0JNV1BHQUFBKy92ampRanRSLy9ubm41ZzhlYkpvYk1pUUllamN1YlBSTmZubGZ3aWpSbzBhU0UxTkZaMzM5dmFHbTV0Ym9TRm1RQnlnQm5UZlR6Tm16Q2p5K3NidUEwUkVSRVJFUkVSRVJFUkVWTG9ZZkNhaWlrbWpBWXgwY3pOS0tnV01CQmFJaUtnU3M3RUJ2THlBdi84Ry92b0xxRm9WY0hNRHpBeUVGVmZjc2FQSVNVNkdpMThYS0R3OXpWcHIzNlFKWFB5NklDNzRHT0tPSFlWN3YvZEtxY3FLWWRPbVRWQWIrYlNHeG8wYkM1MDRDN0t4c1lHWGx4ZWFObTJLK1BoNEhENThXRGdubDh0RmdjU0M0ZW44QVRSdmIyKzlMcGJtcUZXckZsYXRXbFhrdkJFalJ1aDFxQ3hJcFZJSmdiejQrSGg4L2ZYWGVyVzNiOThlQVFFQkdEVnFsRjZ3c3JoR2p4Nk4zcjE3VzJRdk1xNVBuejRsNmlLcjBXaUtERDVYVkJLSlJCU1FMZGpodlRTWkVueTJzYkdCUXFGQVVsS1MwVGx5dVJ6ZHUzZEhuejU5REhhSnpVK3BWT0tOTjk3QWlSTW5pcXl2WWNPR0dEUm9FQUFnSWlJQ0J3NGN3S0ZEaDR6ZUZ4MGRIZlhDeEJrWkdmamxsMThRRkJTRWdRTUhJaUFnUUM5b3UzMzdkcmk0dUtCTm16YWl6cmpKeWNrRzZ6Y2tmeEEyajVXVkZWSlNVdkRmLy80WGJkdTJSZjM2OVVYbmVZOHQyVDMyeG8wYm1EZHZIcDRaZWNDM2QrL2VHREZpaEVuQmFpOHZMM1RwMGdYSGpoMFR4dmJ2MzQrZ29DRGhJUVpmWDE5TW5UcFZOQWJvT3FwUG5Ub1ZuM3p5Q1R3OVBURmh3Z1E0T3pzRDBEMk0wTEpsUzFoWldjSE96ZzR1TGk1bzJMQWgyclZyQnhzYkcyRVByVlpyOUwvcGRuWjJRdkM1dE4yL2YxLzR1bTdkdXJoMTY1YmVuS2RQbitMcTFhdG03WnVjbkd6MkdpSWlJaUlpSWlJaUlpSWlLanNNUGhOUnhSUVhCK1RtbXJlbVdqVkFJaW1kZW9pSXFIeFpXZW5DejgrZUFkSFJ1b2Rqckt4MDRlY3FWWFFkLzB2WTVmYjV4UXU0UHVCL3dXVEhObTNSY21jZ1VtL2ZCZ0M0ZE8xV3JIMWR1blpEWFBBeDNUNzlnSHZUcHlFMTlMWncvdFdGaTh3T1ZCZkhtMisrV1dUQXo1Q2RPM2VhMUtuNTRjT0hPSERnZ05IelRabzBNWHB1MEtCQjZOZXZId0FnS0NpbzBPc1VET3ZsRDUrMmFOSENhTWRwVTBna0VwUENyQkl6ZnQ5UXE5WDQrdXV2RVI4Zkx4cXZVNmNPSmsyYVpOWmVwU28rSHNqTUxPOHFMRThpMGYyT1dFUW5XM010WExpd1JQOTJqeDgvdG1BMVphdHo1ODZZTW1VS0FGMkF1MXMzMCsrTnVRVit2emYzUGZUeDhZR3ZyeTljWFYzaDZ1b0taMmRuVksxYUZTcVZDaXBlWUhTNUFBQWdBRWxFUVZTVkNyYTJ0amgrL0RpMmI5OXVjTDFDb1VDdlhyM3c3cnZ2SWpjM0Y5T21UUk9DbjRWMThQYjM5eTh5K0t4UUtQRGxsMS9pL1BuejJMOS92Nmd6ZlVGeXVSeERoZ3hCbno1OWNPTEVDYXhidHc0SkJSNzZURTVPeHVyVnE3RjM3MTZzWHIxYUNEQ25wNmRqOCtiTnlNN09obFFxUmJObXpUQmh3Z1I0ZUhqbzdRRUE5a1krSmNGUThQbjA2ZFBZdG0wYk1qSXlFQm9haXRtelo0dk84eDViTW5QbnprVmNYSnpldUoyZEhTWk9uSWoyN2R1YnZKZFNxVVNEQmcxRXdXZHpLSlZLdEd6WkVqVnExTUNkTzNkUXYzNTllSGg0WU5PbVRiaDc5NjR3YjlLa1NlalFvVU94cmxFV1RBaytFeEVSRVJFUkVSRVJFUkhSaTRmQlp5S3FtSXgwd1NxVXE2dmw2eUFpb29xbFdqWGRuMmZQZ05SVVFLMEdZbU1CT3p2QTBiRkVXeXRxZWtMVnVvMXc3TmhHOTNYS1B5RmxSYzJheGR5M3BtaWZsTnNoU0xwOFNUaXZqb3dvaytEejIyKy9qVmF0V3BtOUxpZ295S1RnODZwVnE2RFZhbzJlcjEyN05yNzQ0Z3MwYWRJRVU2ZE9MWGJ3czJCMzJmeWRNWnMyYlFvQStQcnJyMUdyVmkyTUhEbFNORGNvS0FoeXVSeFNxZFRnM21scGFUaDE2bFNSTldSa1pKaFVhMVpXRnI3OTlsdFJNQXZRQmM1bXpKZ0JXMXRiay9ZcEUxRlJnQW4venBWU2xTcUFTbVhSTFUzNVBpa3JIVHAwME92TUN3Qm56NTVGUmtZR1dyUm9BVGMzTjdQMk5QWXpVbElhamFaRTE3R3hzY0gwNmRQMXh0VnFOWTRjT1lKZHUzWVo3S1pidFdwVkJBUUVJQ0FnQUVxbEVuZnUzTUcwYWRPUWtKQ0F1M2Z2SWlVbEJkOTk5NTNSVHJ0Tm16WkZ0Mjdkb0ZBb1VLMWFOVVJGUmVIZ3dZT2lPWjkrK2lrOFBUMnhkT25TUWtQUFBqNCt3bHdBOFBQelE3dDI3YkJseXhiczNidFg3ejFxMzc2OXFHdnpwVXVYaFB1Z1ZxdkZYMy85SlhURk54Ujhkakx5aVRpR2dzLzU3MVZYcmx6QnpaczMwYng1YzlIN0FQQWVXMXdGZy8rQXJrdjROOTk4QXc4UGp4THZIeFlXaHRqWVdPRTROVFZWYnl5UFdxM0cwYU5IaFpvQ0FnTHcyV2VmSVNzclM5U2gzTkQzaWJtQ2dvSVFHQmhvOEp5aDN5K1dMMStPZGV2V0dkMXY4K2JOd3ZkWTNyKzlYQzVIVFNPL3AvbjcrNk5yMTY3bWxrMUVSRVJFUkVSRVJFUkVSQlVZZzg5RVZQR2twSmpmY1ZDcEJFcndjZU5FUkZUSjVBV2dMVWpoNlFudlhic3R1cWNoWlhFTlEvYnQyNGRMbHk0VlBiR0EvQUdvd2hnS0crWW5sVXJScFVzWHM2OWZVTUVRVnY2Z29yT3pNL3IxNjRkT25Ub2hQRHhjYjYxY0xpKzAyMmhjWEp4ZWg5UGl5czdPeHRTcFUzSDkrblc5Y3dNR0RMQkl5TTJpbWpVcjd3cklESm1abVFnTURFUkVSQVRhdFd1SHZuMzdpczdIeDhmajRNR0QwR2cwdUh6NU1xcFhyNDd1M2J0andJQUJaVkxmcUZHamtKS1NvamVlbkp3c090Ni9mejlPbmp4cGRKK3RXN2NXZXAyVWxCVDg5Ny8veGErLy9xcTNOd0EwYU5BQWZmcjBRYWRPbldDVnIrdjN4bzBiUlNIaFM1Y3U0YXV2dnNMMzMzOFBoVUpoOEZvVEprd1FYa1BCd08rYmI3NHBCQ3MvKyt3empCZ3hRaS9BWEt0V0xRd2RPaFMrdnI1NmUxZXBVZ1VqUm94QWx5NWRzSGp4WXR6KzU1TUc2dFNwZzJIRGhvbm1IajkrWEhUY3VuVnJvZWJvNkdpOXZSMk5QQlJrU3FCMS9mcjFXTEpraVhETWU2emxqUjA3MW1LMWpoNDlXblI4L2ZwMXZiRThkKzdjRVFXeERUMDhVUmlaVElhQkF3Y0MwQVd1cjE2OWFuUnVXbHFhd2ZDMU1jbkp5UVovbnZQazFaMlNrb0xVMUZRQXVwOHZZMTNicmF5c1lHVmxoWVVMRitMNTgrY20xMUdZaVJNbkd2M1pJaUlpSWlJaUlpSWlJaUtpMHNmZ014RlZQTVhwOW16aDhCc1JFVkVlMjVvMWtYUVpVRWRHRm10OTNqcGw0eWFXTE10c3hRazltNk5GaXhhSUxPWjdaSTdNQWc5SEZlelFPbno0OEZLdm9TaHF0Um96WnN3d0dnUXJHQXljUFh1MlhpZnJnbTdldklrRkN4YUl4b1lPSFlwT25UcUp4aHdjSElwUk1abHJ3NFlOUnJzRG0yTC8vdjNZdFd0WG9YTk9uejZOcDArZklpWW1CbUZoWWFKenFhbXBXTE5tRFFEQXk4dExiKzJCQXdkRXdkdW9xQ2lodzNCSjNiOS9YK2pHYXFpRExRREV4c1lhREQ0WGxKYVdoclMwTkxOckNBOFB4OTY5ZTNIOCtIR0Q5NFFPSFRyQTM5OGZ6WXdFK21mTW1JSHZ2dnNPMTY1ZEU4YXVYNytPS1ZPbVlOYXNXYWhTcFlyQmRWcXRGak5uemtSY1hKd3dWcU5HRFl3Yk4wNDRybFdyRm5yMjdJbDkrL1lCMEFWSy8rLy8vZzhkT25Rb3NzTjFuVHAxOE9PUFArTGd3WVBZdEdrVHZ2enlTOUgzV1dKaUl2NzQ0dy9SbXZ6M2dJTEJaM3Q3ZTZOQmJrUDNuQll0V29pNlZZZUdodUxTcFV0bzArWi9uNGJBZSt5TGNZLzkvZmZmUmNjLy92Z2pmdnp4UjcxNXMyZlBGb1hWNjlXcmg1OSsrZ2t5bVF5REJ3OEdvT3ZvWEZqd3ViUW9sVW9jT0hBQWtaR1JKblVKdjNidG1sa0I3TUtZK2xBWUVSRVJFUkVSRVJFUkVSR1ZEZ2FmaWFoaTBXaUF4RVR6MWxoWkFVWSt3cG1JaUtpa0hOdjZJbWJQYmp5L2VBSHUvZDR6ZS8zeml4Y0FBUFpOeWpmNFhOcGF0R2lCZ3djUEF0QjFCWTJQajdmWTNrK2VQSUZNSmtOY1hCeHUzcndwT3BjL29MaCsvWHFoQzZtaEVOVDMzMzh2QkE4TmRWMjFoT1RrWkh6enpUZTRjK2VPeVd1Y25aMkxuQk1SRWFFMzV1RGdBSGQzZDdQcUk4dHdjM01ydExOdFVaUktaWkZ6bGl4WkluUXpMY3l5WmN1d2N1VkswVmhXVnBiZXZMbHo1NXBjWDRjT0hUQnAwaVNENXg0L2ZvekhqeCtidkplbFpHZG40L3o1OHpoNDhLREJMcjk1Z1dNL1B6L2gvVldyMVVoUFQwZGFXcHJ3ZDk3WFBqNCtDQTBORlFXblEwSkM4T1dYWDJMT25EbXdzN1BUdThhcVZhdEVZV2tiR3h0TW5Ub1Z0cmEyb25rZmZ2Z2hNakl5MEtOSER6UnQydFNzMXltUlNPRHY3NCt1WGJ2cWhldURnNE9oMVdxRlkzdDdlN1J1M1ZvNGZ2andvV2grWVdGM1F4MmYvZno4RUJzYkt3cFFiOSsrWFFnKzh4NWJzUlI4OE1ET3pnN1oyZG5Dejc5TUpvTkNvUkNOQWJvQS82bFRwOHFzVHBsTVp2UkJFYTFXcTljZFhTYVRGZnFRZ0VRaUViNldTcVdvVmF1V1pRb2xJaUlpSWlJaUlpSWlJcUpLZzhGbklxcFkyTzJaaUlncUdKY3VYUUVBTVh0Mm84NzRDVkNZMFRWVkhSR0JtRDI3UmZ1VUY3bGNidlJqNEF0amFsZkRKdjhFdXhzMGFJQi8vZXRmMkxwMXE5blhNbWJCZ2dXNGZmdTJ3WFBWOHYwZWNPdldMYVB6QUhIWDYrclZxOFBOelUxMHZrcVZLdkR4OGNHNWMrZEU0ODJhTllOS3BkTGJMeWNuQnpFeE1haFJvNFl3Tm1QR0RMTUNlVlE1VFo0OHVjanV2WVV4cGV0b3RXclZUQW8rWjJkbkY5bk5GakN2UTZtaDRMUTVqQVVYODRkMjgwZ2tFbEdRMFpqdnYvOGVGeTllTkhoT3BWSkJwVkxoMkxGaitQWFhYNFdBczZIckZlWE9uVHVZTkdrUzVzK2ZMd28vNzl5NUUwRkJRYUs1UTRZTWdaV1ZGVUpDUXBDVWxJVEV4RVM4L3ZycmNIZDN4K1BIanpGbnpoeXpyNTlmdDI3ZDhPR0hId0xRaFZ3UEhEZ2dPdCt4WTBjaFVCb2RIYTNYWmJ0Ky9mcEc5emIwUGFOUUtEQmd3QUJSNTkvUTBGQ0VoSVNnYWRPbXZNZFdNUGwvVGlVU0NZS0NnaEFVRklRVksxWUFBTnEyYll1cFU2ZUt4Z0RnNHNXTEZuMDRxU2dEQmd6QWdBRURESjc3ODg4L01YbnlaTkhZNU1tVDBibHo1MUt2YSt6WXNhaGV2YnBKYzZkUG40NzA5UFJTcm9pSWlJaUlpSWlJaUlpSWlFekY0RE1SVlN6RitlaFpWMWZMMTBGRVJQUVBLNVVLZGNhTng2UEZQeUpreEZDOGZ2aVl5V3REUmd3RkFOUVpOeDVXQmtKZFpXbjY5T2xvMWFxVjJldjY5T21qRjZZenhOWFZGYzdPenBnd1lRTE9uejlmbkJLTmF0T21qY0d3bmJPenN5Z1FWMUxWcWxYRDFLbFQ4Y2tubitEdnYvOFd4cHMwYVlLaFE0ZUs1djcxMTE5WXNHQUJrcEtTMEtCQkEyRzhlZlBtdUhIamhzVnFvb29wSkNTazFLL2g2dXFxMThFM2owd21RL1BtelZHN2RtMmNQWHUyVEVPTVVxbFUxTzNhVUtBNk1EQlFiK3p5NWN2NDVwdHY5TWJmZWVjZC9PYy8veW55dWsyYk5qVWFmRTVLU3NLdFc3ZUszTU5VWVdGaG1EUnBFdWJObXdkN2Uzc2NPblFJNjlhdDA1dTNhdFVxckZxMVNqUzJZc1VLdUx1N0l6WTJGcytmUHk5UkhmbnZ2Yi8vL3J1b0V6T2dDMGJudVhyMXF0NTZjNFBQY3JrY2ZuNSsyTFJwRXhJU0VvVHhIVHQyWU9iTW1XYlZiZ2p2c1phVlAvaHN6b05OQlI5TTZ0cTFxOUFsL2V6WnMzajY5S2x3cm5YcjFxTE80UzR1THNVdHQ4THg4dklxOUdja3YrSThPRVpFUkVSRVJFUkVSRVJFUktXSHdXY2lxamlTa2dBVHV0V0pxRlNBRlc5bFJFUlV1bW9PR1lablI0OGlOVFFVSWNPSDR0V0Zpd29OTXVja0plSHV4TStSR2hvS082L0dxRGxrV0JsV1czNG1UNTZNK3ZYcld6ejQzS3BWSzZ4ZnYxNXZmUERnd2FKT3NUWTJObEFvRkFCMDNWRXpNek5GOC9QT0FSQzZwQnJTcmwwN1VTanZ5SkVqZVAvOTk2RlFLSkNWbFlWZmZ2a0ZnWUdCUWpmWlJZc1dZY2FNR1FDQUhqMTZZT3ZXcmNLNWdJQUE3TnUzejl5WFRDUjBNM2QxZFlXam95UEN3c0tFYzQ2T2pwZy9mejRBd05iV0ZsRlJVUUNBZS9mdTRjbVRKOEk4aFVLQjFxMWI2KzBkRnhlbjl6Q0JsNWNYWFA5NW9EQ3ZnN3NoblRwMXdwUXBVd0FBR28xR0ZMNHR6Tm16WncyT0J3Y0hZOWl3WVlYK1RBSzYrOERhdFd0TnVwYXA1SEk1RkFvRmJHeHNrSjJkamFTa0pPRmNXRmdZZHU3Y2lhRkRoNXIwOEVjZVIwZEhpOWFZWjhlT0hhTGp1blhyNHRWWFh4V09qeDQ5cXJmbTlkZGZON3Bmd2Zzam9MdUh5dVZ5OU83ZEd4czJiQkRHTDErK2pKaVlHTjVqSzVqODRYV1pUSWFNakF6azVPUUlZMXF0Vm04c05UVlY5TjdYcWxVTEV5ZE9GSTRmUFhva0NqNi85ZFpiWmRKOXVUeU1HVFBHNU03OTVuVE1KeUlpSWlJaUlpSWlJaUtpMHNlMElCRlZITStlbWI4bTM4ZmJFeEVSbFJZcmxRcGVQL3lJYS8zZlJkeXhvN2phb3l2cWpKOEFGNzh1b2dCMFRsSVM0b0tQNGRHUFAwQWRHUW1iR2pYZzljT1BwZDd0ZWY3OCtUaHg0a1NoYzc3KyttdFJTTmhVZWVHeVBBY1BIc1RodzRkRll4czNia1QxNnRYaDdlMXQ5djZtcUZldkhwUktKZExTMHVEaDRRRXZMeTkwNmRKRjczcno1czBUdmc0UEQ5ZnJJTHBueng1UnA5cWdvQ0NEMTN2NzdiZXhhZE1tNU9ibUFnQ2VQMytPd01CQXZQYmFhMWk0Y0NFaUlpSkU4eTlldklpREJ3K2laOCtlY0hGeFFhdFdyWEQ1OG1WODhza244UFB6ZTJsRGVTK3kvZnYzRnhuVUxjek9uVHV4Y2VQR1F1ZjA3OThmZ3dZTmdxT2pJODZmUDQ5cDA2WVpuRGRreUJBQVFIcDZPajcrK0dQUnVRRURCdUQ5OTkvWFcvUFZWMStKam1VeUdhWlBudzRuSnlkelhvYkpOQm9OTGx5NElCd3JsVXFrcHFZaU56Y1hLU2twT0hmdVhKSGh5cnAxNjhMRnhRVnhjWEd3dGJXRlNxV0NTcVdDZzRNRDdPM3RZVzl2RHpzN08rRlBjSEF3N3R5NUk2ejM4dkxDVjE5OUpRU2RiV3hzUktISHRMUTBUSmd3QWZmdjN3Y0FkTy9lSFlNSER3YWdDeEFiNnZoc1NKVXFWUURvM2xORG9jcmMzRnpoM3BMSFdQZ3liMXlyMWNMSHh3ZHhjWEdJaVlrQkFQVHExVXVZZC9QbVRmejExMTk2NzVlN3U3dlJPbzBGbndIQTM5OGYyN1p0ZzFxdGhvK1BEd1lOR2dSM2QzZmVZeXVZMU5SVTRldk16RXdFQkFTSXpsKzRjRUZ2ek43ZUhvc1hMOGJtelp0eCt2UnBnL2NIU3drTkRjWHk1Y3NMblpPZW5xNDN0bUhEQm9OZDQvTnIwcVFKUm84ZVhhTDY4bmZNSmlJaUlpSWlJaUlpSWlLaXlvWEJaeUtxR0hKeWRCMmZ6U0dYNnpvK0V4RVJsUUg3SmszUTl2d2wzQm8rRkVtWEwrSHVoUEVBQU1jMmJZVTV6eTlkRkw1V3RXNkRabXZYbDNyb0dkQ0ZDZ3NHbEFzeUZMWXJyb0xYc3RTK3hrZ2tFbXpkdWhVS2hRSVNpUVJwYVdrWU1tUUkvUDM5MGJOblQxU3RXdFdpMTNOemMwUHIxcTF4NmRJbFlXemJ0bTNZdkhtendkZGF0V3BWVWFpOFo4K2VRcGZNL01FMGVuRmtaV1dWNlB0ZW85RVVPYWV3MEtvaFc3ZHVSV0ppb25Bc2tVand5aXV2SURjM1YvVDllZWJNR1Z5NWNrVzB0bHUzYmhZSlBTY2xKV0hPbkRtd3RiWEZ1SEhqaFBGang0Nkp1aWI3K3ZvaU5qWVcxNjVkQTZCN2VNTFgxMWNJM2hxemN1VksyTnJhUXFGUVFLUFJZTWVPSFFnSUNJQlNxZFNiR3hJU0lnbytLeFFLdmZkMDJiSmx5TXpNeE9qUm8yRm5aNGU1YytmaTg4OC94eHR2dkNFS2tkZXJWdzlPVGs3Qyt5dVh5K0hzN0F5VlNnVkhSMGVvVkNvb2xVbzRPRGpBMXRZV2dINkg1anlCZ1lGWXMyYU5hR3p0MnJXb1ZhdVcwZGN0bFVyeDRZY2Y0b01QUHNDRkN4ZXdiOTgrdlAzMjJ3QjA5K09DK3dGQSsvYnRqZTRIR081Z214ZGFWaXFWR0RWcUZHclhybzJtVFpzV3VrOXg4QjVyR1hGeGNjVmFWNnRXTFh6OTlkY1lNR0FBNnRXclorR3EvaWN0TFUzVVhkcFVNVEV4UXNEZkdKVUZmcmRxM0xpeDhLQkNVYTVkdTJiU2ZadUlpSWlJaUlpSWlJaUlpTW9HZzg5RVZESEV4NXUvNXArUDRpWWlJaW9yVmlvVnZIZnR4dk9MRnhDNWZoMFNMMTBVaFoxbFNpV2MyclJGemFIRDROald0eHdyZmZIa2hRa0I0T25UcDBoSVNNQXZ2L3lDclZ1M3d0ZlhGOE9IRDRlSGg0ZEpleFVNZ2hveWNPQkFVU2d2SnlkSGI0NmpveVA2OSsrUFhyMTZpUUtiYmR1MjFadExMNWErZmZ1V2R3a2lUNTQ4d2Q2OWUwVmp1Ym01K09hYmIrRHU3bzR1WGJxZ2E5ZXVlUExraWFockw2RHJBUHZSUngrWmZLM0l5RWo4L1BQUGlJeU1SR1JrcE9oY1Nrb0tUcDQ4aVk0ZE93cGphclVhUC8vOHMyamV2LzcxTDJSbVpnckI1K2pvYUd6ZXZCbkRoZzByOU5wNTRleU1qQXpNbURFRFY2OWV4WWtUSnpCNzlteXpnK0xyMXEwVE9nWGZ1blVMVTZaTXdhdXZ2b3FWSzFkQ29WQ0k1a29rRWt5ZE9oVnl1Unp1N3U1d2NIQXc2MXFXSXBGSTBLNWRPN1JyMTA0WUN3d00xT3YyTEpWSzBhTkhqMEwzeXNqSTBCdkwvN3A3OXV4WjdEcDVqeTBiK1lQUEVva0VOalkyeU1uSkVkNUxxVlFLYTJ0cjBSZ0FuRDU5R2ovODhJUEJQUXQyUVY2d1lBRVdMVm9rR3V2ZXZUcysrZVNUSXVzTEN3c3orYldVaHpGanhxQisvZm9temUzVHA0L280UTBpSWlJaUlpSWlJaUlpSWlwZkRENFRVY1dRa0dEK21tclZMRjhIRVJHUkNSemIrZ3JCWm5WRUJOU1JFVkRVOUlUQzA3TmM2bkZ3Y0lDenM3TkpjN095c29TdW5wWWlrOGtzdWw5UklpSWloSzgxR2czT25qMkw5OTU3ejZUZ2MwaElDTmF1WFlzbFM1WVVPcy9MeXdzZE9uVEEyYk5uOWM0cGxVcTg5OTU3Nk4yN3QxNUFrcWc4S0JRS0RCdzRFTWVQSDBkVVZKVG9YRXhNREg3NTVSZHMzcndaTXBsTUwyQTZkdXhZbzEzVDU4NmRpMXUzYm9uR3dzTENpZ3cwT2pvNkNsOXYyYklGQ2ZsKzE1Zkw1WGp0dGRjZ2s4bXdmUGx5cEtlbkE5QUZlSnMzYjQ1Ly9ldGZoZTc5NU1rVFRKMDZGWThmUHdhZ3V4K01HVE1HczJiTlFvTUdEUXBkbTJmMzd0M1l1WE9uY0J3VkZZV3hZOGRpMEtCQkdEQmdnTUUxVFpvME1icWZSdlAvN04xNVhKVDEzdi94TnpNTURpS0k0STVMQmk0b2FDcUNtY2JKTXROdXpVckxNczFqMjBtUGxXV0xKN2V5TWp1Wm5iS2ZuazZMYVl1ZHRFeVBIczNjdDhnRmNjMFNUUTF6UTFGQmdZR1ozeC9lek8zRkxNeXd1ZlI2UGg0OUR0ZDN1NzdEekZ3YzVIMTlwbERIamgxelZxbHQyN2F0VC9zb3E5VFVWSDMwMFVjdTdiZmRkcHRxMXF6cGRlNUpONzkvWFh5RFNXbHhqZlVzTHkrdlhOZTd1Q3B5VWxLU0preVlvSG56NXVtOTk5NlRkS0d5K3JoeDR3eHQwb1dRdWJ1SzMrN1liRGJaYkRaRFcvRnd0THM1enovL3ZMWnMyZUxyUTdrazNubm5IWjhyUGhkZHB3QUFBQUFBQUFBQXdPV0I0RE9BU3k4L1gvTDNENGsxYWtpVkhMSUNBTUFkYThOTEYzZ3VNbXpZTUEwYk5zeGp2ODFtVTBwS2lyNy8vbnR0M3J4Wjc3enpqaG8wYU9CMjdJa1RKL1Q0NDQrclpjdVdhdCsrdlJJU0VsUy9mdjJLMnJva1k0aXFVNmRPaW9xS2NoNjdDNzJscDZjYmprMG1rNW8wYVZMaWVTWlBucXpseTVkTEtqbUFscE9UbzJ1dXVjWnRLTTlzTnV1YWE2NnAxRUJlOGVBWkxxMDJiZHJJWkRLVmV2N1JvMGRkQXNwbEVSa1pxWUVEQjJyZ3dJSGFzV09IRml4WW9OV3JWeHRDemc2SHd5WDAzTE5uVC8zcFQzL3l1RzUyZHJhT0hUdm05MzZLZ3M5TGx5NDFCSXlsQzZIY2tKQVFTVkxmdm4wMWMrWk1TWkxkYnRmNDhlUDE2cXV2ZWd3T3IxaXhRdi80eHorVWs1TmphTS9LeXRLdVhidDhEajRuSnlkcjllclYycjE3dDdQTmJyZnI0NDgvVmxwYW1rYU5HbVVJYi8vODg4ODZlZktrVHA4K3JWT25UdW5reVpQS3pNelU4ZVBIZGZ6NGNaMDhlVkoydTkyNWRtVUVuM2Z2M3EyWFhuckplZDRpVmF0VzlhbUNkL0ZBdTNTaCtuZFpjSTMxN01pUkk4ck96blpwTCsxMTVQRGh3NFlLeEhYcTFDbjEzc3FxK0dzd1B6L2ZFSHErOTk1N05XREFBTGR6MDlMU05HYk1HRVBiczg4K3F5NWR1bmc5WjNuY2NMVnIxNjR5cndFQUFBQUFBQUFBQUM0TmdzOEFMcjNqeC8yZlE3Vm5BTUFsdE9PUmgxUnc1b3pIL3NDd01NWDk2OE5LM0pFcm04Mm1MVnUyYU5XcVZWcS9mcjBoS1BqQkJ4OW8vUGp4YnVmTm1qVkxXVmxaV3I5K3ZkYXZYeTlKaW9xS1VtSmlvaElURTlXbVRSdFpMSll5N1MwdzBQaHJ5TjY5ZTUxZjE2NWRXN1ZyMS9ZNmYrUEdqWWJqNk9ob1ZhbFN4ZERtTG5SWEZNaVRMZ1FsM1ZWdzNMWnRteFl2WHF6VnExZDdETzVsWldWcHpKZ3hhdCsrdmU2Ly8zN0Z4OGNySUNEQTY1N0w2dUx2VVpIS3JyU04vL1BhYTYrVnFYTDY3Tm16OWVHSHZsOGppZ2VXdlltTGkxUExsaTJWbUppb3Q5OSsyMnRsMTBXTEZ1bllzV1BxMWF1WE9uYnM2QkxDYk5La2lWSlNVbncrZDJSa3BFYU5HcVdZbUJodDJyUkpreWRQTnZRSEJnWWFLaXIzNjlkUDgrZlBWMVpXbHFRTDE2MHhZOFpvNk5DaDZ0bXpwM05jVmxhV3BrNmRxbFdyVnJtYzAycTFhdFNvVWVyVXFaT2gzZHYzckZhdFducnJyYmYwL3Z2djY1dHZ2akgwYmRteVJYLzV5MS8wNG9zdktqNCtYcEwwNXB0dmF2LysvVDU5RHlvanJQdmpqei9xbFZkZTBmbno1MTM2SG4zMDBSSS9BV0Q1OHVYTzYzdVJzTEF3dnlvK2M0MDFzdHZ0U2s5UFYzaDR1RUpEUXcydmc4T0hEK3ZkZDk5MU82L29KZ0IvRmErNlhyZHVYWi9uTm1qUVFMZmZmcnZidmg5Ly9GSEhML3I5dkczYnRpNDNQN1Z1M2Rwd1hOTE5FZnYyN2ZQNDJuSjNIYlZZTE9WU2Zid2tRVUZCUGdmUGZhMlFEUUFBQUFBQUFBQUFLZ2ZCWndDWFhtYW1mK010RmlrMHRHTDJBZ0NBRDA1dFdLL0NpeW90Rm1lK1JEK25jbkp5dEduVEpxMWJ0MDRwS1NrZVA1cDkzYnAxMnJGamgrTGk0Z3p0R1JrWldyeDRzY3Y0akl3TWZmUE5OL3JtbTI5a3RWcVZrSkNnamgwNzZ2cnJyMWRZV0pqZit5dytaOTI2ZGZyNjY2K1ZsSlRrTWV4a3Q5dDE4dVJKTFY2ODJDV2cxcjU5ZTVmeGh3NGQ4cnFIckt3c0hUMTYxTkIyNE1BQlBmUE1NeTVqazVLUzlPT1BQOHJoY0JqYU4yL2VyTTJiTjZ0dTNicEtURXhVejU0OUZSMGQ3Zlc4M216WXNFRW1rMG5Cd2NFS0RnNVdVRkNRQ2dvS3RHdlhMbjMxMVZjdTQwc2JtRVBKVnE5ZTdheklmT0RBQVpmK3I3NzZxa3pCODdTME5NTnhkbmEyWnMrZTdUenUwYU9Iamg0OXFzREFRT1huNTJ2cDBxV0c4Y1ZEb0E2SFE0Y09IZEpQUC8yazFOUlViZHEweVJrbUxzbW1UWnUwYWRNbTFhcFZTN2ZmZnJ0NjlPaWhpSWdJU2RJMTExeGpHRnUzYmwxRlIwYzcvN3ZtbW12MDRJTVBPdnVEZzRNVkh4K3ZMNzc0UWpObnpuU3BCTnU3ZDIvRGpRMVdxMVZEaGd6UlcyKzk1V3pMeTh2VGxDbFR0R2JOR28wZVBWckxsaTNUeHg5LzdMWmFibVJrcE1hTUdhT2NuQnlscGFXcFNwVXFDZ2dJMEpFalI1U2FtdXIxY1FjR0Jtcm8wS0ZxMWFxVkprK2ViQWdSWjJabWF1VElrWHI0NFlmVnIxOC9OV3pZME9mZ2MxcGFtc2FORytleFB5TWp3NlZ0NnRTcEhxOTlWYXRXMWZQUFB5OUpLaXdzMU9lZmY2NVpzMmE1WEk4a3FVdVhMczVBNjRFREIvVGVlKzhwT0RoWVZxdFZGb3RGK2ZuNU9uRGdnUGJ0MitjeXQzaVl0U1JjWTQxTUpwTmVmUEZGblRwMVN0S0Y5MmpSK29XRmhXN25XSzNXRW0vMDhhVDREVURYWG51dHg3RVhWNWMzbVV4cTBhS0ZXclJvNFhic3FGR2pETUhuSGoxNjZLYWJidks0ZG5aMnRwWXRXK2EyejJReXFXZlBubnJnZ1FjOHpyK1Uzbm5uSFo5ZlQ3MTY5VEtFbjh0UzhSOEFBQUFBQUFBQUFKUWR3V2NBbDFaMnR1VHZ4d3FYVU1FTUFJQ0sxbVhIN2t1OUJZUDA5SFQ5ODUvLzFQYnQyMzJxREJzVUZPUTIrTHgzNzE3VnJGblRhL1hHM054Y3JWMjdWbXZYcnBYSlpGSzdkdTMwNnF1ditoVUNhdDY4dVNHVTZIQTRORzNhTkUyYk5zM25OUzUyNDQwM3VyUXRXclRJNC9qazVHVFZxVlBINTBxMlBYdjJWTmV1WFRWNThtVGw1K2U3OUI4NWNrUkxsaXpSUGZmYzQvdW0zVmkrZkxsV3JsenA4M2h2UVRlVXpYZmZmZWYxOVRGanhveHlQZC9aczJjTkZhQ1RrcEs4VmhtdVhyMjZKR242OU9sS1MwdlRiNy85NWxORjBvU0VCQlVXRnJvTkJSOC9mbHd6WnN6UXJGbXpOR0hDQkhYbzBFSHg4ZkVhTm15WW9xT2pkZTIxMTdvRVFkMEZPcWRObTZaNTgrYTV0RWRIUit2aGh4OTJhZS9SbzRlMmJ0MXFxQllzWGJpUkl6ZzRXQ2RPbkhBYmVvNkxpOVBvMGFNVkhoNnVQbjM2bFBqNFBRWFZrNU9UMWFSSkU0MFpNOFlRRUhVNEhLcFJvNFlrcVdIRGhsN1hMaElXRnFiczdHeVhhc29sOFJiU0R2M2ZHMm5zZHJ0R2poeXBIVHQydUIwWEZ4Zm5ERWhMVXYzNjliVno1MDYzMXl4M2V2WHE1Y2VPdWNhNjA2cFZLNjFkdTFiU2hkZVBwNHJXUlJJVEUwdDFBNFhOWnRPNmRlc01iZTRDdkx0MjdkSXp6enhqZU0yVTVtWWxiMEpDUXRTZ1FRT1hHeTFhdFdxbEo1NTQ0b3I2T1hYdTNEbjk4TU1QcWxhdG1vS0RnNTJmSkxGaHd3YVg2MHZSdFFFQUFBQUFBQUFBQUZ3YUJKOEJYRnIrVm51V3BKbzF5MzhmQUFDVVF0WVBHMXphd2p0ZVgrbjdpSXFLMHFGRGgwb01QY2ZGeGFsYnQyNUtUazUyVzhreU9UbFp5Y25KMnJObmoxYXZYcTAxYTlibzk5OS85N2llM1c1WFZGU1UzNVVQdTNmdnJxKysrc3BqRlV4L3RHM2JWazJiTmpXMDJXdzJROFhLSXBHUmtYcnFxYWZVc1dOSFpXUmtLTE9FL3g4U0dSbXBMbDI2cUhuejVvcU1qRlJNVEl4ZWYvMTEvZkxMTHk1akgzamdBZFdwVTZkTWp5VXhNZEhuVUY1Y1hKenExNjlmcHZQaDh0YStmWHVQd2VlaU1PRzExMTZydVhQbmxyaFdiR3lzL3Z6blA2dHQyN2FTcE4yN2QrdXp6ejV6RzB5dFc3ZXVjMXp0MnJYVnAwOGZ2L2JkdjM5L2JkaXd3VkR0dDJyVnFobzdkcXdzRm92Yk9TTkdqTkMrZmZ2MDY2Ky9TcnBRamZtWlo1NlJ5V1RTa0NGRGRPTEVDV2ZWYTVQSnBBY2VlRUFEQmd4d1hudGF0R2loclZ1M2V0MVh2WHIxUFBZMWF0UklVNmRPMVlRSkU1d2g1S2VlZWtxMzNIS0xwUDhMUGxlclZrMVJVVkdLaW9wU2d3WU5WTGR1WGRXcVZjdjVYMUJRa041OTkxM05uei9mbDIrVlgwd21rL3IzNzYreFk4ZTZWTkp1MXF5WlhuMzFWV2RRVTVJc0ZvdGlZMk5kcW91NzA2VkxGN1ZyMTg3bnZUaFZydk1BQUNBQVNVUkJWSENOZFM4K1B0NFpmQzZKMVdvMVZFdjNSMTVlbmlJakk1V1RreU5KYXRLa2lmTm1DTFBaN0h5Zm5UeDVVaWRQbmpUTWJkeTRjYW5PNlVsQVFJQ2VmdnBwUGZiWVk3TFpiQW9LQ3RKRER6MmtPKys4MDZVeS9lWE9hclZxNnRTcE91dmxFejJrQzk5RFQ5Y3lBQUFBQUFBQUFBQlFPUWcrQTdoMEhBNnAyQjlpUzFTMXFuVFJIL1FCQUxoVWRqdzhSQ2VXZnVmU1hyUGJyWXI3NEtOSzNZdlZhdFZERHoya1NaTW11ZlExYU5CQU45OThzMjY1NVJiVnJWdlhwL1dhTjIrdTVzMmI2NUZISHRIZXZYdTFldlZxTFYrKzNCQmtsQzRFNi9yMzcrLzNmaHMwYUtBUkkwYm9yYmZlY2dudythTkpreVlhT1hLa1M3dkZZdEdMTDc2b0o1NTR3aG11dnZYV1d6VjA2RkJuNERzcUtrcGR1M1oxcVRKYnRXcFZKU2NucTF1M2JvcUxpek1FdDRyQ2tjdVhMOWVzV2JPYzFXRWJOV3Frdm4zN2x2cHhGQ2tLbTVZa1BEeGNJMGFNS1BQNWNIbUxqWTExMng0VUZLUisvZnBKa3JwMTY2YTVjK2RxMzc1OUx1TkNRMFBWcFVzWDllclZTekV4TVM1cnYvTEtLOXE3ZDY5bXpweXBEUnYrN3lhT1J4OTlWSUdCcGYrbmdzaklTRTJjT0ZIRGh3OVhUazZPcWxXcnBsZGVlY1ZyaU5ScXRlcjExMS9YMy83Mk4rM2J0MDk5K3ZReEJEUkhqQmloMzM3N1RhZE9uZEtvVWFQVXNtVkx3L3dtVFpwNERUNmJ6V2JkZHR0dFh2Y2RHaHFxaVJNbmF2cjA2YXBYcjU1Njl1enA3THZoaGhzMFo4NGNaN2owVWtsS1N0S1RUejZwS1ZPbU9OdmF0R21qY2VQR3FXclZxaTdqVzdac1dXTHd1Vk9uVGhvMWFwUmYrK0FhNjE3eFQxSHdwRTZkT25yaGhSZlVxRkVqdjg4aFhRamdUNTQ4V2M4OTk1ejI3OSt2eE1SRVoxK3ZYcjJjMWJzSER4NnNqSXdNWjE5QVFJRHV1T09PVXAzVG00WU5HK3FCQng3UWloVXJOSHIwNkhJUFYxY1drOG1rOXUzYmx4aU9IelJvVUNYdENBQUFBQUFBQUFBQWVFTHdHY0NsYy9xMDVHL1lLU0tpWXZZQ0FJQ2ZhbmEvVGJZelo5eTJYd3BkdTNiVkYxOThvWU1IRDZwR2pScjYwNS8rcEZ0dXVVWE5talVyMDdveE1UR0tpWW5Sbi8vOForM2N1VlBMbHkvWHFsV3JkT2JNR2ZYczJWTTFTL2xKRE4yN2QxZDhmTHlXTFZ1bS9mdjM2L3o1OHo3TkN3d01WRVJFaE5xMWE2Zk9uVHZMYkRhN0hkZXNXVE05OU5CRCt1eXp6elJ5NUVoMTd0elpaY3hERHoya05Xdld5R2F6S1RvNlduMzY5TkZOTjkxa3FKcGFuTWxrMGkyMzNLS3VYYnRxeTVZdCt1Njc3L1EvLy9NL1pRcUtGcWxaczZicTFxMnJJMGVPdVBSWnJWYlZybDFiQ1FrSnV2ZmVleFhCL3llcVVHUEhqaTJYaXVTbFZhVktGUVVGQlVtNkVESU5EZzVXV0ZpWVdyUm9vYjU5KzZwSmt5YVNMZ1FaSDNqZ0FiMzg4c3V5V3EyS2lZbFJYRnlja3BLUzFMSmx5eEtyc2NmRXhPamxsMS9XTDcvOG9rOCsrVVQ1K2ZucTFLbFRtZmZmc0dGRC9lMXZmOVBiYjcrdFYxOTkxYmxmYnlJakkvWFdXMi9wcmJmZTBvQUJBd3g5Rm90Rkw3LzhzaXdXaTl0cTlaNENwQ0VoSVdyV3JKbjY5Ky92MDdYUWJEWnIyTEJoTHUxV3ExVldxN1hFK1pKMDMzMzNHVUxUWlZYOE9lelpzNmYyNzkrdmVmUG02ZTY3NzlZamp6emk4VHBZRkJBM21Vd0tEQXhVY0hDd1FrSkNGQkVSb1VhTkdxbHIxNjVxMDZaTnFmYkZOZFpWVEV5TU9uZnVMSWZENFF4MG0wd21CUVFFcUVxVktvcU1qRlNyVnEyVWtKRGc4VG56VlhoNHVDWk9uS2dubm5oQzNicDFjenVtZWZQbU9uYnNtTUxDd3RTNGNXUGRkZGRkdXU2NjY4cDBYay91dmZkZTNYMzMzVjZmMnl0QmZIeThTL0M1U3BVcXFsYXRtbUppWXRTN2QyOUQwQndBQUFBQUFBQUFBRndhQVE2SHczR3BOd0hnRHlvOVhjcks4bTlPbXpaU09melJHd0NBcTlIMjdkdVZsNWVuZHUzYWxSaDRMSXZDd2tKdDJyUkpNVEV4aW95TXJMRHpsSlhENGREUm8wZTlWcnBlc0dDQmF0ZXVyYVNrcEVyY21XZFpXVm15Mld3S0RBeFVZR0NnTEJhTGdvS0NLdlQ1eEpYTjRYRG8wS0ZEYXRDZ1FabGZKemFiVFJhTHBaeDJKdVhtNXZvY0dDNkxnb0lDNWVibUtpQWdRQ2FUU1dheldZR0JnVmZ0KzhadXR5c3RMYzNuQ3NZVmhXdnNwWmVabVhsWi94eSswaFFXRmlvM04xZG1zMWxtczdsY3I0Y0FBQUFBQUFBQUFLRDhFSHdHY0drVUZrcHBhWkkvbDZDd01LbHAwNHJiRXdBQUFBQUFBQUFBQUFBQUFBQUF1R3hkbVNWdEFGejVUcDcwTC9Rc1NYeWtPd0FBQUFBQUFBQUFBQUFBQUFBQWYxZ0Vud0ZjR2lkUCtqYytJSURnTXdBQUFBQUFBQUFBQUFBQUFBQUFmMkFFbndGVVBwdE55czcyYjA2TkdoZkN6d0FBQUFBQUFBQUFBQUFBQUFBQTRBK0o0RE9BeW5maWhQOXpxUFlNQUFBQUFBQUFBQUFBQUFBQUFNQWZHc0ZuQUpYUDMrQ3oyU3hWcjE0eGV3RUFBQUFBQUFBQUFBQUFBQUFBQUZjRWdzOEFLdGU1YzFKK3ZuOXpJaU1yWmk4QUFBQUFBQUFBQUFBQUFBQUFBT0NLUWZBWlFPWEt6UFIvVGtSRStlOERBQUFBQUFBQUFBQUFBQUFBQUFCY1VRZytBNmhjSjAvNk56NG9TQW9KcVppOUFBQUFBQUFBQUFBQUFBQUFBQUNBS3diQlp3Q1Y1OHdacWFEQXZ6azFhMWJNWGdBQUFBQUFBQUFBQUFBQUFBQUF3QldGNERPQXlwT1o2ZitjaUlqeTN3Y0FBQUFBQUFBQUFBQUFBQUFBQUxqaUVId0dVRGtjRHVuVUtmL21oSVJJVmFwVXpINEFBQUFBQUFBQUFBQUFBQUFBQU1BVmhlQXpnTXFSbFhVaC9Pd1BxajBEQUFBQUFBQUFBQUFBQUFBQUFJRC9SZkFaUU9Yd3Q5cXpKRVZHbHY4K0FBQUFBQUFBQUFBQUFBQUFBQURBRlluZ000Q0s1M0JjcVBqc2orclZKYk81WXZZREFBQUFBQUFBQUFBQUFBQUFBQUN1T0FTZkFWUzhNMmN1aEovOUVSRlJNWHNCQUFBQUFBQUFBQUFBQUFBQUFBQlhKSUxQQUNyZXFWUCtqUThJa01MREsyWXZBQUFBQUFBQUFBQUFBQUFBQUFEZ2lrVHdHVURGeThyeWIzejE2cEtKeXhNQUFBQUFBQUFBQUFBQUFBQUFBUGcvSkFzQlZLeXpaNlhDUXYvbVVPMFpBQUFBQUFBQUFBQUFBQUFBQUFBVVEvQVpRTVU2ZGNyL09UVnFsUDgrQUFBQUFBQUFBQUFBQUFBQUFBREFGWTNnTTRDSzVXL3dPVFJVTW5GcEFnQUFBQUFBQUFBQUFBQUFBQUFBUnFRTEFWU2NuQnlwb01DL09WUjdCZ0FBQUFBQUFBQUFBQUFBQUFBQWJoQjhCbEJ4c3JMOG54TWVYdjc3QUFBQUFBQUFBQUFBQUFBQUFBQUFWenlDendBcXpzbVQvbzBQQ1pFc2xvclpDd0FBQUFBQUFBQUFBQUFBQUFBQXVLSVJmQVpRTVhKenBmeDgvK2JVcUZFeGV3RUFBQUFBQUFBQUFBQUFBQUFBQUZjOGdzOEFLc2FwVS83UElmZ01BQUFBQUFBQUFBQUFBQUFBQUFBOElQZ01vR0w0RzN3T0RwYUNnaXBtTHdBQUFBQUFBQUFBQUFBQUFBQUE0SXBIOEJsQStjdlBsODZmOTI5T2VIakY3QVVBQUFBQUFBQUFBQUFBQUFBQUFGd1ZDRDRES0gvK1ZudVdwQm8xeW44ZkFBQUFBQUFBQUFBQUFBQUFBQURncWtId0dVRDV5OHJ5YjN4UWtCUWNYREY3QVFBQUFBQUFBQUFBQUFBQUFBQUFWd1dDendES1YyR2hsSjN0M3h5cVBRTUFBQUFBQUFBQUFBQUFBQUFBZ0JJUWZBWlF2azZkOG45T2VIajU3d01BQUFBQUFBQUFBQUFBQUFBQUFGeFZDRDRES0YvK0JwL05acWxhdFlyWkN3QUFBQUFBQUFBQUFBQUFBQUFBdUdvUWZBWlFmdXgyNmN3Wi8rYlVxRkV4ZXdFQUFBQUFBQUFBQUFBQUFBQUFBRmNWZ3M4QXlrOVdsdjl6Q0Q0REFBQUFBQUFBQUFBQUFBQUFBQUFmRUh3R1VINU9uZkp2dk1ra2hZVlZ6RjRBQUFBQUFBQUFBQUFBQUFBQUFNQlZoZUF6Z1BMaGNFaW5UL3MzSnp5OFl2WUNBQUFBQUFBQUFBQUFBQUFBQUFDdU9nU2ZBWlNQTTJjdWhKLzlVYU5HeGV3RkFBQUFBQUFBQUFBQUFBQUFBQUJjZFFnK0F5Z2ZaODc0Tno0Z1FBb0xxNWk5QUFBQUFBQUFBQUFBQUFBQUFBQ0FxdzdCWndEbDQvUnAvOFpYcnk2WnVBUUJBQUFBQUFBQUFBQUFBQUFBQUFEZmtEb0VVSFkybTVTWDU5K2M4UENLMlFzQUFBQUFBQUFBQUFBQUFBQUFBTGdxRVh3R1VIWlpXZjdQSWZnTUFBQUFBQUFBQUFBQUFBQUFBQUQ4UVBBWlFObWRQdTNmK0pBUXlXeXVtTDBBQUFBQUFBQUFBQUFBQUFBQUFJQ3JFc0ZuQUdWMzlxeC80OFBDS21ZZkFBQUFBQUFBQUFBQUFBQUFBQURncWtYd0dVRFpuRDByMmUzK3phbGV2V0wyQWdBQUFBQUFBQUFBQUFBQUFBQUFybG9FbndHVXplblQvbzAzbTZXUWtJclpDd0FBQUFBQUFBQUFBQUFBQUFBQXVHb0ZYdW9OQUxqQ25UbmozL2l3c0lyWkJ3QUFBSUEvRklmRG9VT0hEaG5hb3FLaVpEYWJMOUdPTHNqTXpOU1dMVnVVbTV1clhyMTYrVFFuSlNWRmh3NGQwblhYWGFkcnI3MVdKcE4vOTZtZlBuMWFZV0ZoQ2dnSUtNMld5OVh1M2JzMWVmSms1N0haYk5ZLy8vbFByM09XTGwycVgzNzVSVTJiTmxYVHBrM1ZxRkVqdjc4SEFBQUFBQUFBQUFBQStHTWcrQXlnOUFvS3BQUG4vWnRUdlhyRjdBVUFBQURBSDBwdWJxNGVldWdoUTl2bm4zK3VXclZxT1kvdGRycysrdWlqTXAvcjFsdHZWYU5HalR6MloyWm1hczZjT2RxOGViUDI3OTh2U1FvSUNGQjBkTFJhdG16cGRlMnNyQ3hObWpSSlo4K2VsU1JWcTFaTnJWdTNWc2VPSGRXalJ3K3ZjKzEydXhZc1dLQ1BQLzVZOTk5L3YrNjU1eDZYZm9mRDRjdEQ5Sm5KWlBJYXNENS8vcndPSERoZ0dGK1NGU3RXYU9QR2pjN2pjZVBHcVhQbnptWGJLSzVvZHJ0ZHg0NGRjeDZiVENiVnJsMzdFdTRJQUFBQUFBQUFBQUJjTGdnK0F5aTkwNmY5bjBQd0dRQUFBRUFsY1RnYyt2TExMOHU4VGx4Y25OZmdjM2g0dUxaczJlSU1QUmVkZS9Ma3labytmYm9zRm92SHVWT25UbldHbmlVcE96dGJHelpzVVBmdTNiM3U2WmRmZnRGYmI3Mmx2WHYzU3BJKy9QQkR4Y1hGR1lMV2ZmdjJOYXhkSHQ1ODgwMjFhZE5Hdi83NnF6SXlNbHo2OSszYlp6aDJPQnhhdDI2ZDI3VVNFeE5sc1ZqMDAwOC9HZHJqNHVMS2I4TzRJbVZsWlduZ3dJSE80OURRVUgzOTlkZVhjRWUrT1g3OHVMS3pzOVc0Y2VOS3JWcWVtNXVybkp3Y1JVWkdWdG81cndhTEZ5L1dyRm16bk1lelpzMmkybndwRkJRVTZPalJvODdqcUtpb1NqbnYvdjM3M2I3WGJEYWJWcTVjcWZqNGVOV3RXN2RTOWdJQUFBQUFBQUNnY2hGOEJsQjYvZ2FmZzRPbFFDNDdBQUFBQUs0dVpyTlp6enp6aklZUEh5NjczZTVzUDNqd29ENy8vSE05K09DRGJ1ZXRXN2RPcTFhdGNtbC81SkZIMUtsVEo2L256TW5KY1lhZXBRc1ZjbDk5OVZWTm56NWRvYUdocFh3a3ZsdXlaSW5tekpsVDRqaUh3Nkh4NDhlNzdac3paNDZ5czdNTjRld0dEUm9vUER5ODNQYUpQNjVmZnZsRldWbFpGYlorMjdadEZWanMzemkrL2ZaYmZmbmxsN0phclVwSVNOQzRjZU9jZmZuNStmcjExMTlMZGE1R2pSckphclc2N2JQYjdYcmxsVmUwZS9kdVBmUE1NeVZlTzY0a2hZV0ZLaWdvVUVGQmdXdzJtL04vYlRhYjh2UHpsWitmcjd5OFBPZC81OCtmMS9uejUzWHUzRG5sNU9Rb0p5ZEhaODZjMGVEQmc5VzRjV09YOWMrZE8yZW9MRjY4UXY3S2xTdTFaODhlbi9ZYUV4T2ptMisrdVd3UCtBcDE5T2hSRFI0ODJIbThlUEZpbWMxbVNkS3BVNmMwZCs3Y1VxMDdhTkFnQlFVRnVlM0x5c3JTWTQ4OXBtclZxcWxEaHc2NjlkWmIxYjU5ZTBuU2xpMWI5TVliYjBpU2F0YXNxZWVlZTA1dDI3WXQxUjRBQUFBQUFBQUFYSjVJSUFJb3ZUTm4vQnNmRmxZeCt3QUFBQUNBU2pKNjlHaWxwS1Q0UFA3VFR6L1ZwNTkrNnRjNTNuLy9mYjMvL3Z0dSs2Wk1tYUs0dURoZGQ5MTE2dFdybHhZc1dPRHNPM2JzbU41NDR3MU5tRERCci9OZFNxbXBxWWJqMk5oWW5UOS8zdXVjd01CQXIxVzBVWG0yYjkrdXA1OStXcEkwY09CQURSbzBTSkwwK2VlZjYrT1BQNVlrVFo0OFdhMWJ0NjcwdlgzeXlTZCt2VmY5TldmT0hGVXY5cWxXUmEvbjNOeGNWYTFhMWRCMzVNZ1JEUnMyckZUbmV1ZWRkeFFiRyt2U2JyZmJOV25TSk9makhEZHVuRzYvL1hZTkd6Wk1aODZjMGVMRmkvMCtWM3g4dk12ejFiOS9mMlZtWmtxNlVLbjkxVmRmMWQ2OWUvWDQ0NDg3eHd3ZE9sUjMzbm1uMytlNzJCdHZ2S0dWSzFlcXNMRFFjQk5KV1RWczJGQkRoZ3p4ZTk2UFAvNm9wVXVYK2pRMk9UblpyK0R6KysrL3I2Kysrc3JRRmg0ZXJpKy8vTExFcXRPTEZpM1NsQ2xUUFBZSEJ3ZXJldlhxaW9tSjBRMDMzS0RrNUdTMzE4eUpFeWRxK2ZMbGJ0Y3dtVXlxV3JXcWF0V3FwV2JObXVubW0yOHVWWGc0S3l1cjFKKzgwTDkvZjQvQjV6VnIxc2poY09qczJiTmF2bnk1WW1Oam5jSG5OV3ZXT01lZE9ISEM2eWMyQUFBQUFBQUFBTGd5RVh3R1VEbzVPVkpob1g5eml2MUJFQUFBQUFBcTI4Y2ZmNnpJeUVpdlkvNzYxNy9xNE1HRGxiU2owbnYwMFVlMWNlTkdIVGx5eE5uMnd3OC9hTTZjT2VyYnQ2OUNRa0s4aGdkemNuSU14eWFUU2NIQndWN1BXVlRGczd4czJiTEZjTHgwNmRJU2c0WjMzbm1uaGc0ZFdxNzdRT25NbnovZitYVlJXTlp1dDJ2aHdvV1NwS0NnSUxlQjNhdlI4ZVBIOWZQUFB6dVAyN1p0cSt6czdBbzduODFtMDJ1dnZhYTFhOWNhMnZQeThoUVlHS2pNekV6Tm1ESEQ3M1VIRGh4b0NENy85dHR2enRDekpQWHUzVnVTbEphVzVteXpXcTI2OWRaYi9UNVhjYkd4c1Q0SGpmMnhhdFdxVWdXZks0ckQ0ZENLRlN0YzJyT3lzcFNhbXVvTThKWldVZVhySTBlT2FPM2F0ZnIwMDA4MWV2Um94Y1RFK0x5RzNXNVhkbmEyc3JPenRYLy9maTFac2tRSkNRa2FOV3FVd3NwUTJDQW9LTWhqc0x1d3NGQTJtODJuZFM0T041dk5adDEwMDAyU0xyd3YxcTlmNyt5TGpZMHQ4V2MrQUFBQUFBQUFnQ3NQd1djQXBYUDZ0SC9qVFNhcEVqNXVHUUFBQU1EVjY5U3BVL3IrKys4bHlXMDRhdUhDaFFvSkNWRlVWSlE2ZGVya2RvMk1qQXlkTzNmTzYzbDhEVjVkYWxhclZVOC8vYlNlZSs0NVEvc0hIM3lneE1SRXpabzF5K1BjblR0MzZxbW5uakswUGZ6d3crclhyNTlQNSs3WHI1L2JvT1B1M2JzTmxVaE5KcE9tVDUvdWRvMlFrQkJ0M2JyVnAvUGg4cE9WbGVVTTNRWUdCam9EemovODhJT09IVHNtU1dyVnF0VmxVNTNiYXJXV2FYNStmcjdYR3dsV3IxNXRPSjQwYVpMaDJOUDdvRFRPbkRtanNXUEhhdWZPblliMkxsMjY2TmxubjFWQVFFQzVuZXZpOTJqZHVuWFZvVU1IU2NiZ2M5ZXVYUlVTRWxMbWM3VnAwNmJNYTBpU3hXS1IxV3BWY0hDdzgzK1BIVHVtMnJWcmw4djZaYlZ0MnphZE9ISENiZCtLRlN2S0hId3VMaU1qUXkrODhJTCszLy83ZjJYNkhtemF0RWxqeG96UmxDbFRTcXhLN2NtVUtWUFVyRmt6dDMwYk4yN1UzLzcydHhMWE9INzh1T0gxbDVTVTVLeSt2bkxsU3AwOWU5YlpGeGtaNlRaazdrbUhEaDFVclZvMW44Y0RBQUFBQUFBQXVEUUlQZ01vSFgrRHo0U2VBUUFBQUpUUjhlUEg5Zjc3NzN2cy8reXp6eVJKblRwMThoaDhIajE2ZEpuMlVLOWVQVjE3N2JWbFdxTXNpbGRrYnR1MnJicDI3YXJseTVkTGtxcFdyYXJISG50TWpSbzE4cnJPbDE5K2FUaTJXcTNxMGFPSHovdUlpSWhRUkVTRVMvdXBVNmRjMnBvMGFlSjJqVzNidGhrQ2FyaXlMRnEwU0FVRkJaS2s1czJicTBxVktwS2tCUXNXT01jVUQ3TCsvdnZ2ZXZUUlIwdGMyK0Z3R0k3UG5qMnJYcjE2bFRpdlhyMTZIcThSbjM3NnFUTWNXUnJqeG8welZKSXQ3ci8vL2E5ZjY0MGFOY3Bqd0hYNzl1MTY2YVdYM1BhbHA2ZHIvUGp4aGtydmt0U3RXemVOSERuU0dVZzFtVXlsQ25zSEJoci91ZmppNEhQdjNyMWxNcGxrdDl1MWJkczJRM3Q1YU5pd29lNjg4MDZaVENZRkJRV3BTcFVxQ2dvS2tzVmljWDRkRkJTazJiTm5HNnByanh3NVVna0pDYzZRczdkUWJtcHFxalpzMkNCSjJydDNyNkZ2K3ZUcHp0QjQ4UXJSWnJOWlhidDJkUjduNWVXNWhOMTl0V3paTXNPeDFXcFZibTZ1SkdudDJyVjY4c2tuL2JwaHdHS3g2TWtubjVRa25UNTlXdnYyN2RPS0ZTc01RZjNUcDA5cjVzeVpHamx5cE1kMXJyMzJXdDExMTExeU9CdzZmdnk0dG0vZnJ0VFVWTU9ZWGJ0MmFkbXlaZXJXclpzT0hEaWdWYXRXdVZ6SFo4MmFKWlBKcEJ0dXVNSGx1Zmo2NjY5Vm8wWU50K2N2L3ByMjVMLy8vYS9oc1hYcjFzMzU5WC8rOHgvRDJMVnIxN3BVUmZkbSt2VHBCSjhCQUFBQUFBQ0FLd0RCWndEK0t5eVVTcWlRNXFJTWYxd0VBQUFBZ012RnNHSERMdlVXWER6KytPUDY4Y2NmMWJScFU0MGNPYkxFaXA0SER4NTBCditLM0hiYmJYNkh2UVlPSEtpc3JDeERXMkZob2VIWWJyZTdCRlpqWW1JMFpjb1VsOUJnOCtiTkZSa1o2WGEvdi8zMm0vTzRLR0NMUzhkdXQydmh3b1hPNC9qNGVFblM0Y09IdFduVEptZjdkZGRkNXpLdktPRHBMMS9tbFRSbThPREJwVHIvbi8vOFo2LzlXN2R1MVlFREI1ekg3bDdIeFZXdFd0VmpFTHRxMWFwdTI3ZHQyNlpSbzBZcFB6L2YwSDdYWFhmcEwzLzVpNkhTYzB4TWpDR0VYbHBGbFhXRGdvSjAyMjIzU2JvUXZzN0p5WkVreGNiR0tqbzZ1c3pua2FTQWdBQU5IVHEweEhGTGxpd3hIRWRFUlBqMFBaZWtQWHYyNkp0dnZuSGJOMi9lUE9mWEF3WU1NUFJaclZaRGRmM2p4NCtYS3Zoc3M5a004K3JYcjYrSWlBanQyTEZEa3BTVGs2T1VsQlIxN3R6WjV6WE5ack82ZCs5dWFPdlhyNStHRHg5dStBU0R0V3ZYNnVtbm4vWVlESzlWcTViTE9nc1dMTkE3Nzd4amFGdTFhcFV6K096dWt3V0tia0txVTZlT1MzWG40cUZ2ZjludGRpMWV2Tmg1WEsxYU5TVWxKVW1TZHV6WW9WMjdkcFZwZlFBQUFBQUFBQUJYQm9MUEFQem5iN1ZuU1FvUEwvOTlBQUFBQUlDZkVoTVRGUlFVNUhYTWxpMWJkSzZFbXozbno1OWY2bXJGN2R1M1Y0c1dMYnlPR1RGaWhESXpNNTNIOTl4emovN25mLzdIN2RqdzhIRDk0eC8vVU1PR0RRM0JSMDltejU1dE9BNElDRkNmUG4xODJMbFJibTV1cWNLb2VYbDVjamdjTGxVNHg0MGJwMXExYXJuTWYrV1ZWd3pCNStKQk9sUytsSlFVSFR0MnpIbGNWTm41NHFDdDFXcFY4K2JOSzMxdjNtUm1acFlxK0h6Ky9IbXYvZi8rOTcrZFgwZEhSMnY2OU9rdVl3NGVQR2c0bmpadG1tYk9uT2wyUFUvWG54WXRXdWphYTYvVlR6LzlKT2xDVmVmSEgzOWNmZnIwMGRkZmY2MmJiNzY1VEZXdGl6dHc0SUR6NW9hdVhic3E5SDgvemV2aUt0QjMzSEZIdVozdmp5QWxKY1VaR3BjdVBLYzFhdFJ3QnA4bGFjV0tGWDRGbjkySmpvN1c3YmZmYmdoejUrVGs2UERodzJyUW9JSFA2L1RxMVVzTEZpelEvdjM3blcyLy9QS0x6L1BOWm5PcEtvOUxjdnZ6YlBYcTFUcCsvTGp6T0RJeTBsa2QrNU5QUGluVmVRQUFBQUFBQUFCY2VRZytBL0RmbVRQK2phOVNSZkxqSXpvQkFBQUF3SjN3OEhEMTd0MWJrbFJRVUtCRml4WVorbSs5OVZaWnJWYXYxVWVmZXVvcHQrSGFpejM4OE1PRzZxM3V6Smt6UjcvLy9ydVBPemNLRGc1V2l4WXRsSmFXcHRHalJ6dmJXN1pzcVVtVEprbVNmdi85ZDBQd09UczcyK3VhalJvMTh1bmNhV2xwV3JwMHFhSE5ZckhvSC8vNGgyNi8vWFlsSnlmTGJyZDdyQWhhWGpadDJtUjRmTEd4c1I2Zmw1MDdkeHFPVzdWcVZhRjdROGxxMTY2dE1XUEdPSStMS2o0bkpDUW9OalpXa2hRYUdxckFRTy8vOUJnYUd1cWNlN0g4L0h4RDVlakF3RUFsSmlhNmpDc3NMRlJLU2txcEhrTjUyYlZybHpadTNPZzhUa3hNVkhwNnVtR011L2ZuNGNPSC9UNVhVRkNReG84ZnI3Lzg1UzhxS0NqUWl5KytxSVNFQkgzNzdiZWFObTJhUHZ2c013MGRPbFEzMzN5ei93L0VqYXBWcXpxZjU2TG5WYm9RZEM5cXYvNzY2OHZsWEpLMGUvZHVyVnUzcnNSeHhVUGtTNVlzY1ZhbWRpYzRPTmhad1Rrd01OQVp4TFhaYklZcTlSY0hkSDI1aWFRMGlsYzhUa3BLVWtSRWhPYk9uZXRzKytHSEgzVHUzRG1QbGI5OTVlNW40UmwvLzAzdmY5ZTVPUGhjdEVhTkdqWFV0bTFiNWVYbEdTb3RYM2ZkZFFvSUNGQmtaS1FhTldwVUxwWEhKY25oY09qenp6OTMyNWVhbW1vSTVFZEhSK3VKSjU3UWswOCs2V3k3NDQ0N05IandZSy9uS092M0hBQUFBQUFBQUVEbElQZ013SC8rVm53T0M2dVlmUUFBQUFENFE2bGR1N2FHRHg4dTZVSUYxdUxCNThHREI1Y1lhcDR4WTBhSjFTZFBuanhadG8zNnFMQ3cwRkI5Tmk4dno2ZDV1Ym01MnJ4NXM4ZittSmdZMWFsVHg2VTlMeTlQa3lkUGRtblB6ODlYYW1xcU9uVG9vRjI3ZG1uU3BFbDY5dGxuRlJjWDUzVWZnd1lOS2xYMTNCbzFhdWcvLy9tUG9lM0dHMi9VdW5YckRHSFFtMisrV1RhYlRTZE9uSEMyMWExYlZ4RVJFWDZmRStVck9qcmFiYWl5ZmZ2MmZxM1RwRWtUdmZUU1N5N3RKMCtlMUwzMzN1czhEZzRPZGp2dS9Qbnp6cHNoZlBIT08rL0licmNiMnNhTkc2ZWpSNDlLa3VMaTR2VFh2LzdWWlY3Tm1qV1ZtcHJxZHMxOSsvWVpqci80NGd0OThjVVhoclpaczJiNXZNZVNSRVpHYXR5NGNZcUlpRkQ5K3ZXMVo4OGUvZk9mLzVSMElaRDYrdXV2S3lRa1JBMGJOaXoxT2FwV3Jhb2FOV3FvVnExYWJxK3B6Wm8xcTVESzYzdjM3dFdYWDM3cDk3eFZxMVo1N1E4UEQzY0duL3YyN2F1K2ZmdEtrbDUrK1dXdFdiUEdPVzdldkhreW04MStuOTlYT1RrNWhxQysyV3hXVWxLU2dvT0RGUm9hNnZ3VWdmejhmSzFidDA3ZHVuVXIwL21LdjlZbGxhcjZjdkYxaXRhSWo0L1hHMis4b1l5TURFT2crUFhYWDVmWmJOWVBQL3lnWHIxNmVWeDM2TkNoYXRXcWxZWU5HK1oxVEk4ZVBTUkpHelpzTUFTd2k5aHNOazJkT3RYUU5tVElFQVVIQnh2YUxCYUxxbFdyNXZGY0FBQUFBQUFBQUs0Y0JKOEIrT2ZjT2FtZ3dMODU1Zmd4cXdBQUFBQlFGdDk5OTkybDNrS1paV1ptYXZ6NDhSNzdSNHdZb1o0OWU3cTB6NWd4dzJ1VjZnMGJOdWpqanorV3pXYlRxRkdqTkdIQ0JGMTMzWFVleDNzTHRIbFRXRmlvZi8vNzM4NWprOG1rcmwyNzZ1OS8vN3VoeW0rN2R1MzA2NisvR3VaUzdSbGwwYVJKRTVjMnkwV2ZVQlVTRXVLMVlydzc3ZHExSzlWZW5uamlDYlZwMDhadDMrN2R1L1htbTI5Nm5GdDBVOEt4WThjMGR1eFkyV3cyWjkrdHQ5NnEyTmhZWjdpM05KS1RrdzNWNks5R05wdk42dzBrRldIVnFsV0c1NnBObXpZS0NRbVJKSFhzMk5GUWpYL0ZpaFZsRGo3Ly9QUFBobU9UeWVUMnBoaHZIQTZIOXU3ZGEyaUxpb3J5YVc3eG0zdUtLeWdvOEdsTTBWb2ZmdmloMnpIejU4ODNWQUdQaTR0VFltS2kyNUEwQUFBQUFBQUFnS3NEd1djQS9pbkZSMklxTkxUODl3RUFBQURnaW5ReU8xOEwwMzVYb0RsQTkzVnNkS20zVTI3YXRXdW5wS1FrdDMwZmZQQ0JJZXgyS2F4YXRVcHo1c3p4T21iNzl1M09yM056Yy9YaWl5L3E1WmRmOWxqRmQ4YU1HWm8zYjU3ZmUybmJ0cTMrK2M5L2F0MjZkWm94WTRhaW9xSVVFUkhoVXZIYVlyRzRCTzdLR253K2ZPcThQbHk5WDRWMlI1bld1UncxcnhkNlZiMm5Lc0tzV2JNMGQrNWNROXU1YytlY1gyL2N1RkY5K3ZSeG1UZDc5bXlQYTlhdlgxODFhOWFVM1c1WFVGQ1FqaHc1NHV4cjBhS0ZwQXV2NWZ6OGZNTzhXclZxcVZFajk4L1h4VlhPUGNuT3p0Ym8wYU1ORmVxam82UDF4Qk5QbEtvUysrVWdNRERRcDRyRStmbjVoaXJFRm92RmE2Vm1kMnVtcEtRWW5udEpXcnQyclpLVGs1M0hoWVdGdm16Ylo4dVhMemNjMzNERERjNnZPM1hxWkFnK2I5NjhXYWRQcXRIWDNBQUFJQUJKUkVGVW4xYjFVaFlUMkxWcmx4WXZYbXhvYTl1MnJUTm83YXM1YytZWVFzV1NjZCsrR2pSb2tKbzJiYXI1OCtkcjQ4YU5ic2NrSnlmcmxsdHUwYzZkTzEzZWM5OSsrNjNMUG9yRXg4ZkxaRExKYnJmTFpETHBzY2NlY3p0dXdZSUYrdjc3NzkzMkpTWW02dGxubi9YakVRRUFBQUFBQUFDNGxBZytBL0RQNmRQK2pROE5sVXltaXRrTEFBQUFnQ3ZLcHYybmRPYy8xdW0zVStmVnJHNjFDZ2xwWm1Sa3FMQ3cwR09nc0tLMGFORkNkOTExbDl1K21UTm5YdExnODQ0ZE96UnAwaVNYOXFLZ1dKRjY5ZW9aS2tMbjUrZHJ6Smd4R2o5K3ZCSVRFMTNtNStYbEtTY254Ky85NU9ibUtpQWdRSjA3ZDFhblRwMTArbjkvenl3ZTFnd09EdFpqanoybVBuMzZhTStlUGZycHA1OUtYVjIzeUlhOW1Scjc5YzR5clhHNXFxajMxTldrcE5lczNXNTMyKzl3ZUEvS2QrellVZmZjYzQ5U1UxTTFaY29VWi91Nzc3N3IvTHI0dXRPbVRkUE1tVFBkcmxjOGtGdGNUazZPWG5qaEJaZUt0dVBHalZPVktsV3UyT0J6ang0OTFLTkhqeExIalI0OVdpa3BLYzdqbDE1NlNSMDZkUERyWFAvOTczOWQybDU1NVJVdFdMQkF3NGNQVitQR2pjczErSHo4K0hGdDI3Yk4wTmFwVXlmbjF3a0pDUW9LQ25JRzVPMTJ1MWF2WHUxVFpmM0N3a0l0V3JSSWtwU1ZsYVY5Ky9acDllclZMcS9iQng5ODBPczZ4NDRkMDZKRmkrUndPSFQ4K0hHbHBhVnB4NDRkaGpIaDRlSHEzYnUzMTNVbVRweW93c0pDM1hMTExjNjJGaTFhcUVPSER2cmhoeDg4em91S2lsTEhqaDFkYmhLUXBLKy8vdHJqdkdiTm1xbFhyMTc2OXR0dmRlKzk5enB2T0NndUx5L1A1UWFiSXRuWjJSN1hCd0FBQUFBQUFIRDVJZmdNd0hkMnUrVHZId0pLV1prR0FBQUF3TlhseE5rODlacXlWZ2xOYW1qeHN6ZXFWVlJZdVovajhjY2YxK25UcHpWbzBDQU5IRGhRWnJQWlVFR3pJaDA5ZWxScGFXbHUrOHE3YXFqWmJEWlU3ZlFXNUR4MDZKREdqaDNyRXJ5KysrNjd0WExsU21WbVpqcmJldlhxcFVPSERoa0NnVGFiVGVQSGo5ZkxMNytzaElTRWNud1VGNWhNSnRXb1VVT1NESHVSNUt6Z1dxZE9IZFdwVTBjMzNuaGptYzkzZDRjR2NuelNyOHpyQUJjYk9uU29MQmFMVWxOVGZaNXorUERoVXAzcjdObXpldkhGRjdWbnp4NUR1OGxrVXIxNjlTUkpJU0VoZXUyMTF6eXU4ZlBQUDJ2R2pCbk80ODZkTzZ0bno1N080NGlJaUZMdDdVcHg0TUFCL2ZqamoyNzcwdExTOU9pamoycmt5SkdHNjZhM2l0SytXTEZpaFNHSTNLeFpNOVdzV2RONWJMVmExYjU5ZTIzWXNNSFp0bno1Y3ArQ3p6YWJ6UkM0ZCtmeHh4OVhiR3lzMXpINzkrLzN1azZWS2xVMGZ2eDQ1OCtmalJzM2FzZU9IUzZCN2xXclZpa3VMczdRTm03Y09Kbk5acmVoNWlKZmZ2bWx2djc2YTdjL00rdlhyNitqUjQ5S2tpRWdYdVRCQngvVXI3Lytxa0dEQm5sOWpBQUFBQUFBQUFDdURnU2ZBZmp1ekJuLzU0U1ZmNWdCQUFBQXdKWG5vUTgzS2FGSkRTMFkwYm5VYXh3NWNrUkxseTdWTDcvOG9wOS8vdG1sLy9SRm4xQXpjK1pNSFR4NHNOVG5jaWMrUGw1MzNIR0gyNzVseTVacDJiSmw1WG8rVCtyV3JhdDU4K1k1aisrNjZ5NmRQWHZXWmR5ZVBYczBldlJvbDc3WTJGZzkvUEREV3JseXBjdWNKNTk4VXNlT0hkUG16WnVkYlRhYlRlUEdqZE1ycjd5aXRtM2JPdHNURXhOVnJWbzF2L2RmRk02OFdHRmhvVTZkT21Wb08zVG8wRlVmd1B5aisrMjMzL1QyMjIrN3RCY1BOZWJtNXJvZDUrOU5CZmZjYzQ5TFJlRVhYbmhCUjQ0Y2tTUzFhZE5HSTBhTTBNS0ZDL1hWVjEvcHJydnVVdS9ldldXMVdqMnV1WDc5ZXIzeHhodVM1SEtEUVo4K2ZTUkpvYUdoZXZYVlYvM2FxenZIangvWEN5KzhVT0sxTFRBdzBLOEt5SFhyMXZXN1l2S1Y3TFBQUHZQYWJ6YWJGUjhmcnlWTGxqamJBZ1BMOXMvbzMzLy92ZUg0NG1yUFJXNjQ0UVpEOEhuSGpoMDZkdXlZYXRldVhlcnpob2FHNnNrbm4xUnljbktwMTVDa3hvMGJhOVNvVVlxT2puYTJ2ZmZlZThySXlIQTd2dmg3MDJhemxmakpCNFdGaFI3ZjAwMmJObFZxYXFxU2twS1VuWjJ0blR1TmxmdERRME0xYWRJa3J3SDF0bTNicWt1WExtNzczUDFjQWdBQUFBQUFBSEQ1SXZnTXdIZitCcDhEQTZYZzRJclpDd0FBQUlBcnh0cWZUMmpWVDhmMTh4czlTaDdzeGY3OSt6Vno1c3dTeDludGRxV21wcm9FbzhyS2JEWjdERDVmYnRhdFc2ZUpFeWNxTHkvUDBGNjdkbTJOSHovZVk0alBiRFpyekpneGV1cXBwL1Rycjc4NjIvUHo4elZtekJoTm5EaFI4Zkh4a2k2RXlDNE9RcGZGNGNPSERkVlFKU2s5UFYxdDJyUXBsL1Z4ZVRwNThxUVdMbHhZNGppYnplYlR1SktFaFlVcHJOZ04yaGUvRjZ4V3F3NGVQS2l2dnZwS2t2VDExMStyU1pNbWlvcUs4cmhtUVVHQng2cnJSZTBtazhtbGIvanc0ZnJ4eHgrVmtwSWlTWXFLaXRLNGNlTU1ZOWFzV2FQZHUzZnIybXV2bFNRdFdiS2szRy9vdUJ5c1hidldhNFhxNGdvS0NnekhZOGFNY2ZzOUxxNXAwNmI2eTEvK29oVXJWcmp0SHpCZ2dMNzQ0Z3YxNjlkUGRldldWZlpGbjNvV0ZCVGs4LzZLKy9YWFg3Vi8vMzVEMjR3Wk13eFZ0ejFadVhLbDdybm5IcC9QWlRhYkZSWVdwdWpvYUNVbUpxcDc5KzZxV3JXcTMzc09DZ3BTalJvMTFLSkZDOTE0NDQzcTNMbXp5L2M0TEN6TWJmQzVmLy8rYXQyNnRXSmlZalJod2dTMzYvL3JYLy9TM0xsenRXVEpFalZyMWt3REJ3NTBPNjdvdFI4ZEhTMnIxYW9ubm5qQzQydWxwS3JjMGRIUlBsWFFCZ0FBQUFBQUFIRDVJL2dNd0hkdUtvaDVWYjE2eGV3REFBQUF3QlZseEdkYk5hcFhDOVVPcTFLbWRZb0hGdDB4bTgycS9nZi9YV1RwMHFYYXVYT25TNUM0V3JWcW1qaHhZb2xWbEVOQ1FqUmh3Z1Q5OWE5L05WVFJ6c3ZMMDkvKzlqZE5telpOR1JrWjJyNTllNW4yMmJ0M2IyY2wwejE3OXJqMGI5MjZWWGZkZFZlWnpnSDRxMTI3ZG1yZXZMbnpOZm5lZSsvcCt1dXZML2Z6MUs1ZFc5MjdkM2NHbnpNeU1tUzMyeFVkSGEyelo4L3FuWGZlY1ZabFQwbEowWTAzM3FnZVBYcG8xcXhac3R2dHNsZ3Npb2lJME5HalI4dDliNVhOYnJlWFdBM1lHMitWZ2k5bXM5bTBZTUVDai8wREJ3N1U5ZGRmcjhhTkcwdTZVR0c3aUM4L2YvTHo4L1d2Zi8xTFBYcjBjQVoySlpYcDB3Q1dMMTllWXZEWmFyVjZmVnkrU2twSzBpdXZ2T0x6K0xDd01JV0VoS2haczJaS1RVMTF0ZzhlUEZoNWVYbjY1cHR2UE02MTJXejYvZmZmSlYyb0pwMmVudTUyWEhwNnV1Njc3ejQxYXRSSVE0WU1LVlAxYXdBQUFBQUFBQUJYRDRMUEFIeFRXQ2psNXZvMzV3OGVOZ0FBQUFBZ3JmOGxVM3VQWld2WXpURmxYaXMwTk5Sci83UFBQcXZPblR1cmF0V3F6c0JnWmVuV3JadDY5dXpwdG0vVXFGSEs5ZmYzcVRKdzkzMnFWcTJhSmsyYXBFYU5Hdm0wUnQyNmRmWFNTeTlwNU1pUmh1cXF2WHYzVmxSVWxCWXVYS2c1YythVWFaODMzSENETThTMmUvZHVsLzYwdERUWmJEWlpMSll5blFlUUxnUXQzVldudmZqMW5adWJxeE1uVHVqUlJ4L1ZpeSsrcU56Y1hEM3l5Q095MiswZTErM2N1YlBtejU4dlNmcnV1KzgwZGVwVVoxOVJlMEJBZ0k0ZE8rWXlOeWtwU2NIQndUcC8vcndrYWViTW1icnR0dHMwWmNvVW5UcDF5am51N2JmZlZzdVdMVld6WmsxMTZ0UkphV2xwZXZubGx6VjM3dHlySXZoY21XSmpZN1YwNlZKSlVyMTY5WnpoMnlMTm16ZVhKR1ZuWit2TVJaOTg1c3NOTlRhYlRmUG16ZE84ZWZNMFpNZ1EzWGZmZlhJNEhGcStmSG1wOTV1ZW5xNkRCdy82Zk8ydVRNT0hEMWZObWpWMTVNZ1JEUjQ4Mk5DWGs1UGpVMFZyU1RwdzRJRFhzZjM2OWRNMTExeGpDSk9YeHJsejUzVGt5QkdQL1RWcTFGQ1ZLbVc3UVFzQUFBQUFBQUJBNVNENERNQTNGLzJ4eDJjK1ZNTUJBQUFBY0hYN2NQVStQWnpjUk5Xc1pmOG5pS0tLbXhhTFJhMWF0ZExXclZzTi9XM2J0bFhWcWxVbFNaTW1UWkxkYnRlMmJkdGtNcG5VdEdsVGwwRFRnQUVEZFBhaVQ3WjU2NjIzRkJQak9hQWRHT2o1TWRTcVZVdHhjWEZ1Kzh4bXMvY0hWczQ2ZHV5b2hJUUV2ZnZ1dTVJdWZOOWVmLzExTlczYTFLOTFXclZxcGFlZWVrcHZ2dm1tQWdJQ05HellNTjF4eHgzbHZsK0h3NkgxNjllN3RKODdkMDdyMTY5WGNuSnl1WjhUbDRlNHVEaTk5dHByTHUxWldWa2FOR2lROHpnME5GU2ZmZmFaeTdqYzNOd1NxK0VXMmJ0M3I4YU1HZU4xVEZwYW1rdUE4OTEzMzlYT25Uczl6akdaVEFvT0RwWWtsNUIrVWJzblFVRkI2dDY5dStiTm15ZEpXcjkrdmN0N29XaE1VRkNRSk9tZWUrN1JrQ0ZEMUxCaFE4MmRPOWZyK2xlS3FLZ285ZTdkMitmeEtTa3Boc0IzeDQ0ZGZhb0VYS2RPSGJWdjMxN1NoWkJyang0OTlORkhIN2tkKzlOUFA3bnNzU1FYVjYwdXFrQzlmZnQybDlCN3YzNzluRldsaTh2SnlkRzBhZE1NYlN0V3JOQ0REejVZNHZrclc1MDZkU3J0WE41Ky92cHEwYUpGV3JSb2tjZitDUk1tcUdQSGptVStEd0FBQUFBQUFJQ0tSL0FaZ0c4dUNnUDRKRGhZcXVRLzdnTUFBQUM0dk9Ua0ZlakxIdzVwMDh2ZHltVzlzTEF3VFp3NFVhMWJ0MVpoWWFIWG9GeFJ5SG51M0xsS1RVMlYyV3hXZEhTMEpreVlvSWlJQ0k5elNnb3Flcko3OTI1OTlkVlhidnZ5OC9OTHRXWlo5TzdkVytucDZVcExTOU5ycjcybSt2WHJsMnFkN3QyN0t5TWpRODJiTjljTk45emdiTGRZTExKYXJXN241T2ZuR3lya0JnWUd1ZzJ0bVV3bVNkTE9uVHQxNHNRSnQydjk1ei8vSWZoOEZiRllMSWJBWi8zNjlkMis1NG9xSUYvTTNUaVR5YVRXclZzN2oydldyRmxPT3kwL1dWbFpoaHNzaWhzd1lJQ1dMRm5pOHBndEZvdDY5dXlwKysrLzMzRE5pbzJOcmJDOVhpclIwZEVhUG55NHorT1BIajFxQ0Q3Mzd0MWJIVHAwOEhsKzdkcTFkZi85OXlzdkw4L2ptRFZyMWhpT3I3bm1taExYdmZnNURBa0prU1F0VzdiTU1DWW9LRWlEQmczeWVQMlVwSVVMRityZ3dZUE80OHMxK094TmVIaTQzbnp6VFVOYldscWFQdjMwVXprY0RyZHpXcmR1clFjZWVNRDVzNkZJZVlTZUFRQUFBQUFBQUZ4ZCtGZERBTDd4Ti9oY3drZFFBd0FBQUxqNmZidmxzSnJYQzFXTGV1WHorNEhKWkZKQ1FvSWs5OEZJZC9idjN5L3BRdlhOOVBSMFo5Vm9kMGFNR09FU3VDcHk1NTEzYXNpUUlSN25wcWFtS2pVMTFhYzlWWmEvL3ZXdnlzM05WV2daZno5ejk3aUhEQm1pSVVPRzZNc3Z2MVREaGcxMTNYWFhPYXR0anhvMVNwczJiWEtPZmZEQkI5Vy9mMzh0WGJwVWE5ZXUxWmd4WXd4QnR0bXpaM3M4OTlhdFc3VjkrM2JGeDhlWDZUSGc4bEM3ZG0xOThNRUg1YlplbFNwVk5IbnlaSi9HbWt3bXIyRlRiNEtDZ3BTYm0rdjN2UG56NSt1amp6N1M0TUdEMWE1ZE83ZGp3c1BEZGVPTk4yckpraVdHOXNjZWU2eENLcXhMTXR5WWNDVXFLQ2dvMC96Ky9mdXJSNDhlemtyYnhXVm1adXI3Nzc4M3RMVnQyN2JFZFhOeWNweGZWNnRXVFRhYnpTVkFuWkNRVU9Mck1EazVXYk5telhJZVoyUms2T2VmZjFhelpzMUszTVBsd21LeHFFMmJOcEl1UEY5ZmZQR0ZQdnZzTTJmb09UQXcwUGs4bWt3bTV5YzB6SjQ5VzA4OTlaVHExYXQzeWZZT0FBQUFBQUFBNFBKSDhCbEF5UW9MSlgvL3dFZndHUUFBQVBqRCszWkxodm9sTnJ4azV6OSsvTGl5c3JLY3g0MGFOZkphT2RKYlpXYWJ6VmF1ZTZzTUZvdEZGb3Vsd3RZL2QrNmNQdnJvSTludGRwbk5abDEvL2ZVYU4yNmN5N2k4dkR5OStlYWJ6bURuNU1tVDlmenp6MHU2VUNrN0pTWEZNTDVidDI1YXVuU3A4L2k5OTk3VDFLbFRxZnFKTW1uZXZMa1dMRmhRNnZudVh0dkZGYitHdlB2dXU1SXVCR21MOTUwOGVWS3paOC9XNHNXTGxaR1I0YkxXMUtsVHRXWExGdDEvLy8xcTNyeDVxZmZ0enErLy9tbzRObDlCbjlpVmxaV2xuMy8rMmRBV0VCRGcxeHE5ZXZYeTJqOXQyalREOHhVYkcrdFQxZnlMZjk2RWhZVnA0OGFOTHRXK3UzVHBVdUk2Tjk1NG95SDRMRW5MbHkrL2JJUFAzb0xvbXpadDB2VHAwM1hnd0FGbjIzMzMzYWVmZnZySmViTlF4NDRkSlVucjE2L1hsaTFiOU5CREQrbjIyMjlYMzc1OVZhZE9uWExiWjdkdTNYVDMzWGQ3N0s5YnQyNjVuUXNBQUFBQUFBQkF4ZUl2UmdCSzVtKzFaNG5nTXdBQUFQQUhsMTlnMTRMVTMvVmk3NWFYYkEvcjFxMHpISjg0Y1VMSGp4OVhyVnExTHRHT3l0K2NPWE5jZ25VN2QrN1ViYmZkNXJGNmRYblp1bldyczNKc1lXR2h4eXFtaHc4ZjF2cjE2NTNIMzMvL3ZSbzBhS0IrL2ZycDczLy91MkZzYkd5c0huMzBVYTFZc2NJWnBrdFBUOWNubjN5aWh4NTZxSUllQ2Y0SUhuamdnVExOOTNaalJKRkRodzY1YlQ5NThxUkx1SG5LbENtRzQwYU5Hc2xzTmp1cjFFc1hncURyMTY5WHc0WU5sWnljckFjZmZOQ3ZQVy9idGsyYk4yOVdjSEN3ckZhcnpHYXpqaHc1b3ZuejV4dkcxYXhaMDY5MUs4dmJiNyt0clZ1M0tpUWtSRmFyVlE2SFEvdjI3VE5VVnBha0dqVnFsTnM1Rnk5ZXJGV3JWaG5hQmd3WTRES3VlTmg2NTg2ZGhodGt3c1BEOWU5Ly85c3dKakF3VU5kZmYzMkplN2ptbW12VXFGRWpIVHg0ME5tMmN1VktQZnJvb3hWK1hmZEhTa3FLTWpNenRXUEhEa043UUVDQU5tM2FwTm16WnlzdExjM1EvdGhqaitudXUrL1djODg5NTJ3M21Vd2FOV3FVWG4vOWRhMVpzMFkybTAzejVzM1R0OTkrcTlhdFcrdnBwNS8yS1hoZWt1clZxeXM2T3JyTTZ3QUFBQUFBQUFDNDlBZytBeWladjhIbjRHRHBDcW9XQkFBQUFLRDhyZGg5VERWQ0xHcmRzUG9sMjhPYU5Xc014MmZQbnRWTEw3MmtOOTk4MDIxSTk2YWJibEo0ZUxqYnRlTGo0NzJlcTMvLy9obzRjS0Ridm52dXVjY2xxQ2RKalJzMzFvZ1JJNXpIRVJFUnpxK0xBc1dlT0J3Ty9ldGYvOUpYWDMzbDB2ZmRkOS9wOE9IREdqcDBxSm8yYmVwMW5iSW9YcW01cUdwbmNVMmFORkhYcmwwMWR1eFk1K09hUDMrKzl1N2Q2eElVN2RXcmw4TER3NVdjbkt4bHk1WTUyMmZQbnEyb3FDamRkdHR0NWZ3bzhFZVI2KzhuV2ZucC9Qbnordjc3NzEzYWs1S1M5T0NERDJyeTVNbGU1MGRHUm1yTW1ERjY5ZFZYdFhuelprUGZvVU9IRkJrWjZmZWVUQ2FUUHYvODh4TEhsWGRGNmZMU3VIRmpMVnk0ME91WXlNaElOV25TcEZ6T1YxQlE0UEw5NnRpeG81S1NrbHpHaGhhNzRmL0VpUk02Y2VLRTg3aE9uVG9hTTJaTXFmZnk0WWNmZXV6cjJiT25ldmJzV2VxMWk0d2FOVXFqUm8wcTlmeVVsQlNYS3VxaG9hRUtDQWpRc21YTERLSG42dFdyNi9ubm4xZUhEaDNjcmhVVUZLUXhZOGJvODg4LzE4eVpNMlczMitWd09PUndPRlN2WHIxUzd4RUFBQUFBQUFEQTFZbmdNNENTK1J0OHB0b3pBQUFBOEllM2VOc1IzZDZtNHNKS0RvZkRhMzk2ZXJxMmJkdm0wcjVueng2TkhUdFc0OGFOYytucjI3ZXZtalZyVnFyOW1Fd21CUVVGdWJRWEZoYnEvUG56YnVkRVJrYTZEYStkT25WS1dWbFpIczlWVUZDZ3laTW51dzFaRnRteFk0ZUdEaDJxdG0zYnFrdVhMbXJUcG8yaW9xSmt2dWdtMWM4Ly85endmU3lwa21oQlFZSHk4L05WcFVvVkJRUUVHS280V3l3V0pTWW1lcHlibEpTa1AvLzV6L3J3d3crVmtKQ2dCZzBhYU42OGVZWXgwZEhSdXZubW15Vkpnd2NQMXBvMWF3eFZkaWRQbnF6czdHejE3ZHZYNno2QlN5RTRPRmdKQ1FsYXZYcTFwQXNCME9IRGgrdW1tMjZTZEtHaTg1WXRXd3h6ckZhcmJyamhCdjNwVDM5UysvYnRaYkZZTkhIaVJQM25QLy9Sekprem5kZUJGaTFhbENybzJxSkZDMW10VnEraDc4NmRPeXMyTnRidnRTdER5NWJlUHpIQVlyRm94SWdSNVZZRk9UQXdVRysrK2FhZWUrNDVaV1JrS0RJeVVzODg4NHpic1ZXcVZGRjBkTFRTMDlOZCttSmlZanplUkhNMWlZMk5kUWsrdDJ2WFRnRUJBUm81Y3FST256NnRqUnMzcW5QbnpucmlpU2RLck13ZEVCQ2dBUU1HS0RFeFVlKzk5NTdTMDlQMTdMUFB1bFRYQmdBQUFBQUFBQUNDendDOEt5eVVQUHlSM2lPQ3p3QUFBTUFmM3FvOXgvWDg3UzNLZGMxejU4N3A5OTkvbHlUOTlOTlBMdjBYaDZNKytlUVRqK3VrcHFacThPREJMb0hrdkx3OFowQ3dhQzI3M1M2NzNhN0N3a0lGQkFTNFZQa3NMak16VTcvLy9ydUNnNE5sTXBuMDNYZmZ1VlJ2dGxnc2txUXpaODVvN3R5NUNnb0tVbEJRa0N3V2kzSnpjN1Y4K1hLWFlQZkY1NTB6WjQ3YjBMUFpiRlpoWWFITFkwMU5UWlYwSWRnY0ZoYW1LbFdxS0RBd1VHYXoyZms0aXlwckZqM1d3c0pDMld3MkZSUVV5R2F6eVdhenlXNjN5MlF5YWZiczJVcFBUemVFc3p0MDZLRGc0R0NkT1hOR0J3NGNjUHU5K2YvczNYZFlVMmYvQnZBN2dZUXdSVUFFUVJSVXFLTlFxMVJGNnF6V1VZdXZXcnZlMmpxUVlxdlZhcDBvb3Y3Y0M2MnpkbHFyZEdtcjlxM2lycU1xZGFLNGNDQXFpaWhiWnZMN0kyL095OGtpWVlqQS9ibXVYdlU4T2VNSkpPZWNrUHY1UG0rKytTWWFOR2lBdTNmdjZxMW1PbXJVS0NIQTZPYm1ocmZmZmx2bjk3aHUzVHFjUDM4ZWt5Wk5nbzJOamQ3akVPa1RFUkZScnRmTXhvMGJrWkNRWUhTZGNlUEdJU0VoQVY1ZVhwZzBhWklvNkRsa3lCRHMzYnNYV1ZsWmFOS2tDVUpDUXRDbFN4ZFlXMXVMOWlHUlNOQ3ZYei8wNk5FRHUzZnZ4cTVkdS9ESko1K1VLZHhyYVdrSmYzOS9uRGh4UXRRdWw4dlJ1SEZqdlB6eXl4ZzhlTERaKzMxYW1qUnBBcGxNaHNMQ1FrZ2tFc2hrTWxoWldjSFcxaFlCQVFFWVBIZ3d2THk4S3ZTWXJxNnVXTEprQ2FaUG40NXg0OFlaRFRCLzl0bG5pSTZPeHExYnQ2QlVLbUZwYVFsdmIyK01IajI2UXZ2MHJQTHo4NE5jTG9lMXRUV3NyYTNoNysrUHNMQXdBT3JyMFl3Wk01Q1ltSWlXTFZ1YXRkOW16WnBoK2ZMbHVIZnZIdHpjM0hRZXQ3Q3dFTjRQRnB4eGpvaUlpSWlJaUlpSXFGYVNxRW9ya1VSRXRWdDZPcUNuZW8xUkw3d0E4SXNISWlJaUlxSmFLenV2Q0hVKzNJbzcwZjNnVmtkUllmdE5Ta3JDOE9IRERUNitkZXRXMk5uWjRlVEprNWc2ZGFyb3NkRFFVTVRFeENBek03UE14dzhLQ2tKVVZCUUFkWWhSRThJR2dIZmVlUWREaHc1RmZIdzh4bzBiWjNRL2MrYk1RYnQyN2FCVUtoRVNFbUswR3F2Ry9QbnowYVpOR3dEQTdkdTNNV3pZTU5IakhUcDBRRmhZR0taTm00WTdkKzZZKzlSTTFyWnRXOHliTncrTEZpM0M3dDI3aFhhcFZBcVpUSWI4L0h5ZGJjTER3ekZnd0FBQXdKWXRXL1NHbnQ5NDR3Mk1IRGxTMUZaWVdJZ0pFeWJnNHNXTG9uWmZYMStzWExteXdxcThVczFVVkZRa0duU2dyeUo3WmJoNzl5N2MzTnowdmo3Lyt1c3YyTmpZQ08vbHB5RW5Kd2Y1K2ZtUXlXU3d0TFNFbFpWVnRYcnZGQlVWUVNxVlB2VStxMVFxVmhvbUlpSWlJaUlpSWlJaWVrWlZuNzl5RTFIVnlNb3liMzJGZ3FGbklpSWlJcUphYm4vQ0F6Unl0cTNRMERNQWVIcDY2bFJIMWFoVHB3N3M3T3lRbHBhR0JRc1dpQjVyMkxBaDNuampEY3liTncvT3pzNWxQcjYvdjMrcDYvajYraHF0UUdsbFpRVS9QejhBNnJDdzV0L0dPRHM3aTQ3ZHNHRkR2UGppaThKeXExYXRFQkVSQVE4UEQ2eGN1Uks5ZXZXcXRNQmV0MjdkQUFCang0N0Z6Smt6RVJ3Y0RKbE1CcVZTcVRmMERFQlVzYk5kdTNhd3NySVNQZTd2NzQ4UkkwYm9iQ2VUeVJBVkZRVlhWMWRSKzhjZmYxeXRncHRVTlN3dExZVnE2azhyOUF3QURSbzBNUGo2ZlBubGw1OXE2QmtBYkcxdDRlVGtCSHQ3ZTZFU2ZYVmlhV2xaSlgxbTZKbUlpSWlJaUlpSWlJam8yVlc5L3RKTlJFK2Z1Y0huVXFaOUppSWlJaUtpbXUvSTFZY0k5bldwOFAxS3BWSTBhZEpFNzJOOSt2UUJBT1RsNVltQ3RnRHc5dHR2UXlLUndOZlhGK3ZYcjBlUEhqMWdhV2xwOXZHYk4yOWU2anB5dVJ5Tkd6YzIrUGo3Nzc4UFIwZEhZZG5YMTlmby9tUXlHY2FNR1FPWlRDWnFEd2tKQVFBMGF0UUlzMmJORW9LZDl2YjJHRDkrUE5hdFc0YzMzbmdESGg0ZUZSYmdrOHZsQ0E0T0Z2clZzV05IUkVaR1l1M2F0UWEzY1hkM1IyQmdvTERzN2UyTlR6NzVSRmh1MUtnUnBrK2ZiakRZNk9qb2lIbno1Z25oNTI3ZHVwbjBleUFpSWlJaUlpSWlJaUlpSXFLYXlmeHYrWWlvOWlndUJwNDhNVzhiQnArSmlJaUlpR3E5RTljZllXQmJ6MHJaZDlPbVRYSDE2bFZZV2xxaVRwMDY4UFQwUlB2MjdkRzNiMThBZ0llSEI2S2pvN0Z4NDBaczNyd1pBUUVCNk5Hamg3QzlnNE1ESms2Y2lKRWpSeUl1TGc2M2J0MUNXbG9hOHZMeVVGQlFnS0tpSWhRWEYwT2xVZ0ZRVi8yVVNxV3d0TFJFMDZaTmhmM0laREpSR0xsa2tMcFpzMmE0Y2VNR1pESVpGQW9GN096czBMUnBVL1RvMFFQdDJyVVRQUjhmSHgvaE9Kb0t0ZGJXMXFoYnR5NWF0V3FGM3IxN3c5dmJXK2ZuMEw1OWU3UnExUXBUcDA2RnZaN1BZZDdlM2hnNWNpUkdqaHlKd3NKQzNMdDNEOW5aMmNqUHowZEJRUUdLaTR0RnoxWHpmODN6MXZ4ZlF5S1J3TkhSVVcvRmJTOHZMemc1T2VIeDQ4ZXd0TFNFUXFFUSt2L3ZmLzliSjdUZG8wY1BYTHg0RWVmT25jUGl4WXRGUVhCOXZMeThzR0xGQ2tSRlJXSG8wS0ZHMXlVaUlpSWlJaUlpSWlJaUlxS2FUYUxTL2lhTGlFZ2pQUjFJVERSdm14ZGVBSXhNNjB4RVJFUkVSRFdmelloZnNXOXlaN1J2Nmx5bC9UaDM3aHhjWFYxMUtrRFhGTVhGeGJDb3BwKy9DZ3NMa1pPVFUycm91U1NWU2xWaDFhdUppSWlJaUlpSWlJaUlpSWlvZW1MRlp5SXlMQ3ZMdlBVVkNvYWVpWWlJaUlocXVZdDNNcEZmVkl3MjNuV3J1aXZ3OS9ldjZpNVVxdW9hZWdiVUZiUE5DVDBEWU9pWmlJaUlpSWlJaUlpSWlJaUlJSzNxRGhEUk04emM0TE9lNlpXSmlJaUlpS2gyT1o3NENDMGFPRUJtd1Q4NUVCRVJFUkVSRVJFUkVSRVJFVkhGNHJlUVJLU2ZVZ2s4ZVdMZU5ndytFeEVSRVJIVmVxZHVQWDRtcWowVEVSRVJFUkVSRVJFUkVSRVJVYzNENERNUjZaZVphZjQyRGc0VjN3OGlJaUlpSXFwV3p0MU9SMEJEeDZydUJoRVJFUkVSRVJFUkVSRVJFUkhWUUF3K0U1RitXVm5tcmE5UUFCWVdsZE1YSWlJaUlpS3FOdUp1UEVaTHp6cFYzUTBpSWlJaUlpSWlJaUlpSWlJaXFvRVlmQ1lpL2N3TlB0dmJWMDQvaUlpSWlJaW8ycmo5S0JlNUJjVm82Y0haWUlpSWlJaUlpSWlJaUlpSWlJaW80akg0VEVTNmxFcmd5UlB6dG1Id21ZaUlpSWlvMWp1WGxBRmJ1UVU4NmxwWGRWZUlpSWlJaUlpSWlJaUlpSWlJcUFaaThKbUlkR1ZtbXIrTkF5dTZFUkVSRVJIVmR1ZHVaeURBeTdHcXUwRkVSRVJFUkVSRVJFUkVSRVJFTlJTRHowU2tLeXZMdlBVVkNzRENvbkw2UWtSRVJFUkUxY2JGdXhsbzZjRkJrVVJFUkVSRVJFUkVSRVJFUkVSVU9SaDhKaUpkNWdhZjdlMHJweDlFUkVSRVJGU3RYTDZYQlQ5M0JwK0ppSWlJaUlpSWlJaUlpSWlJcUhJdytFeEVZa29sOE9TSmVkc3crRXhFUkVSRVJBQVM3bWFobVp0ZFZYZURpSWlJaUlpSWlJaUlpSWlJaUdvb0JwK0pTTXpjYXM4QTRNQ0tia1JFUkVSRXRWMUtSaDZ5ODR2UTFKWEJaeUlpSWlJaUlpSWlJaUlpSWlLcUhBdytFNUdZdWNGbmhRS3dzS2ljdmhBUkVSRVJVYlZ4K1o3NnMwUVRCcCtKaUlpSWlJaUlpSWlJaUlpSXFKSXcrRXhFWWprNTVxMXZiMTg1L1NBaUlpSWlvbXJsOHIwc2VEblp3RXJHUHpVUUVSRVJFUkVSRVJFUkVSRVJVZVhndDVGRUpNYmdNeEVSRVJFUmxjSFYrMWxvV3AvVm5vbDlyOWJ6QUFBZ0FFbEVRVlNJaUlpSWlJaUlpSWlJaUlpbzhqRDRURVQvazVzTHFGVG1iY1BnTXhFUkVSRVJBYmorSUFjK3JyWlYzUTBpSWlJaUlpSWlJaUlpSWlJaXFzRVlmQ2FpL3pHMzJyTmNEbGhhVms1ZmlJaUlpSWlvV2tsOGtJM0dMZ3crRXhFUkVSRVJFUkVSRVJFUkVWSGxZZkNaaVA0bk85dTg5VzBaYWlBaUlpSWlJclZMOTdJWWZDWWlJaUlpSWlJaUlpSWlJaUtpU3NYZ014SDlqN2tWbiszc0txY2ZSRVJFUkVSVXJhUm01U08vU0luRzlXeXF1aXRFUkVSRVJFUkVSRVJFUkVSRVZJTXgrRXhFYWtWRlFINitlZHV3NGpNUkVSRVJFUUc0L2tBOWlKSVZuNG1JaUlpSWlJaUlpSWlJaUlpb01qSDRURVJxNWxaN0JnQWJWbk1qSWlJaUlpTGdlbW8yTEtVU05IQzBydXF1RUJFUkVSRVJFUkVSRVJFUkVWRU54dUF6RWFsbFo1dTN2cTB0SUpGVVRsK0lpSWlJaUtoYXVaR2FnOFl1dHZ5SVFFUkVSRVJFUkVSRVJFUkVSRVNWaXNGbklsSXp0K0t6TGFld0ppSWlJaUlpdGFTMFhIZzVjMFlZSWlJaUlpSWlJaUlpSWlJaUlxcGNERDRUa1pxNUZaL3Q3Q3FuSDBSRVJFUkVWTzBrcGVYQzA4bTZxcnRCUkVSRVJFUkVSRVJFUkVSRVJEVWNnODlFQkR4NUFxaFU1bTNEaXM5RVJFUkVSUFJmREQ0VEVSRVJFUkVSRVJFUkVSRVIwZFBBNERNUm1WL3QyY0lDa01zcnB5OUVSRVJFUkZUdFhIK1FBOCs2TmxYZERTSWlJaUlpSWlJaUlpSWlJaUtxNFJoOEppSWdKOGU4OWUzdEs2Y2ZSRVJFUkVSVTdhVG5GdUpKWVRFclBoTVJFUkVSRVJFUkVSRVJFUkZScFdQd21Zak1yL2hzWjFjNS9TQWlJaUlpb21ybjFrUDFRRXBQSjFaOEppSWlJaUlpSWlJaUlpSWlJcUxLeGVBelVXMm5WQUw1K2VadFkydGJPWDBoSWlJaUlxSnFKeWt0RndCWThabUlpSWlJaUlpSWlJaUlpSWlJS2gyRHowUzFYVmFXK2RzdytFeEVSRVJFUlArVi9PZ0pMS1VTdU5oWlZYVlhpSWlJaUlpSWlJaUlpSWlJaUtpR1kvQ1pxTGJMeVRGdmZSc2JRQ0twbkw0UUVSRVJFVkcxY3kvakNUeWRyUGt4Z1lpSWlJaUlpSWlJaUlpSWlJZ3FIWVBQUkxXZHVjRm5PN3ZLNlFjUkVSRVJFVlZMZHgvbndkM1J1cXE3UVVSRVJFUkVSRVJFUkVSRVJFUzFBSVBQUkxWZGRyWjU2OXZhVms0L2lJaUlpSWlvV3JxYi9nVHVkUlJWM1EwaUlpSWlJaUlpSWlJaUlpSWlxZ1VZZkNhcXpmTHlBS1hTdkcxWThabUlpSWlJaUVxNCsvZ0ozQndaZkNZaUlpSWlJaUlpSWlJaUlpS2l5c2ZnTTFGdFptNjFad3NMUUM2dm5MNFFFUkVSRVZHMWREYzlEKzUxckt1NkcwUkVSRVJFUkVSRVJFUkVSRVJVQ3pENFRGU2I1ZVNZdDc2OWZlWDBnNGlJaUlpSXFxV2lZaFVlWnVYRG5SV2ZpWWlJaUlpSWlJaUlpSWlJaU9ncFlQQ1pxRFl6dCtLenJXM2w5SU9JaUlpSWlLcWxleGxQb0FJWWZDWWlJaUlpSWlJaUlpSWlJaUtpcDRMQlo2TGFTcWtFOHZMTTI4Yk9ybkw2UWtSRVJFUkUxZExkeCtyUEZPNk8xbFhjRXlJaUlpSWlJaUlpSWlJaUlpS3FEUmg4SnFxdHpLMzJETERpTXhFUkVSRVJpYVJrcUlQUDlSMnNxcmduUkVSRVJFUkVSRVJFUkVSRVJGUWJNUGhNVkZ2bDVKaTN2clUxSUpGVVRsK0lpSWlJaUtoYXVwL0JpczlFUkZReGxFcGxoYTVIUkVSRVJFUkVSRVJFUkRXVFpWVjNnSWlxaUxrVm4rM3NLcWNmUkVSRVJFUlViZDNQekVOZEd4bkhTQkpSclJFVkZZVTdkKzdBMDlNVG5wNmVhTm15SmRxMWExZlYzYXBVYVdscHlNek1oTGUzdDlIMUNnc0xvVktwaEdXWlRBWkpLUmVJKy9mdjQ1OS8va0ZjWEJ4T256Nk5VYU5Hb1VlUEhrYTNtVHQzTGhJU0VoQVFFQ0Q4NStibVp2b1RNdUN2di83Q25qMTdSRzN1N3U0SUN3c3I5WGtRVWUzMTRNRUR1TGk0UUNwOWVuV0cvdjc3Yjl5OGVSTUE0T0RnZ0Q1OSt1aGRUNmxVNHVEQmcvRHk4b0tucHllc3JFeWJwU1VtSmdibno1OEhBTFJxMVFwdnZmV1d3WFhIakJtRHJLd3NBRUJnWUNCR2pScGx6bE1SNU9YbFFhRlFtTFJ1VmxZV0RodzRnSjQ5ZTVyOG5FeDE0TUFCcEtlbkM4c1NpUVRkdW5XRHZiMTloUjZuTm9pUGp4ZGRWMTk4OFVWMDZ0UkpXTDUxNnhZYU5XcFVGVjB6NnNhTkcvRHk4b0tGaFVWVmQ0WCs2OGlSSXlndUxnWUFXRmxaUGZWNzc1U1VGUHp6eno5d2MzTkRtelp0bnVxeEs4ckNoUXV4ZCs5ZVlmbTMzMzR6K1p4cnJvU0VCS1NrcEFqTEw3NzRJdXJVcVZPdWZjYkh4d3YvdHJLeVFyTm16UXl1bTVXVmhVdVhMZ25MM3Q3ZWNIRnhLZGZ4UzFJcWxVaE9Ub1pFSWtIRGhnMHJiTCtWNmU3ZHV4ZzZkS2l3UEdqUUlJU0dobGJLc2ZMeThuRHMyREZoMmNuSkNRRUJBV1hlWDN4OFBESXlNZ0FBZGVyVVFhdFdyWXl1Zi9ueVpmajUrZW0wNStmbjQvSGp4NlYrYnZ6cnI3OGdsOHNSR0JqNFZPL3Rxa0pOT0xjUkVSRXgrRXhVVzVsYjhabkJaeUlpSWlJaTB2SWdNeC8xSENvMmJFQkU5S3k2ZGVzV0RoOCtERUFkaWdHQXNMQ3dDZ3RmRkJVVm9iQ3dzRUwycFdGaFlRRzVYRzd3OFkwYk4rTE1tVFBDOHZ2dnZ3OS9mMzhBUUU1T0RyWnMyWUpmZi8wVlRrNU9XTDkrUGF5dERWZjRmKys5OTVDV2xpWXNMMXUyek9nWDA0V0ZoWmcwYVJMdTNMa2p0SzFac3dhQmdZRndkSFRVdTgzUm8wZHg4T0JCQUVCc2JDeGlZMlBSdUhGanJGeTVzbHpoalpzM2IyTGh3b1hJeThzVHRVZEZSWmtkZXI1NTh5YjI3OTlmNXI2WW9uNzkrZ2FEamtUMGRPVGw1V0hMbGkzNDhjY2ZNV2pRSUF3Yk5reDQ3TnExYTNqNDhHRzU5dS9rNUFSZlgxKzlqKzNmdngvNzl1MERBSGg2ZWhvOEh5UW1KbUx1M0xrQTFBSGVMNy84MHFTUTF0V3JWM0g4K0hFQTZrRXN4aVFuSnd2Qlp4OGZuMUwzcmUzZXZYdFl2MzQ5cmwrL2pqVnIxc0RHeHNibytnc1hMc1NCQXdlRTYyVy9mdjNNUHFZaCsvYnR3N3g1ODBSdDNicDFRMGhJaUZuN09YLytmTGwvLzhhMGJkdTJXZ1N4MDlMU3NIUG5UbUZaSXBHZ1U2ZE9lUExrQ1pZdVhZcERodzVoenB3NUNBd01yTUplaXVYazVHRFVxRkdReStWNDRZVVhFQlFVaEZkZmZWVjQvT0RCZzlpeFl3ZGF0MjZOMXExYnc4L1BEd1VGQllpUGo4ZlpzMmR4NGNJRnpKa3pwOVRYY1hWVVVGQWdoSThyaTZINzF2bno1d3YzYU03T3p0aXlaVXVsOXVQeDQ4ZElTRWpBcVZPbkVCY1hKOXlyZW5sNVljT0dEZFZ5UUZ4eGNiRm8xcFNTZ3hVcjJtKy8vU1lLV2E5WXNhSmN3ZWNEQnc3Zy8vN3YvNFRsd1lNSEd3MCtiOXk0RVZ1M2JnV2d2b1p0M0xpeHpNY3VhYzJhTmJodzRRSnUzTGlCZ29JQ0JBWUdDdGZZWjUxS3BSTDkvaXR6QnAxSGp4NkpmaTV0MjdZdGMvQTVQVDBkRXlkT0ZLNzVvYUdoQmo5ZkppY25ZOFdLRlRoOStqUm16WnFGRGgwNmlCN2Z2SGt6Tm0vZWpDNWR1bUR3NE1GbzBxU0p6ajRLQ3d1eGF0VXFwS1dsQ1orM0Jnd1lVR21EQkFEMTc2SzR1QmhGUlVYQzN3TTAveThvS0VCQlFRSHk4L09GLy9MeTh2RGt5Uk04ZWZJRXVibTV5TW5KUVZaV0Z0emMzUERCQng4WVBWWk5QTGNSRVJFeCtFeFVHeFVVQU9iK2djTFd0bkw2UWtSRVJFUkUxZGI5akR5NDJsZmVGd0JFOUhUZHVIRUQrL2J0dzRVTEYzRDc5bTFrWldWQkpwUEJ4Y1VGTFZ1MlJLOWV2VXF0c0FTb0E3eDc5KzdGZ1FNSGNQUG1UYVNucDhQT3pnNmVucDdvMUtrVCt2VHBVMnFGeGtlUEhtSHYzcjA0ZS9Zc3JsKy9qb3lNREtoVUtqZzZPcUpaczJibzJyVXJPblhxWkZZVnB2VDBkQ3hmdmh4SGpod0JvQTZMZmYzMTF5WnYvOU5QUDRtV3JhMnQwYnQzYjVPM0w4M3Z2LytPTld2V1ZOaitBQ0E0T0JpUmtaRUdINzkxNnhiT25Uc25MR3VxWEQ1NjlBZ2pSb3dRd213cEtTbllzR0VEUm84ZWJYQmYybUVZWTRGclFCMUUrUFRUVHpGKy9IaWhMU3NyQzZ0V3JjSzBhZE4wMXMvT3pzYUtGU3RFYlk2T2pwZ3paMDY1dm94T1RVM0YxS2xUZFVMUEFMQjY5V3I0K2ZuQjJkblo1UDBsSlNYaGh4OStLSE4vVE5HeVpVc0duNG5LSUM4dkQ5OTk5eDErK2VVWEtKVktLQlFLYk4rKzNlejlLSlZLZlB6eHg3aDE2eFlBZFppbTVBd0FXN1pzRVFacGxKWG0vTDFnd1FKY3YzNWQ5TmlEQncrRWY5Ky9meDloWVdHaXh4czBhSURJeUVoY3VIQkJhS3RUcDA2bFY2WTBOekN6Yjk4K0xGcTBDRVZGUlFDQTZPaG9USmt5UldlOTlQUjBZVUNNU3FVU0FsQy8vUElMK3ZidEs5d0xQSG55QkxkdjMwYlRwazNOcnRJWUh4K1B4WXNYNjdTZlBIa1NTVWxKOFBMeU1ubGZNVEV4UW5DOE1xeGF0YXBhQko5dHRiNVRldkxrQ1FEMXRmWEFnUU1BZ0ZtelptSHg0c1VHcTNOV1JqalB5c3JLNE92anhJa1RRdmpzNk5HanNMQ3dFQVdmZCszYWhUTm56dURNbVRQNDl0dHY4ZE5QUCtIaXhZdVlQbjI2c002QkF3ZWUyalY2Ky9idHVILy92a25yK3ZuNTRmTGx5MmJ0WHlLUllOaXdZWkJJSklpSWlNRHAwNmZMMGsyVHRXdlhEblBtekRGcm0zUG56bUhHakJsbE90N2F0V3ZoNXVhR3UzZnY0c2lSSTdoMDZSSXVYYm9rT3NlV2xKU1VoSU1IRDVyMWMyelVxQkY2OWVwVnB2NVZWOXJ2VzB2THNzZFI4dlB6OGVXWFh3ckxVcWtVQVFFQnVITGxpczY2RFJzMlJINStQdjc0NHcraHJVMmJOa2hMU3hNTnp0UndkSFNFcTZ1cnlYMTUrUENoNkhkLzVzd1o1T2JtMXNpQkR1VlJrYi8vbjM3NlNiam1LeFFLZE8vZVhiaVdBT3JQazVyOUwxKytIR2ZQbmdXZ0hpUzFkdTFhMUs5Zkg0QzY0dldQUC80SXBWS0pmZnYySVRjM0Y3Tm56OVk1M3A0OWU0VFh5djM3OTdGLy8zNjgrZWFiQU5RRFg1S1RrOHYwUFByMzd5OWNFNU9Ua3hFV0ZvYmk0dUlLSFV3aWs4a3dlUEJnMGV1UjV6WWlJcW9OR0h3bXFvM01yZlpzWVFGVThKUnhSRVJFUkVSVS9kM1B6SU1yS3o0VFZYdEpTVWxZdlhvMS92bm5INTNIaW91TGtaeWNqT1RrWk96YXRRczlldlRBdUhIakRGYUF2SFBuRG1iUG5vM0V4RVJSZTNwNk90TFQweEVmSDQvZmZ2c05zMmJOMGhzaXlzN094bGRmZllXZE8zZnFEYnVrcHFZaU5UVVZSNDhleGM4Ly80d1pNMmFVK29WMVFVRUJmdnZ0Ti96d3d3L0l6czQydXE0aDE2OWZSMnhzcktndEx5OFBiNzMxVnBuMnB6Rng0a1M4L1BMTDVkcEhaWEJ5Y2tKZ1lLQlFVUlJRQjdPN2R1MXFNUHl1WGExYU85dytZY0lFWEx0MnJkUmpIemh3QUNkUG50UnBMeTR1MWdrbloyZG42d1QrQU1EWDF4Y0xGeTRzOVZqMzc5L0haNTk5aHRUVVZJT1BUNTQ4R1V1WExxMFdJVE1pMGsrbFV1SG8wYU5ZdlhxMXdkQ0hPYVJTS2Y3MXIzOWgrZkxsUXR1Q0JRdXdaczBhSVdSVFVaS1RrM1dDenlVVkZoYnFQSzRKMHB3L2YxNW9LODgwODZZeU4vamN1blZyV0Z0YkM0TnM5dTNiaDdadDI2SkhqeDU0K1BBaDl1elpnd01IRGlBbEpRVy8vdm9ycEZJcFFrSkNzR2ZQSGdEcWU0NmpSNDhpT0RnWUFIRGh3Z1ZNbVRJRkNvVUNMVnEwd0xoeDQwcWQwbDZ6WFVSRWhONVpGN0t5c2pCNThtUXNYNzdjcklBY0FYWmFzNGhxcnVGaFlXRzRlUEVpa3BLU2tKZVhoMm5UcGlFNk9ob2VIaDZpOWNlTUdXUDB0VjlXYytmT05WaGwrdWpSbzZMbHpwMDdDLzlPVDA4WDNTc0hCQVRBd2NFQmJkcTBnWTJORFhKemN3RUFPM2Z1ZkdyQjU3MTc5NG9HT0JqVHIxOC9zd2Q2S0JRS0RCOCt2Q3hkZTJxS2lvcVFZKzUzbnYrbE9WY2VPblJJRks3VlJ5cVZvbkhqeGtoSlNjSFBQLzlzOGpIYXRXdFg2OEtCMnZmcnBjMGNZTXpYWDMrTmxKUVVZVm1wVk9vZElBbW9aNXVKalkxRmZuNiswUGIzMzMvajc3Ly8xcnQrMzc1OU1YYnNXTVRIeHlNK1ByN1V2bWgvTmkwc0xNVGF0V3ZSb0VHRFVyZjkxNy8rVmVyQTM1cWlvbjcvS1NrcFF1VnV6WDYxUDNzUEh6NWNhUHYwMDA4UkZoYUd2THc4Wkdkblk4NmNPVmkyYkJrc0xTMnhjdVZLNFJydjZ1cUtpUk1uNmh4UHFWUWlKaVpHMURabXpCaFlXRmdBVU4ramFGOGpUTlc5ZTNjaCtPenA2UWxiVzFzOGZ2eTRUUHN5cExDd0VNZU9IVVAzN3QyRk5wN2JpSWlvTm1Ed21hZzIrdThmWUV6R2FzOUVSRVJFUktUSGc4eDh0R2pnVU5YZElLSnkrczkvL3FNMzlLeFBiR3dzVkNvVkprMmFwUE5ZV2xvYUprNmNXR3FvN002ZE81Z3laUXBXclZvbFZIRFVpSStQTnptVWNmbnlaVXllUEJtclY2L1dXL0UzS1NrSmUvYnN3YzZkTzVHWm1XblNQZzFadVhLbHpwZmRLcFZLYjVWZ2MyaXFYRllXY3l0ZWx2VGhoeC9pK1BIam9qREo4dVhMc1hidFdyMlZ1N1FEWTlvVm56VlQ4WnJDMVBVMFZSbTFsYXdFWnNpVksxY3dZOFlNblFwd3I3NzZLbUpqWTRYZjk4MmJOekY2OUdpRFlmM1N5R1F5NFF2ejhpanZhNDJvTmtwSlNjSHUzYnV4YTlldUNnazhsOVMzYjE4Y09uUUlwMDZkQXFBT3lNNmFOUXZMbHkrSFhDN1hlMTFTS3BVb0tDZ1FscVZTcWNIcStPVU5TQ21WU3FGdkFIRDQ4R0gwNjlkUDc3b09EZzdZdEdsVHVZNEhtSC9OcVZ1M0xrYU5Hb1VGQ3hZSWJhdFdyVUpBUUFET25qMHJDdXRjdTNZTnZyNitlTzY1NStEcjZ5dFUrL3p4eHgrRjRMTm1jRTFlWGg1T25UcGxVaFhPbzBlUFl0NjhlYUp6ckplWEY2UlNLVzdldkFsQVBlaHE3Tml4bURsekpueDlmYzE2amhLSnBOeS95K0xpWXIyaDdHZWQ5b0FoemMvWXpzNE9zMmZQeGtjZmZZVHM3R3cwYmRyMG1SaGNsSnViS3dwSUtoUUtvWW83QUtGU3ZJWW1YQ2FUeWZEeXl5OWoxNjVkQU5UM0YwZU9IRUhIamgyZlVzOU5VNWJYb1lQRC96N3IyOXZiNjl5MzY2T1pQVVJEb1ZDWVBET0hkbGkrS3JtNHVNRFgxeGUrdnI1bzBhSUZubnZ1T1ZoYlcrUEpreWVsQmdtZnBuMzc5dUhldlh1bHJxYzVuMm5FeE1TWUZFanQxcTBiM04zZHplcFRydFozMEdWOWY1OCtmUnEvL3Zxcnlldkh4Y1dKcWoyYjZ0U3BVOWk0Y2FQWjJ3SHF6OUdtNk4yN2Q2VUVueDgrZkNpY2U0elIvaXlja0pCZzBuWGZ4Y1ZGVlBYZUZCWHgrMWVwVkZpOGVMRloxNzRHRFJvZ1BEd2N5NVl0QXdCaFlOWEpreWNSRnhjSFFIMmZNbTNhTkwxOTJydDNMKzdjdVNNczkrelpFODgvLzd6WmZUZUZ2NzkvdVdjR2tVcWxzTEt5Z3JXMU5SUUtCYXl0clUycVNGMWR6bTFFUkVTbVl2Q1pxRFl5ZC9RenAra2hJaUlpSWlJOTdtZmt3ZFhCdEM4eGlhajY4UGIyaHF1cks3S3lzcENZbUNpcW1nV29wNER0MTY4ZldyUm9JV3Bmc1dLRlRyRHNoUmRlZ0krUEQrTGk0cENVbENTMFAzandBTjkrK3kwKytlUVRvMzF4YzNORGd3WU5vRktwY09QR0RaMHd4ZTNidDdGMTYxYTgvZmJib3ZhMWE5ZmlsMTkrTWZrNUc3TjkrM2FUcW9DVmw1ZVhGM3IwNkNGcU8zYnNtS2hLZFpjdVhReUdGUEx6ODNIbzBDRlJtN2xmVkpkVXQyNWREQjgrSEN0V3JCRGFidDI2aFo5Ly9sbHZwV3Z0QUxLaE1OK3pZTmV1WFZpeFlvVW9nQWdBUTRjT3hUdnZ2SU9BZ0FCUnhlZzdkKzVnOU9qUm1EcDFxaWdFWllxUFAvNjRRaW8vOXV2WGorRm5Jak1vbFVxODk5NTdsWHFNVHovOUZDTkdqQkRlbTFldVhNSE9uVHN4Y2VKRXZkVUV0MjNiaGxXclZnbkxJMGVPeE1DQkE0MGVZL0hpeFRvRGI1WXNXU0lFWmp3OFBMQm16UnJSNDFLcEZCY3ZYaFJkUDR4TnFXNXFOY2E0dURqTW5UdFgxS2FwMWd3QWYvMzFsOTZLL1FBd2RlcFV0RzNiVnFmOWxWZGV3WjkvL2lsTVQ1K1RrNE52dnZrR1E0Y09GYTEzOXV4WklYUWNFaEtDUllzV0FWQ0h0eTVjdUlDV0xWdUtaaFZ3ZFhVVmhUYTFLWlZLYk5xMENSczNib1JLcFJMYTNkemNNSC8rZkZoWVdHRGN1SEc0ZS9jdUFIWDRlZHk0Y1JnL2ZqeTZkZXRtY0wvYXZMeThzR0hEQnBQWDErZlFvVU9ZUFh0MnVmWlJYaDk5OUpIb1BzNFVKWCt1Z0RyRVdESjhyN2tHeDhmSDQ5MTMzNFdmbng4V0wxNWMvczZXMFlFREIwVFgyYzZkT3d1QjNZeU1ER3pidGsxNHpNSEJBVjI3ZGhXV0J3d1lJQW9mYnRpd0FlM2J0NitRZ1UvR1dGbFpHUXdWYXdmbU5lRzQwcFQ4R2RTcFUwZjQ5L1RwMDB2ZDl0cTFhd2dQRHhlMUxWKytIRTJhTkNsMTI1S09IVHNtQ3ZDVnZNZk15OHZEVHovOUpDdzdPam9LZ3grMFBYandRQmdrQVFEdTd1Nml2bGhiVyt2ZGJ0MjZkZkR4OFRHcnoxVWxOalpXQ0hXYXc5VEJMcjYrdm1ZSG56TXlNa1RMWlFtK3BxV2xZZTdjdWNKNVJDS1I0TVVYWDhUbHk1ZVJtNXVMRjE5OFVXZWJrdTlSbVV5R2dJQUFGQmNYNC9UcDA3Q3hzZEg1N05xNGNXT3orL1dzU1UxTnhUZmZmR1AyZGhjdVhEQ3BXdnh6enoxbjl1Zkppdmo5Zi8vOTk4SjlBYUErRjJsbWxTajU5d0JObVB6aHc0ZDQ5T2dSbWpadENsOWZYL2o3KzZOcjE2NUlUazRXM1NOMTc5NGRscGFXdUhMbENweWRuZUhzN0F4QVBZRDN1KysrRTlaemNIQkFXRmdZRWhJU2NQWHFWZlR1M2R2czUyQk1yMTY5VUxkdVhjamxjbGhaV1VFdWwwTXVsME1ta3duTHFhbXBXTDkrdmJDTmo0OFBvcUtpaEhONVdZTDAxZW5jUmtSRVpDb0duNGxxSTFaOEppSWlJaUtpY2lvc1Z1SnhiaUhxT2RTTzZUcUphanFGUW9FQkF3WWdKQ1FFVGs1T1F2dmp4NDh4ZmZwMFhMNThXYlQrd1lNSFJWOGVKeVFrNkV6OU9uandZSVNHaGdKUWgzTEhqaDByQ2lYOThjY2ZHRHAwcU41Z1V0ZXVYZkgyMjIvRDI5dGJhQ3NzTE1Ubm4zK3VVOG5yNE1HRE9zSG44bFo0MWtoSVNNRHExYXRGYlEwYk5rVHIxcTExMXYzbm4zOUVWYUlDQWdMUXFGRWpvL3YzOVBRVS90MjJiVnVkVU5qSWtTTkZ3YlV4WThZWS9QTDRpeSsrRUMyM2E5Y09MNzMwa3RIamw2WnYzNzc0NDQ4L1JMKzNUWnMyb1Z1M2JuQjFkUlhhaW91TGRZSjUyc0huWWNPR2lRSnlsYWxrVUtla3JLd3NmUDc1NTlpM2I1L09ZeU5IanNRYmI3d0JBT2pSb3dmeTgvTVJIUjB0UEo2Ym00dUlpQWowN2RzWEkwYU1lS2FxRWhLUkx1M1FKUUJZV0ZnWURQK1dSZjM2OWZIZWUrL2hpeSsrZ0oyZEhVSkRRdzJHWTRxS2lrUmhQUnNiRzVPQ05ES1pUR2NBa2pHYUNvQkhqaHd4ZVJ0VEZSVVZHVDJQRnhZV0dxek9xSDJOS0duTW1ERUlEUTJGUkNMQm9FR0Q4TzkvL3hzS2hRSnVibTVJU1VrQm9BN05hczdSWGJ0MnhicDE2NUNabVFrWEZ4Y2haSldRa0NEczAxaGw1cFNVRkN4ZXZGZ1VxZ0xVMStRRkN4YWdYcjE2QUlDRkN4ZmkwMDgvRlFaMUZSUVVZTjY4ZWZqNzc3OFJIaDZPdW5YckdqeEdUWk9mbjEvdXdUZEtwVkx2UGpTdmIrM1h1YXVycTBrek9KakxVUGhYdTJwcXlVRkwzMzc3cmFqdi9mcjFFOTNuK1BqNG9HM2J0a0lBTlRrNUdkOSsreTJHRFJ0V2tWM1hvYW1XcnVsYnllZTJhOWN1VVpEOCtlZWZ4NUFoUTR6dXI2aW9DSDM3OWhYZXI4WUdEK2lqUFd0TGNIQ3cyYUZuQU5pOWV6Y09IejZzOTdHY25CeFJHUENqano1Q1pHU2szblcxZndhQmdZRVlQWHAwcWNjM0o2ZzVjT0JBdlAvKys2SzJ5TWhJbkQ1OTJ1UjkxRFRhczZrVUZSV1pOU0F5THk4UDA2Wk5Fd1ZjMzN2dlBlVG01Z3F6RkRWczJCQ2pSbzFDVmxZV2Z2bmxGNmhVS3RqYTJncURna2FQSG8wdVhicGcxcXhaQU5UMzhkN2Uzc0sxeGhoN2UvdHlEMXJJeWNtcGxwWDZLNEsrMzc4NXpwOC9Md29oZCt2V0RWT21UQUVBSEQ5K0hCRVJFUURVMTRoZXZYb0JVSWZlWTJKaWhHMnVYTG1DbjMvK1dXZmZzYkd4aUkyTkJRQzg4ODQ3d2lDcmJkdTJDZmNiZ1BxODR1RGdnSWlJQ0NRa0pPQ0hIMzdBd0lFRE1YNzhlTkZnc2VUa1pJd2FOVXBZN3R5NU04YVBINjl6WE8zcmpyN1AvZHBLRHRvQTFKK3QzZHpjakc1VEdwN2JpSWlvSm1Md21haTJ5YzhIelAzakxpcytFeEVSRVJHUmx0Uk05UmZUOWV3WmZDYXE3cnk5dmJGbXpScFJDRmVqYnQyNkNBME54WVFKRTBUdDJsWC9ORjhnYXRqYjI0dkNGVlpXVnZqZ2d3K0VMeW9CZFFEbTJMRmpvaXBTZG5aMm1ETm5qdDZxdWpLWkRCOTk5QkZpWTJORlh5U1hWb0ZRSXBHZ1o4K2VTRTFOeGFsVHA0eXVXOUtEQnc4UUZSVWwrckxXeXNvS00yZk9oSmVYbDg3NmMrYk1FUVdmTzNmdUxLcHNXQmJhRllsemMzUDFmbUY1OCtaTlVZVnJtVXltVTNHdkxLUlNLVWFPSENtcVhKcVhsNGUxYTlkaXhvd1pRcHUrVUo1MndLRzBMM2ZMS2lVbEJmZnYzeGVXbXpScG9qZVVmT2pRSVh6KytlZDQvUGl4cUYwbWsySGl4SW5vMHFXTHFQMjExMTZEZzRNREZpeFlJUG85N055NUUwZVBIa1Y0ZUxpbzJxTXhGeTlleEtSSms4eDVXb0tPSFR0aTh1VEpaZHFXaU5Rc0xTM1J1M2R2TkczYVZKZ0N2YUlNSERnUUdSa1pHRFJva05FZ2JHeHNyR2hXaEQ1OStzREdoTCs3bno5L1h1Y2FYTktkTzNmdyt1dXZDOHN0VzdiRTBxVkxzWC8vZnFFdElDQkFaOERPeFlzWGNlTEVDUUNBN1g4TG4xeTllaFVxbFVvMDRDWTdPeHRYcmx3eHVTcTBJY1pDWkY1ZVh2ajQ0NC9oNys4dkdqQVVFQkFnQkpGT25UcUZyS3dzMk52YlF5YVRZZmp3NFZBb0ZPamN1VE1zTEN5UW1KZ28rdmsyYmRwVTV6aEtwUkxidG0zRDExOS9yUlBBRFFnSVFHUmtwT2dhVzc5K2ZheFlzUUl6WnN3UUJaRDI3OStQa3lkUFlzU0lFZWpkdXpla1VxblI1Lzc0OFdPOU15V1lZc2VPSFdYYXJpWjRtbFd1cjF5NWdvc1hMd3JMYm01dXdnQy91TGc0VWFEWDN0NWVDT0dYRkJvYWlsT25UZ21oNGMyYk55TWdJQUJ0MnJTcDFMNmZQbjBhUzVjdVJmdjI3ZkhSUng4SjdacHE1UnIxNjljSG9LNldldW5TSmR5OWV4Y0RCZ3dRclhQMzdsM1JJQVVQRHcvUjR4Y3VYTUMzMzM1cnNDL2FGV1NUazVQMVZyL1g1LzMzMzBmTGxpMU5XdmRaWW1scHFWTTV1cklyZlpja2w4dExyZVJkVUZDZ2QvQ0psWlZWcVNGZ2M1OUxkbmEyemdDWnExZXZJaUFnd09SOXBLYW1pajVUdFduVEJ1KysreTcrL3Z0dkljeTZkZXRXK1BqNFlPL2V2VGh6NW94bysxZGVlUVc5ZS9kR2RuYTJhRERzVHovOUJLbFVpaEVqUmhnOS9xSkZpOG9VMkM5cDRjS0ZPcCtQSzROVUtpMzE5NjlTcWZSK1ZwTktwYVVHMHN0U1ZWajczSFAxNmxXenRpODVnTFZKa3lZWU8zWXNpb3VMa1pPVEk3cUgrK1NUVHlDWHk0ME9yREpGU2txS0tHamRvVU1IZE92V0RRY1BIaFFHVktXbHBlR1hYMzdCYTYrOUpucS9hLzk4TEN3c0RGYVNyMjZxK3R4R1JFUmtLZ2FmaVdvYmM2czlXMW9Dei9EVXBFUkVSRVJFVkRWU3M5UmZuTGpZTWZoTVZOMzE3Tm5UNk9QNkF0SGFnVnp0YXM4ZE9uVFErU0t3VFpzMnNMS3lFbjN4ZXZic1dWSHd1VldyVmtiN0lwZkw0ZXJxS3ZveXZLaW9DRXFsVWhROGtrcWw4UER3UUZCUUVQcjI3UXNQRHc5RVJVVVozWGRKZCsvZXhXZWZmYVpUc2VyRER6L1VHM3F1TE5vLzV4MDdkbUQ0OE9FNjY2MVlzVUpVeFhUZ3dJRTZZWld5YXQyNk5WNTY2U1VoSUdkcGFRazNOemZSejF5N240QnU4QmtBYnR5NFliQXFuekhmZlBNTkpCSUpqaDgvTHJSNWVYbWhRWU1HMkwxN056WnUzQ2kwTDE2OFdCU3V1SG56SmxhdlhxMjNPcFdibXh0bXpweHBNTnpRcVZNbnVMbTVZZnIwNlhqMDZKSFEvdmp4WTh5ZE94Yy8vdmdqM24zM1hYVHMyTkZvY01SUWxVdFRtRlBwbFlqK1J5S1JvRXVYTG5qKytlZlJxVk1uT0RvNjR0Q2hReFYrSEFzTEMyRjJBME15TXpQeDFWZGZpZHF5c3JKdy92eDVQUC84OHhYZXB6Tm56b2l1WDBPSER0VUpGSmFzZ3FvSmVIN3l5U2M2RlNyUG5EbURqejc2Q0hDblRJd0FBQ0FBU1VSQlZPN3U3cGc4ZVRMOC9mMUZqNTgvZjE2b3J1M3M3Q3hjZXpJek0zSHo1azFoUFV0TDhkZVJCUVVGb3V2V0s2KzhBa0I5VGRlc0d4Z1lLRlRoTFM0dXhsOS8vU1ZVNFMxWmpSZlF2US9SSG14eit2UnByRm16QmpkdTNJQzJvS0FnREI4K0hKbVptWHBuakJnL2ZqeVdMRmtpQ2o5bloyZGorZkxsaUltSndWdHZ2WVdlUFh2cVBFY05sVXBWNW1DV3ZzcmxWYUZQbno2aTY2Q3BkdTdjS1FyU3Yvbm1td2JYTFRtVHhOTzJlZk5tMGJJbUFKK2FtaXA2cndEQWtDRkRoTUVDSmZuNCtLQnYzNzZpa1BUczJiT3hZTUVDK1BuNWxkcUhvMGVQWXNXS0ZRRFU3OW1TOThlR2JOeTRVUWpzL2ZiYmIramF0YXZ3Zmk1NXJ5eVJTRkN2WGoyc1c3ZE9WQVcxVzdkdWNIUjBGSlpMdm1jQjNjcnA2ZW5wWmxYN3ZIbnpwczQrRFFrSkNSSCtiV1ZsSlFwemF0OURsWHlzdklNeW5pVmZmdm1sRUpaZHRHZ1JHalpzV09vMnBYMitTVXRMUTJob3FONXEvZjM3OXk4MUJHeXUyN2R2NjdSZHZuelpyT0J6dzRZTk1XN2NPTXliTnc4K1BqNllQbjA2cEZJcGdvS0NNR1RJRUh6MzNYZjQxNy8raFFNSER1aUVuZ0gxWUlVclY2N0ExOWNYQ3hjdXhLUkprM0Q1OG1VMGFkSUVnd1lOTXFrUDkrN2RLL05NTmFYTitHTkllbm82UHZ6d1F3RHFtWHZHalJ0WDZqWitmbjQ2bGRhMWZmbmxsOWl5Wll0T3U2MnRMZGF2WHc4WEY1Y3k5ZGNRN2RmQWxTdFhkRDZyRytQbDVRVlhWMWM4ZVBBQWlZbUpvc0ZkSlUyYk5nMEE4UHJycjhQUHowOW40UFQ1OCtlUis5OU1oS09qbzg1NXVHSERoc2pMeTBOVVZKVG9IR05uWjRlVksxZnEzRmVFaFlWVldLaDUwNlpOcGM1b29IM05UVTFOeFlZTkc0eHUwN0ZqUnpSdjNyemMvU01pSXFwT0dId21xbTF5Y3N4Ylg4OGZjSWlJaUlpSWlCNW1xVU51em5ZY0tFbFUwNVdzb0toUnNxcGxSa2FHVGtENHVlZWUwOW5HMHRJU2pSczN4dVhMbDRXMjBxbzFhMU1xbFRySHFsT25qczRYcVo5KytxbkpYNjdxTTN2MmJKM25IUlFVaE5kZWU2M00reXlMWEswQjdOdTNiOGZiYjc4dHFoSWFGeGVIOCtmUGk5Ykx5c3JDdW5YclJHMGRPblRRQ2F5WktqUTBGSEZ4Y1FnTURFUjRlTGhPcUZvN2tHSnBhYWszQ0Z4WVdJaDc5KzZaZlh5VlNnV1ZTb1hwMDZjTGJjT0hEemRhUVZQek00aU5qVFVZT0V0TFM4UFlzV05MUGI2aEtacXZYYnVHcUtnb2VIbDVJVEl5OHFtRzRvbklPS2xVS29SaUt0cjE2OWR4L2ZwMW5mYjY5ZXZyRFRLdldMRUM2ZW5wb3JaZHUzYkIwOU1UU1VsSk9IMzZOQ1pQbnF3M09HdG5aMmZXdWR2YjJ4dmJ0bTBUbHQzYzNPRGg0U0VFZnEydHJlSG01b2I0K0hoaG5kSUdIV20wYU5FQ1M1WXNFWlpWS3BVb25QbktLNjhJSWJxalI0K0tCcnBvVndtTWlJalFHNkFNRHc4WHF0QzJiOThlQ29WQ3VNYnMyN2RQSi9Dc2NmandZZUhmenM3T1FtQlRwVkloS2lvS1I0NGNNZmk4amg0OXFoTndNdFc5ZS9ld2JOa3kvUDc3NzFpOWVuVzU3ajJlWmRxVmdVMzF6ei8vNE5xMWE4THkyMisvclRjMFhKV1NrNVAxdmo0eU1qSXdhZElrMFgxbml4WXRESWJ3Z1A5VmZkYUVqbk55Y2pCcDBpUjgvdm5uZWdjU2xwU2ZueThjcTdSQW5FYko5NjVLcGNLU0pVdXdkdTFheUdReVVjamYyZGtaTXBrTWJtNXVvdTFQbno0dG1yM2k3Tm16b3NlMWc4OVBpL1pNRi8zNjlSUE9BODdPem5wRG5CWHB1KysrMHh0dzlQYjIxcGtocENKbFpXVUpyd0ZEOTU3bVVLbFVXTGh3b2NFQTc0OC8vb2cyYmRyb3pBaFFIcGN1WGRKcE8zdjJMQVlQSG16V2ZycDE2NFlIRHg2Z1o4K2VvblBHdi8vOWI3aTV1ZUhYWDM4Vm5Wc2FOR2dnVkJwT1QwL0hoQWtUTUgzNmRBUUdCbUxldkhsWXYzNDl3c0xDOU00S284LzY5ZXRGMXhWenJGMjd0a3pibGZ5Y3EyOFFUbG1jTzNjT01URXhlaC9MeXNyQy9QbnpzWERod2dxOWRwWDhyQStvUHlkZXZYclZwQUVnR29HQmdkaTVjNmZKNi9mczJWTm5NSGRZV0pod3I5YWlSUXU5Z3dUMGZUYlZWNm03VFpzMkpzLzBZNHB0MjdicDNCZVdKaTB0emVEdlVxTisvZnBHZzg5VmRXNGpJaUtxVEF3K0U5VTI1bFo4Tm1HNlBTSWlJaUlpcW4wZVp2KzM0ck05S3o0VDFYUzdkKy9XYVNzWjdMcDE2NWJPNCs3dTducjM1ZXJxS3ZveVZET0Z2YWtPSFRxa0U3TFZGeklyNzVlM3c0WU53OVNwVTBWdGNya2NLMWV1TkxoTnlTL2ZBZURnd1lOR3E5eUZoSVFZRGNybTVlVWhSMnNBZTA1T0RuYnUzQ21hWWwxZm1FSGZGOFZPVGs1bERqNDNidHdZWDN6eGhjSCthZ2UweXpJdGNrVlRLQlM0ZnYyNjBTcWJoWVdGT3RWTnk4TFoyZGxvb01uSHgwZW80bWd1QndlSHNuYUxpQ3JKNGNPSFJaWG1OWUtEZzNXdVNmdjI3Y1BCZ3dmMTdtZjc5dTNDSUp1OHZEeEVSa2JxVkM5dDBxUUo1cytmYjNMbDM4TENRbnowMFVmQ2NwOCtmZkRISDMvZzY2Ky9CcUFPRTAyY09GRlVEVllUbmxRb0ZMQ3dzRUJCUVlGdzdwUktwWkRMNVZBb0ZFaEpTY0grL2Z2eC9QUFB3OC9QRHdVRkJhSisyUmo1THFFczA2TmJXVmtoS0NnSSsvYnRBNkFPejkyNmRVdW5tdWFGQ3hkRVFmU1NWZmdsRWduYXRtMnJFMngxZEhRME8zU2tVVEtNclRuR3lKRWpEZDU3T0RrNTRjOC8veXpUc2FyN3RQSjE2dFFSTFdkbVpqNXp3ZWV2dnZwSzcvdHI3OTY5b3NxbFVxa1U3NzMzWHFrRHVJWU9IWW81YytZSXkvbjUrVUlGNllyV3VuVnJkTzdjV1RqSEpDVWxZZE9tVFJnd1lJQm9jS0Vtd0t3ZFBEeDE2cFFvekZleWVxNlZsVldwbFd1WExsMEtHeHNiYk55NFVYaVB0V3JWQ2g5Ly9MRm92Y2pJU055L2Z4K0F1anBybno1OWtKdWJpMDgvL2RUY3AveFVHSHEvQmdVRlZhdHc0TmF0VzNIcTFDbURqNnRVS2l4WXNBRHIxNit2c1B2TmtvTnFORTZmUG8zYzNGeWoxd2g5OUExd1BIVG9FRmF2WGkycUpCOFlHSWpJeUVqczNMa1RhOWFzQWFBZVBEQjE2bFM4L3ZyckNBME54Zmp4NHcwZXAwT0hEcUtxeHhWUmZiNWZ2MzRJREF3VWxzMTk3aFVoSnljSEN4WXNNSHIvY1Bic1dmejQ0NDlHQjVPYTQ5YXRXM28vbXg0NWNzU3M0SE8vZnYyRXo3TjE2OVpGdzRZTkVSOGZENlZTaVhyMTZzSEJ3UUdKaVlubDdxOU1Ka05RVUpEZXNMT0dRcUV3cWZwMmRWQlR6bTFFUkVRbE1maE1WTnVVK0RCb2ttZnNqMUJFUkVSRVJQUnNTTTFTQjU5ZEhhbyszRVpFbGVmQ2hRdjR6My8rSTJwVEtCVG8zTG16c1B6NDhXT2Q3VXBPbTEyUzlwZnEyb0ZaWXpJeU12REZGMS9vdFBmcTFjdmtmWmdxTURBUXI3LytPbjcvL1hmVXJWc1htWm1aT0hEZ2dGbjdPSHYyckU3bHZKTGF0Mjl2TlBqODhPRkR2ZTFidG14Qm56NTlubnB3eUZoZnRRUGFwdmF0WWNPR2VxdURIejkrdk55VnptUXlHYVpQbjQ3dzhIQ2hmMEZCUWZEejh4TUNnR1docVc2cXFTVHQ3T3lNYWRPbUdRM2IyOWpZY05waG9scm8zTGx6V0x4NHNjSEhTODRzY1B6NGNVUkVSR0RXckZrNmcwZENRa0pNSHFUUnRtMWJmUFhWVnpoMjdCaCsrdWtuOU8zYkY3LysrcXZ3dUZ3dXg2TkhqOUNrU1JQY3VIRUQxdGJXUXJoUnM5NmNPWE9FSUdWUVVKQlF1WG56NXMzNDZxdXZBQURkdTNmSGUrKzlKenAyeVVxYTJvTk9FaE1UeTNRZTdOcTFxeEI4Qm9DWW1CaE1uRGhSdE02UFAvNG9XZzRPRGhZdHYvYmFhemgzN2h6Mjc5OFBaMmRuaEllSEl5MHRUUWpJbWV1Tk45NkF0N2MzdnZ6eVM5eTVjd2REaGd6Qml5KythSFNieWdnd0h6dDJUTy9ndElvMmZmcDBTS1ZTSER0MkRNbkp5U1p2MTdselo1Mzd3VWVQSGhrY0hLZFBSa2FHeWRXUFRlSHE2aXE2WHNmSHgrT3Z2LzdTdTI2UEhqM3c5ZGRmQ3lGM3BWS0pLVk9tbUgzTW9LQWduUUI0UlFvUEQ4ZUpFeWVFbjlPV0xWdDBYbSthOTE3VHBrMWhhMnNyM0JlZFBIa1N4Y1hGc0xDd3dJMGJOMFJoYVg5Ly8xSUhFbnA3ZThQT3prNFU3TGExdFVXVEprMUU2NVVjME9IazVJUW1UWnFJZ3F0VThjNmVQU3Y2M0NTVlNrWG5aWHQ3ZTZIQzlPelpzekYzN2x5ZGdUZm1LaTR1eGovLy9LUFRYbGhZaUpNblQ0bytQNW9ySlNVRnExZXZ4ckZqeDBUdHI3NzZLajc1NUJQSVpESU1HREFBTmpZMmlJNk9GaXBtLy83Nzd6aDU4aVJDUTBNUkhCeXNkMGFhWnMyYW9WbXpabVh1bXo3Tm16ZXYwbnQvcFZLSnVYUG5DdmNaaG43L0FQRDExMS9EeDhjSEw3MzBVcm1QZS96NGNiM3RSNDRjd2JCaHc4cTB6M2J0Mm1IOCtQSG8zNzgvY25KeTBLMWJOM1RzMkJGanhvd1JyYWQ5YjZDcEFBNm8vNmFoL2Zpc1diT0V2MnNjTzNZTTd1N3VjSFIwUkZ4Y25DZ3MvdUdISDZKKy9mcGw2cnNoQ29VQ0NvWEM2RHBLcFJJRkJRWENza1FpS1hWd3NiNlpRNGlJaUdvNlh2MklhcFA4Zk1ERXloQUNCcCtKaUlpSWlFaVBoMW41c0pGYlFHNVpNNmR6SmlJZ0lTRUJFUkVSS0M0dUZyVy84ODQ3b2lDTGRnVm1RQjJzMGtlN3ZiQ3dFRXFsc3RSZ1JYcDZPaVpQbml3S2lRSHFhV2NyNGt0YWZVSkRRM0hqeGcyTUd6Y09vMGFOMHZrNVZMYVNWUVpMeXN6TXhQZmZmNCt3c0RDejlsZmFGT3Zsb1IxU05yV3lZZXZXclRGNjlHaWQ5dEdqUjFmSUZNL3U3dTZZTUdFQzFxMWJoMUdqUnFGRGh3NjRjT0ZDdWNMeTdkdTNSOGVPSFRGbzBDQjg5ZFZYR0R4NHNFbUJwdlQwZEZ5NGNNR3NZN201dWVtRWg0aW9la2hNVE1UMDZkTkZnZVYyN2RxSlFrSDkrL2ZIMGFOSGhXdmJxVk9uRUJFUmdUbHo1cFNyY3I1VUtrWEhqaDNSc1dOSEFPS1pBV3hzYk9EajQ0TzFhOWVpb0tBQUtTa3BKcytTY1Bqd1llSGY3ZHUzMXduQmxnd0dhUWVmbzZPamNlZk9IWVNHaGtJcWxhSjc5KzVvM3J3NU1qTXpzV1BIRG9QSERBd01oS3VycS9BejJyZHZIejc0NEFPaEltZHljcklvQ09mcDZZbUFnQUNkL1l3ZE94WWVIaDRZTkdnUWJHMXRrWmFXSmxUQk5aZXJxeXRjWFYwUkZCU0V3NGNQNCtXWFh5NTFtOFRFUkh6MjJXZG1IU2NtSnNab0VERTVPVm4wTzZrc21nRFk3dDI3elRxZXI2OHZuSnljUkcyUEhqMHk2OWpyMXEweldvblRYREV4TWFJK2JkcTB5ZUM2OXZiMjZOR2pCN1p2M3c0SEJ3ZXo3MHMwbGNGNzkrNWQ1djZhd3RuWkdSOTg4SUVRNUM4dUxzWjMzMzBuV3FkRml4WUExS0c0Tm0zYTROQ2hRd0NBdExRMEhENThHSjA3ZDlZSjBYZnIxcTFNL2JsKy9UcVdMRmtpYXRNM1NMS3NDZ29Lc0dQSERpUW5KeU01T1JtTkdqVkNhR2hvaGUyL0praEtTa0prWktRUS92WHk4a0tqUm8xRUlmK1BQLzRZOCtiTkE2Q3U5TDFnd1FKTW5UcTFYTFBtSEQ5K1hHY3dwTWFPSFR2S0ZIek95TWhBVEV3TXRtM2JKcnFlU3FWU2pCdzVFbjM2OUVGUlVaSHdYRHQzN296NjlldGo3dHk1UWxYL2UvZnVZZGFzV1dqYXRDbmVmLzk5dEd2WFRtOEF1cVR3OEhBTUdUTEU0T05GUlVXSWlZblJtZEdoVDU4K2xmcVp5MVRSMGRFNGNlS0VzUHp1dSsrS1pxcm8wYU1INHVQamNlWEtGU2lWU3N5ZVBSc0xGeTRzZDFpNzVFQ2xrcEtTa25EKy9IbTlNelZWbE5PblR4dDhMQ01qUStkeHpXdm1wWmRld3RhdFd3RUFQLy84TTA2ZVBDbXMwNzU5ZS9UdDI3ZkMrNnB2MWhCdFY2NWNFYzNnNGVmblozVDJLU0lpb3RxS3dXZWkyc1RBQjA2RFpES0Fvd09KaUlpSWlFaVBoMW41Y0xiVEgyd2tvdXB2Ly83OVdMSmtDZkx6ODBYdDdkcTF3NXR2dmlscUsxbUpTTVBRbCtiYVh6SkxKSkpTdjNoT1RFekV6Smt6a1pLU0ltcXZYNzgrSmsrZWJIVGI4bEFvRkZpNmRLbkJ4N1FWRkJTSWdsNHltY3hvaGNmU3FqOGFtNzUzMjdadGVPMjExK0RoNFlFdVhicWdVNmRPb3NkWHJsd3BUQThNcUlOZzdkdTNOM3E4OGpBV2ZqUG05dTNiMkxWcmwwNjdKcWhRRVlLRGd4RVVGQ1M4Smx1MmJJbVdMVnVXZTcrTkd6ZkdyRm16VEY3LzZ0V3JtRGx6cGxuSDZOV3JsOUdwdVltb2Fnd1lNQUE5ZS9ZRUFJd2ZQMTVuVU03NTgrY3hjK1pNMGF3R3paczN4K2pSbzBYQloyZG5aOHliTnc5anhvd1J3bUpuenB6QmpCa3pNSHYyYkdHd1VNdVdMVTJ1K055NGNXT2R0dnYzN3d2L0xobEFsTXZsUnF2NWwvVGd3UU5jdVhJRmdQcjZGUmdZcURNalJJTUdEWVIvYXdlZkFYV2c2UHIxNjRpTWpCU3E1eWNsSlJrTlBsdFlXR0Rnd0lHaVVPZVhYMzRwVk41ZHZYcTFxRExqRzIrOG9mY2V4TWJHQnUrLy83Nnc3T3pzREdkbjUxS2Z0ekVXRmhZbUIvbUtpNHRGQVhSVHFNd3RZdk1NY25GeEVTMm5wcVpXVVUvMGMzTnpNL3A0djM3OVlHZG5oOHpNVE5GOWxTa0NBZ0xRcVZPblVxdUJWNFQrL2Z0ajE2NWR1SDc5dXM1anRyYTJvakJqaHc0ZGhPQXpvTDZuYk51MnJlajlMSmZMaFlFVDVrcE5UY1dmZi81WnBtMEI5YmxqLy83OVNFMU54WU1IRDVDU2tpTDZQSktWbFlYbzZHaGgyZEFzTStYeC9mZmY2N3gyQWZYbkZ1M1BScythdExRMFRKa3lSYmltU0tWU1RKbzBDYi84OG90b3ZRNGRPcUJMbHk3Q2pEWUhEeDVFblRwMTlBNUlOTlgyN2RzTlBuYm16QmtrSmlhYVBLQXZOVFVWVzdkdXhmYnQyL1VPc2xVcWxWaTdkaTNXcmwxcmN2K3VYYnVHNmRPbnc4M05EYjE2OVVLdlhyME1YZ2MwZzJ2MGlZK1B4N0pseTBRVjBsMWRYVEYrL1BpbjhuNHZ6ZWJObS9ISEgzOEl5eDA3ZGtUMzd0MUZZVnVwVklvSkV5WmcxS2hSS0NvcVFsNWVIaUlpSXJCczJUS1Q3d3UwSlNRa0dQMzgrdlBQUDVjcCtMeDc5MjRjT0hCQWVCMzgvUFBQUWxDNUltaitGbkh6NWsxaFZndEFYWjIrcG4wT3E4N25OaUlpSWtPWWFDU3FUY3lZUGhZQVlHTlRPZjBnSWlJaUlxSnFMelVySHk3MlphOUVSMFRQcHNMQ1FxeFpzMGJ2RjlmQndjR1lNbVdLVHFCSVgxVktRd0V0N1pDMHRiVzEwZUR6enAwN3NYcjFhcDN0dkx5OE1IZnUzRW9KTzVSR29WRG8vZm5NbVROSFZQVXJQRHdjL2ZyMUsvTnhybDY5S2xwMmRIUVVBc0ZGUlVWWXNHQUJsaTlmRHFsVUtncFJKeVVsNlFSTzNucnJyVklENXVXaEhiUXBHWDR6NXZUcDAwYXJjMVVVcVZTS3dzTENDZzJSU1NTU2NrOEpUa1RWazUyZEhlenM3QURvRG1MWnRXc1hsaTlmTGxRU0JJQjY5ZW9oS2lwSzd6bkl5OHNMczJiTndxUkprNFJ0VHAwNmhjaklTTXlhTlFzeW1ReUxGaTBxVjM5TERrNjVkdTFhbWZaUjhyclN1blZyMk5yYUlqNCtYbWlUeVdTaUVLbSs0RE9nZm00RkJRV3dNZU83aHo1OSt1RDc3NzhYZ3NQNzl1M0RxNisraXZUMGRGRmx4cnAxNjZKSGp4NUc5eFViRzZzVFZDOHJSMGZIU3FrRVdaTm9ENFFxR2NKL0ZnUUVCR0RIamgyUVNDU3d0YlZGZG5hMjZIRnZiMjk0ZTN2ajhlUEhHREJnQUVhT0hDbk1BT0xsNVlYSXlFaGgzZFRVVk5HQVBJVkNJUXlRMFBiV1cyOGhMUzNOWUw5V3JWcUZWYXRXaWRyczdlM3g2NisvNmwxZktwVml6Smd4R0R0MnJNNWpRVUZCb3Z1VjRPQmdyRnk1VWhpWUVSOGZqOFdMRjRzcTlYYm8wQUhXMXRZRysxZVpwRklwb3FPajhlVEpFNVBXcjR6N1crMTc2NHAyNTg0ZGZQREJCMGJYR1RseXBFNWJjSEN3NkRXbkxTVWxCUk1uVGhTZDQ5NTU1eDJEMWUxSGp4Nk5peGN2Q3V2Ly92dnZ5TXZMdzdoeDQyQnBabEdzaXhjdklpNHVUdFEyWU1BQTBXdjIrKysvTjlwL2phU2tKTkY3VFVPaFVLQnAwNmFpYTA5cEZBb0Y3T3pzOFBEaFE2RXRKU1VGMzN6ekRlTGk0ckJzMlRLVDl3V29mMGJhVlhmNzl1MkxzTEF3czk0ejgrYk5NMWdkR1ZEUHNLRHZlclorL1hwNGUzc2IzTzc3NzcvSHQ5OStLeXc3T0RoZzdOaXhlaXR4ZTN0N1k5aXdZVmkvZmowQTlRdys0OGFOdyt6WnM0VXE4ZWJRcmpUZnFWTW5KQ1FrQ0FOZWpoMDdabGI0WFVPcFZJckM3OFhGeFhwbllwbzZkYXBvZWNPR0RjSnIyOWZYRjRNR0RSSTlYbklnYzA1T0RtYk9uQ244RFVNcWxXTGF0R2xWOHJlR3lsVFo1ellpSXFLcXdPQXpVVzFpYnZEWjFyWnkra0ZFUkVSRVJOWGV3NndDdU5neCtFeFVrengrL0JnUkVSRkNSVWNOcVZTS0lVT0c0SjEzM3RFYkx0QVhYakpVMVRBakkwTzA3T0Rnb0hlOTR1SmlMRnUyVEc4MTRPRGdZSHoyMldkbWhhYXFHNlZTaWJObno0cmFwazJiaG9pSUNLRWFVMEpDQWpadjNveDMzMzFYV0tlNHVCaUxGaTBTZlJuczQrTlRhaENzTk9ucDZiQzN0emY0UmVuRml4ZEZ5ODJhTlN2WDhTcERlSGc0YnQyNlZXSDdrOGxrb21wcTVuSnpjNE85dmIxT3UzYmduWWlxajRTRUJCdytmRmpVNXVEZ2dObXpaNk51M2JwNDlPaVIzdTM4L2YweGJ0dzRVY0E1TGk0T3g0OGZ4NjVkdTh3K0w5amEydUxMTDc4RW9BNHkzYmx6UjNnc1BUMGQxNjlmaDQrUGo4bjdVeXFWb3ZOZDE2NWRvVlFxY2Y3OGVhSE56ODlQRks3VUhnRGw0T0NBek14TXVMaTRtQjBrVWlnVUdEQmdnQ2pNRlIwZExhcW9EYWpEcEtVTlNObTVjeWN1WExoZzF2RU5hZFNvVVptRHp3c1hMdFNaZldEWHJsMVlzV0tGeWZ2bzJyV3JxSkp2WmRGYys3VURpNXMyYmNJMzMzd2pMTStlUFZ0bmRva2JOMjZJbHUvZHUyZldzZjM4L0V3T3dKcENVMFZkdzkvZkh3QXdhTkFnbkRsenh1QjdyVzdkdXJDM3R4ZmRYems0T0lncW8yb1BiTkEzTzBobGF0bXlKVjU5OVZXZGUyZnRxdVFLaFFMZHUzY1hEZUxUUG04TkhEaXd6UDFvMjdZdFpzeVlJV29MRHc4WG5ZZEs0K2JtcHZQYTBXWnBhWWtHRFJxWUhhS3NxVzdldkluSmt5ZUxBdlV0V3JRUWZVN1E1dURnZ01qSVNJd2RPMVk0WisvZXZSdXBxYW1Jakl5RXJZbmZFUmNXRm1MSmtpV2l0b0NBQUF3Wk1nUTdkdXdRQnJBZVBud1lKMDZjd0VzdnZXUjBmMTVlWHVqVHA0L29OZHE1YzJlRWhZWGh3b1VMZW1lRzBiei90RCtydXJpNFlQYnMyZGk4ZVROKyt1a240WGxLSkJLTUdqVUsrZm41K1AzMzMwMTZuZ0J3OU9oUjBmS0xMNzRJRHc4UG96TVhBT3B6bWVaOFV4bFVLaFhXcmwwckNwcExKQkpNbURBQmpvNk9lb1BQZ0hxV2hFdVhMZ2xWNERNek0vSFpaNTloeXBRcENBNE9Odm40ZS9iczBRbStoNFNFd05QVEV6Lzg4SVBReCtqb2FFUkhSNXMxWU1ITnpRMStmbjQ0ZlBnd2lvdUw0ZVhsQldkblo1M0JzMTI3ZGhVdGI5bXlSUWcrdTdpNDZEeXVrWm1aaVlpSUNORTV5dC9mSDFldlhzVmZmLzJGbEpRVVNLVlNSRVZGbWR4blE4ejVQS3A5VGJsMDZSTDY5T2xqMHJZelo4NHM5WDFHUkVSVVV6RDRURlNic09JekVSRVJFUkZWa0xUc2ZEUnZvRCt3U0VUVlQxcGFHc2FORzZjVFNLbFhyeDZtVHAyS1ZxMWFHZHhXMzFUQWhpcjZhVmRaMURlVnJsS3BSRlJVRkk0ZE95WnFsOHZsQ0E4UHgydXZ2V2F3THpWRlFrS0M2QXRxQndjSHZQRENDM2p6elRkRjFiUysrKzQ3TkcvZVhKaFdlZlhxMWJoMDZaSm9YNk5HamRLcDBtMk9reWRQWXVIQ2hWaTBhQkVhTjI2czgvaTVjK2VRa3BJaWFqUDJlaW5KdzhNRGZuNStPdTF4Y1hISXpNd3NXNGVyaWREUVVIVHExRW1udmJ3aGRTS3FPczJiTjBlalJvMndhZE1tQU9ycjQvejU4OUd3WWNOU3QrM1pzeWVTazVPeGVmTm15R1F5VEp3NEVjSEJ3WWlKaVRGYUdWYWZrcFVSdFlOSUFIRG8wQ0d6Z3MvSGpoMFQraUNYeXhFY0hJd3paODZJenRQYTUzM3Rhb3lSa1pHWU4yK2V3Y3FqK3A1RFhsNmVFSkllUEhnd1ltTmpjZmZ1WFFBUS9xL2g1K2VIL3YzN20veWNxcHBNSnRNSjRacGJoZEhGeFVYdmxQWFBFdTBaSUpLU2tzemFQaVFrQkNFaElSWFpKUkVuSnllMGE5Y09IM3p3Z2Q1cXlTVnAzOXRxQi9pMXcvN0dnczlObWpTQms1T1RxQzBySzB1NG4zSjFkVVdkT25WRWoydXF6QnZUdFd0WG5lQ3p2dk5ILy83OXNXUEhEcjFWNkR0MjdGaXVRTDJGaFlWTzVWdHpxektYREQ3TDVYTFJ6QzkxNnRSQmRIUTAzTjNkeTNWL1c1WGtjcm5lUVlJUEhqd1FCb2syYXRSSTV4eGhhRWFWdUxnNHpKMDdWelR3dEg3OStvaUtpaXExY3JPdnJ5OCsrZVFUTEY2OFdHZzdmZm8wUm84ZWpVbVRKdW05VDllMmNlTkduZmYyMjIrL0RWdGJXL1RzMlZNVUNsNjVjaVhXckZsVDZ1dDUrUERoT0hMa0NEdzlQVEZpeEFnMGI5NGNTcVVTWGJwMFFaY3VYWVQxYnQ2OGlUMTc5bUR2M3IwSUR3L1h1YmUrZmZzMlVsTlRNWFRvVVBUdDJ4ZWJObTNDbjMvK2llN2R1Nk5aczJiSXlNZ1FLaDZYeGFsVHAzRHExS2xTMXhzMGFKQW8rT3p1N3E3ekdpZ3VMaFptMGJHenM0Tzd1N3ZPZnZUTnRQVGt5Uk1zWGJvVUJ3NGNFTFdIaG9haVE0Y09wZlp0d29RSnVIWHJsaERJTFNnb3dLeFpzekI0OEdDOC8vNzdwUTRvZXZUb0VWYXZYaTFxYTlHaUJmejkvZUh1N282WW1CamhuaUFoSVFGYnQyN0ZnQUVEU3UyWHhnc3Z2SUR4NDhlamYvLyt5TW5KUVljT0hkQ3hZOGNLbXpWbzVjcVZTRWhJRUxXZE9YTUdaODZjRWZXaEloUVdGaHFjR2N2VTdVMWhhTllOSWlLaW1vakJaNkxhb3FBQTBEUDFpMUVNUGhNUkVSRVJrUUdQY3dyaFpDY3ZmVVVpZXVZVkZ4ZGo5dXpaT3FIbjFxMWJJeUlpd21CVlpnMTk0ZVZyMTY3cEJEZ0xDd3QxcXJmcEMxNXQyTEJCSi9UczV1YUdtVE5uMXBxcWJnY1BIaFF0YTc1c2ZlT05OL0NmLy94SG1ESllxVlJpNXN5WldMcDBLVTZjT0tGVHNheGZ2MzRJQ0Fnb1V4L3k4dkt3WWNNRy9QYmJid0NBeE1SRXZjRm43V00yYU5CQWJ4aGVuelp0Mm1EMDZORTY3YU5IajY3eHdXY2lxcGsrK09BREZCUVU0UGp4NDVnL2Z6N3ExYXRuOHJaRGh3NUZlbm82ZXZic0tRU0pyYXlzZEFLVVNxVlNGQVNVeStXUVNxVlFxVlNRU0NTaTlXTmpZM1dPOCtlZmYrTGRkOTh0TmN5azhkSkxMeUV5TWhKNzl1eUJqWTBOYkd4c2RQWWJGQlFrV2k3WlAwQTkwR1hCZ2dVNnN4bm9rNXFhaXVuVHAyUElrQ0hDZnVWeU9VYVBIbzBwVTZib3JHOWhZWUh4NDhlYkhZS1VTQ1I2UTJURzVPZm42dzJMa241V1ZsWndjM01UQXIxMzc5NUZibTZ1TUd0SFVsSVNkdS9lTFlRa3E4SzBhZE4wQXFiNmFOL0RlbnA2aXBhMUEybkdYbHYvOTMvL3A5TzJmLzkrekowN0Y0RDZmcThzUWY3dnYvOWVwMjM5K3ZWbzE2NGRuSjJkaFRZdkx5OTA2OVlOZS9mdUZhMHJsVW94Yk5nd3M0OWIwclZyMXpCbnpoeFJtN21ETjBKQ1F0Q3paMDk0ZTN2RDNkMGRJU0Vod29BT1MwdExlSGg0bEt1UDVpZ3FLc0xGaXhkeDRzUUozTGh4QXhFUkVlWGVaNzE2OVhTQ29nRHcvK3pkZDN3VDlmOEg4TmRkZHRJMGJkT1dscGF5a1NWbGd5QXRld29pc21USUVJdEE0Y2ZlR3hRRVFSQVFSRlJVcGlpaXlGVDRncklVbFkwc0JVcUxRQWZwU0pxZDN4L1hYbnU5cEUyaHBWamV6OGZEaCtUeXVidFAxdDJsZVgzZW54VXJWbURQbmowQXVQZGx4WW9WODkyTzArbkVGMTk4Z1MxYnRnaU9TMnExR2dzWEx2UzZ1bjZIRGgyUW1KZ29xS3AvNTg0ZGpCa3pCcjE3OThicnI3L3U4WHh4K1BCaGJOMjZWYkFzTWpJU0RSbzBBQUQwNmRNSGUvZnU1WU9ZOSs3ZHc4S0ZDL0hPTysva2U4eldhRFQ0OE1NUG9kZnJZYmZic1gvL2ZtelpzZ1V4TVRGOEpXS2J6WWJ4NDhmemdlL3Z2LzllRkh4ZXRXb1Z6cHc1ZzRZTkc2SkhqeDRZTzNZcyt2YnQ2OVZudmpnTkhqd1lnd2NQRml4TFNVbEJuejU5QUhEZi9mSlcyWGZuNXMyYldMQmdBZTdjdVNOWTNxbFRKL1RxMWN1cnZxaFVLaXhhdEFoang0N2xCeW03WEM1czM3NGRwMDZkd3VUSmt6ME9Xc3JNek1Tc1diTkVHYVJyRUFBQUlBQkpSRUZVc3oxbEgwZUNnb0xRcmwwNzdOKy9uNy92bzQ4K1FxVktsWW9zVEF4d2c2dnlYbC9rbmhYaTFLbFRvbU9xbjU4Zk5tN2NpTFp0MjRwQzQzbjUrL3NYV1YrZkZzVnhiQ09FRUVKS0FnV2ZDWGxXRkxiYXMwUUNlUG1IVDBJSUlZUVFRc2l6SjhWb1JZQ0dncytFbEFhN2R1MFNUZnNlRlJXRjZkT25lMVY5VUtsVW9scTFhcmgyN1JxLzdQang0eGcrZkxqZ0IrM2ZmLzlkRklUS1c0WHErdlhyMkxGamgyQlp1WExsc0d6WnNpZjZnK1Btelp1UmtwTEMzODRkWnJIWmJGaTFhcFZvblJzM2JnaHVIejE2RkxkdTNTcHdYLzM2OVJPRVVXdzJteWlJa2gzOFVpcVZtREZqQmlaTW1NQlh6c3JNek1UNDhlTkZVOEZIUkVSZytQRGhCZTdmbmN1WEwyUEpraVdDS1grdlhyMktObTNhQ05yOStlZWZvcEQyM2J0MzhmUFBQN3V0WnB4WGZIdzhmdnJwSjlIeTdHcDN4WVZsV1hUcTFLblE2eDA5ZWhRWkdSbkYwQ05DeU5Nb05UVVZodzRkZ3Rsc1Jvc1dMYnlxM0F3QU1URXhHREJnQUIvdTlCYkRNQmcvZnJ4ZzJYdnZ2WWRUcDA3aC9QbnphTlNvRVdyWHJvMjR1RGk4OWRaYmZKdDMzMzBYRm9zRmE5ZXV4ZHk1Yy9sQTV0V3JWd1VWbjFtV2hkUHBSSEp5TXI3Ly9udTgrdXFyWHZWTEpwUGh4UmRmNU1ObTkrN2R3K0hEaC9uN2c0T0RSUlZpYzFlZEJyaHdja1JFaE52QlVybGR2bndaVzdkdWhjRmdFQTNJaW95TVJGaFltT0RjQkhBQnNZSUNndTVFUkVSZ3c0WU5oVnBuN05peG9tdW1SekYvL254UmtERHZlYnkwcUZLbENoOThkcmxjdUh6NU1obzJiQWdBdUgzN05yWnYzNDQ5ZS9hZ1M1Y3U2TjI3ZDRFRDdvcGEzdXJFbnVTdG5wNjNFbTVoS2o0WGg0TUhEK0xpeFl1aTVVYWpFYXRYcnhhRktCczNiaXk2M2d3UEQzL3NVSEZ5Y3JMbzJyQ3dza096SlNVcEtRbW5UNS9HNmRPbjhlZWZmL0lCU2svaC9QdjM3OE51dDBPcjFjSm1zNGxDcU1WbCtmTGxvZ3JmVXFrVXpaczN4OVdyVjNIMTZsVitlZDdqNmFGRGh3VEhvS0NnSURSdjNoekhqeC9ubHptZFRuejMzWGRvMDZhTjI4R1BmL3p4QjVZc1dTTGEvNWd4WS9qYklTRWg2TmF0RzNidDJpVlliL255NVJnL2ZueSs0V2U5WGcrWHk0VlJvMGJ4bFpBM2JOaUFwazJiUWlxVlFpYVRvVjI3ZHRpNWN5Y0E0Tnk1YzdoejV3NS9ycjV3NFFKZkZmajMzMy9IalJzMzhQbm5uN3V0cFB4ZkZCY1hoOWpZV05IM2E3MWVqK3JWcXd2ZUd3YURRZERtMXExYm92Zk95eSsvakIwN2RnamEzcjU5Rzk5Ly96MG1UcHdvMnIvZGJzZThlZk1FZndNQWdEWnQyZ2dHM3I3Kyt1czRjdVFJZjEzZ2REb3hmLzU4TEY2ODJLdFpJQTRlUENoWS8rdXZ2OGEzMzM0cmFKT1ptU21ZTFNrdnA5TXB1ai83L2Qrb1VTTUVCUVh4QTR1emFUUWE2UFY2QkFRRVBQSkE0cnhhdDI3dDlVQ1ExTlJVd2JIVXo4L1BxKy9YQVBlNWMrZS9jbXdqaEJCQ0NvT0N6NFE4S3dvYmZDNmgwZldFRUVJSUlZU1FwNS9MQldSWTdQQ240RE1oLzNrT2gwTlVwVXV2MTJQU3BFbUZtbkk5S2lwSzhLUG4vZnYzc1hQblR2VHMyUk1BRjREYXVIR2pZSjNRMEZCUlVNcGRwYm9aTTJZODhTcExQLzMwRStMajQ5M2U1M0E0UkZXTzNUbDM3cHhYbFMxZmV1a2xRZkQ1Nk5HamdtckhFb2tFalJzMzVtL1hxbFVMbzBhTndnY2ZmTUF2eXh1VzBtcTFtRDkvZnFFcldXWm1abUx0MnJYNDl0dHZSUlV0OHdhOTd0NjlpMFdMRnJuZHp0S2xTMUdoUW9VQ0EyN2VUZzlkMUNRU1NZRlQycnR6OGVMRklncytMMTY4R0V1WExpMlNiUkZDaXA3QllNRHc0Y1A1UVRDYk5tM0NpaFVyQkNFZHM5a3NDdmhtSzJ6b09UOC8vZlFUamg0OWloMDdkcUI3OSs3bzJMR2o0UDU5Ky9iaHh4OS9oTXZsd3RTcFU3RjY5V3I0K1BnSXpoTjZ2Ujd0Mjdmbnova2JOMjVFczJiTkhpa0E5dGxubndtbVVlL2F0YXVvVGQ3blJTcjE3dWZJM0NHZnVMZzQvdC9wNmVtWU8zZXVLUFFNY0NHNlJZc1dZY0tFQ1NWZXhkTmJEeDgrTE9rdUZMbExseTRoUGo0ZWQrL2V4Yi8vL291N2QrK2lRNGNPcUZHakJvNGRPOGEzTzNyMEtCOTh6cTZpbkpHUmdlM2J0Nk5GaXhaUFBQanNEYlBaTEtnSUtwRklVSzllUFVHYnZPSERKeGw4ZnZEZ2dkc0t3dG1PSFR1R1k4ZU84WU1YcmwyN2hoVXJWb2pheGNYRlllblNwWmd5WlFvWWhpbTIvajV0OGg2dmNnZDNjek1hallKalg3WWZmdmdCMjdadGM3dU9qNC9QNDNmUWc5NjllK1A0OGVQOHRhbGNMc2U4ZWZNd2UvWnN0OVgrYzF1NWNxVm8yZlRwMDFHbVRCaytTTXl5TE9iTW1lTTI5SHpreUJFc1hicVVINGlaN2ZYWFh4ZGQvdzhlUEJoSGp4NFZIUGNPSERpQWpJd01USjgrUGQvak5zTXdhTmFzR1I5OFRraEl3SjQ5ZS9EeXl5OERBTHAwNmNMM0YrRE9oekV4TVFBZ3FHQU5BTU9HRFJPZG0zVTZIVjlsMnh2cjE2L25aOE1CdUVyRHViK25lVktZNzlYZWlvaUlRSWNPSGJCNzkyNStXWk1tVFZDdFdqVzgvLzc3K2E3NysrKy9pd1p6aEllSFkrblNwWmc2ZFNvZnpxMVhyNTdiNzB6cDZlbFlzR0FCSHl6UHB0ZnJNV0xFQ01HeW9LQWc5Ty9mSDU5ODhvbGcvWWtUSjJMZXZIbWlZMmxlVHFkVDhCbDFPQnlpOTkzallGa1dBd1lNd0wxNzkxQ2xTaFdVSzFjT0lTRWhYZytLS1l4Ky9mcDUzZmJhdFd1Q2E2S1FrQkMzTXlYbDU3OTZiQ09FRUVJS2c0TFBoRHdyQ2h0OExzSS96QkpDQ0NHRUVFSktsOFIwQ3dEQVgvM2ZDQllRUWp3N2YvNjhxTHB1ZGdYaC9KUXRXMVl3SFdxWExsMndmZnQyd1RTM0gzMzBFUzVjdUlDd3NEQ2NPblZLVkNGbzhPREJnbENGMld6RzZkT25SZnRhdG14WmdZOWo2ZEtsSlRaRmVsRnlPcDNZc21XTFlGbXpaczJnMVdvRnk3cDI3WW8vL3ZoRFVKVXR0eWxUcGp4U3hiNFZLMWJBYnJlTGxvZUdoZ3FxaThiRnhXSGF0R21pNm1IWnpHWXo1c3laZzlXclY1ZUsxNlU0Mkd3MlVYVklRc2pUNDlkZmZ4VlYvajkwNkJBZmZFNU5UY1dzV2JNRVFhNFRKMDVnOCtiTjZOMjd0NmlhNzZOeU9wMkNBU0xObXpjWHRXblNwQW5PbnorUGUvZnU0Zjc5KzFpeVpBbkN3OE1GQTVLNmRPbUNUcDA2WWZ2MjdYeUlhT2JNbVZpeFlvWG9ISk9mWDMvOVZWRHRXYTFXdXcwKzV4N0FBM2dPUHVjWFhzb2UxSFArL0hrc1hyeFlWSTB4dDhPSEQrUEdqUnVZUG4wNktsZXVuTzlqSUlWMzVzd1p4TWZISXlrcENZbUppVWhLU2hMTmF1RXVITVV3RE9yV3JTdFlkdmp3WVF3ZE9oVCsvdjY0Y3VXS29HMzU4dVdMNXdFOHBtM2J0Z21xaFRadjNseDBmWk8zbXVpVENqNmJ6V2JNblR0WHNQL0tsU3VqWExseWdyRDJrU05IOE9LTEwrTDgrZk9ZUFh1Mnh3cmpodzRkZ2xhcnhhaFJveDZwUDAyYU5NSENoUXNGeTRZTUdlSnhRR0Z4OG5hdzJ1WExsNzFxNSsvdjcvWjV5MitBWnBVcVZiemE5cU9JaUlqQXpKa3pNVzNhTktoVUtpeGN1QkRQUC8vOFkyMXp4SWdSOFBmM3h5ZWZmSUxodzRlTHFtKzdYQzU4K2VXWCtQTExMMFhyTm03Y0dIMzc5aFV0MTJnMG1EeDVNcVpObXlaWWZ2ejRjWXdjT1JLVEowL090L0p2ang0OThNMDMzL0RQL2RhdFc5R3BVeWZJNVhKRVJFU2dhdFdxdUg3OU9nRGdsMTkrUVV4TURNNmNPU01ZZ0ZxalJnMjBiOS9lN2ZZTE0yQW1iNFZxcVZSYW9nTnVZbU5qRVJjWGgzUG56aUU2T2hwVHAwN0YxMTkvL2NqYnExQ2hBbGF1WEltcFU2ZkNicmRqMXF4Wm92UDNuVHQzTUd2V0xORkFKSlpsTVhQbVRPaDBPdEYyZS9mdWpkOSsrdzBYTGx6Z2wyVm1abUxxMUtubzA2Y1BCZzRjS0xodWtzdmxxRlNwa2xkOURnb0t3cXV2dmlyNmJDNVlzSUR2WTJSa3BDaVFuVHVNM3Jselo3NVBkKy9leGVuVHA1R1FrSUNFaEFUY3ZYc1hWYXRXRmExZjNOeDlKeStzLytxeGpSQkNDQ2tNQ2o0VDhxeWc0RE1oaEJCQ0NDR2tpRHcwY3RXcy9EVkZFK2dnaEpTY3ZLRVZBRENaVFB5UHg1N2tyV3JuNCtPRDJOaFlVUVhnRXlkT3VGMC9Pam9hclZxMUVpeTdlL2V1MnlCb1FYMEJpdWFId2R5VVNtV2hBeXRXcTFWUUtVa21rM2xWM1N0M214OS8vRkVVRUgvcHBaY0V0MU5UVTdGeDQwYVB6eTBBdlB2dXV4Z3dZQUE2ZCs2YzcrTXc1Zmw3a2J2bnNXdlhyb2lKaWVHM2MrTEVDU3hkdWxRVUpna09Ec2FEQncvNDIvSHg4Vml5WkFubXpwM3JzV3BnV0ZpWWFLcDRnS3RDbGpjMHh6Q000TEY0V3oyVUVFSWVSZG15WlVYTHNxY092M2Z2SHFaT25Tb0svVGlkVG16Y3VCRzdkKzlHeDQ0ZDBhUkpFMVNxVkltdnZxL1Q2YkJtelJxK2ZXQmdvTWY5WjU4UEwxNjh5QThxOHZYMVJaMDZkZmdxdWRrQ0FnTHc5dHR2WS9UbzBhaFdyUnFDZzRNRjA4RHI5WHIwN05rVEtwVUtMNy84TW45ZlhGd2N4bzRkaTRVTEYzcFYrVGtoSVFGTGxpd1JMT3ZidDYvYkFTNS8vLzAzLzIrV1pUMEd3ZS9ldmV0MmVZOGVQZEN2WHorc1diTUczMzMzbldnV2d0cTFhK1AyN2R1Q0FWZHhjWEVZTldvVVhuNzVaUXdjT1BDcHJrYTRjT0ZDVks5ZVBkODIyV0c2Ky9mdkM1Ym5EZDQ5Q1JzM2J2UTZRSldiUkNKQjFhcFZvZGZyK1FxaVZxc1ZLMWFzd1BEaHczSCsvSG0rYllVS0ZhQlVLckZ6NTA1czJMQ2h5UHJ1eVE4Ly9PRFZjM254NGtWczM3NWRzS3hYcjE2aWRubWZueWNSZkhZNEhGaTBhSkhnV2xraWtXRGl4SW5RNi9VNGZmbzBMQllMQmc4ZWpGNjllbUhmdm4xWXRXcVY2SHBib1ZEQVlySHd0M2Z0MmdXcjFZclkyTmdpRzhUeHFKeE9aNEVEeFRJek15R1ZTZ1Y5dlhmdkh2YnUzU3RvNSs3MVRrMU5GWVF4YzFNcWxhaGZ2ejdxMWF1SCt2WHJJeUlpd20wNE1DQWd3TzM2MWF0WGR6c3dwQ2cxYU5BQUkwZU9STTJhTmZud3NGS3BGSDBIeWZzOXhkMzdNL3ZhdW0vZnZxaFZxNVlvUkoyUWtJRGx5NWNMUHJmWktsZXVqT25UcDN1ODVtL1lzQ0VHRFJva3FzSjgrL1p0akI0OUd0MjZkVU9mUG4zY25oZTFXaTNhdDIvUFYxbzJtODI0ZnYwNmF0V3FCUUJvMDZZTjFHbzEyclZyaDZpb0tBRENhczhzeTJMczJMRkZVc1hjMHptcnBHU0hqYi8rK21zTUhUb1VMTXRDS3BXS1hsK1h5eVg0akVza0V0Rm5PM3VkTW1YS1lPWEtsVEFZRElLQlVVNm5FN3QyN2NKbm4zM21kcmFMQ1JNbW9IYnQyaDc3T1dQR0RNVEd4aUlwS1Vtd3phMWJ0K0xFaVJNWVBIZ3dtamR2RG9aaFVLNWNPWHowMFVkdXQyVTBHbUV3R1BEdzRVT2twS1FnSlNVRndjSEJvdStHdVdjKzBtZzBIZ2RGTFZ1MkRQSHg4VWhJU1BBNEcwUFpzbVhkZnZaelA2Y0FkMHgyMXk3djkxaHYvUGJiYjZKdEZNWi8vZGhHQ0NHRWVJditPa3pJczhEaEFBcGJRWWFDejRRUVFnZ2hoQkFQVXZqZ00xVjhKdVMvTG0rMTU4ZlJ1blZyR0kxR3JGMjdOdCtBUXBzMmJUQmh3Z1RSajNkRjJaZkh0WGJ0MmtLdnMzRGhRc0YwdENOR2pDalVENEpwYVdsWXYzNjlZRm1GQ2hYNDZYL1QwOVB4elRmZllPZk9uUjZyOUdWTFQwL0gyclZyc1duVEpuVHAwZ1h0MnJVVFRUdHR0OXNGMVVEejB1djFtRGh4SWo4ZGZVWkdCdGF0VzRjREJ3NkkycFl0V3hZclY2N0UrdlhyQlZOcm56aHhBbHUzYnZVNHJXK0RCZzNjVHRrYkd4c3JDajZ6TEN1WXlqbmJvMVpOTHNvcGtoL0Z5SkVqUlZYMDhzb2QyaXZwL2hMeXJIbisrZWN4ZlBod2ZQWFZWN0RaYkdqWnNpVzZkZXNHQUZpK2ZMa2c5S3hTcWVCd09QaEJRY25KeWRpOGVUTTJiOTRNaG1IZzQrTURsVW9GcVZUS0IrK3lnN3dPaHdOMnV4MTJ1eDAybXcxMnV4MVdxeFV1bHd0ejU4N0Z6ei8vek8rblVxVktPSGZ1bk51Qkx4RVJFVmkxYWhYMjdObURuVHQzQ3U2TGpZM2xwMndmUEhnd2Z2NzVaejZFR2hjWGg1aVlHQ3hldkpnUGtibno0TUVEVEpzMlRYQnNqb2lJUUs5ZXZmRGpqei9pNXMyYmtNdmxzTmxzdUhEaEF2NzY2eSsrWFpreVpUd09CRHA1OHFUZ3RsS3B4TGh4NDVDUmtZRTMzM3pUYlFpcGRldldtRGh4SXU3ZXZZc3BVNmJ3anlYNytkeTVjeWNPSERpQWJ0MjZvV2ZQbnZEMTlYVzc3OXUzYi9OVkhyMzFPSlg2YzRjdU5ScU5xQ3BtWm1ZbU5tellBSzFXQzVsTUJvWmhrSnljaklNSER3cmFlWG84eFNrNE9OanI0TE5Db1VEWnNtVVJGaGFHcWxXcmdtRVlkTzNhRlJzM2J1VGJuRGh4UXZRK2pveU1CTUM5aGs5aVJvUzhZWHAzTGwyNmhGbXpaZ2tHaHJWdjN4NVZxbFRCcEVtVG9GQW9JSkZJa0pTVUpMcW15aDRvNGExV3JWcUpCZ1hteDI2MzQrMjMzeFk5anpFeE1Yd2x6ckZqeDZKY3VYSUlDUW5CZSsrOUo3aEdBN2dnM1lRSkV4QVVGSVFaTTJZSUh1ZmV2WHR4NDhZTnpKNDlHMlhLbEhIYmg1aVlHREFNSXpndW5EbHpCdjM3OXhlMHl4MTAzTEZqQi9idTNadnY4My9nd0FFOGVQQUFMTXZpMnJWcmdtc2dkOGVTRlN0VzRQRGh3MkFZaGg4d2tEZVFDTGl2WHFyVDZkQ3JWeTlzM2JvVkFQZlpqSTZPUmxSVUZPclVxZU5WOEx0R2pScUlpWW5oYnl1VlNvU0hoeU15TXJKUUF4WEdqaDJMc1dQSGV0MCtXL2Z1M1FXMzg1NERBR0RSb2tXQ2F2MWZmZlVWZjE1d0oyL28rY0NCQTFpNWNxWGJ6MlpFUkFRV0xWcFU0Q3d2QXdZTVFISnlNbjc0NFFmQjh1eEE3WjQ5ZTdCdTNUcEVSRVRBYURRS2pqbmg0ZUVBZ0hyMTZxRkxseTR3bVV6OFRFRVJFUkg4OTV5TEZ5OGlQajRlbHk1ZDR0ZU5qSXhFY25LeTRGd1JFQkNRNyt3QVRxY1RDeFlzZ0ZRcWhVS2hnTXZsUW54OHZPZzQ2TTBnVjI4RkJBU0lQcVBlOFBQenc3Qmh3L2piUFh2MlJNK2VQUVZ0RWhJU01IandZUDcySzYrOGd1SERoM3ZjcHErdnIrQmNrNTZlamhrelpnak83Ym1OR0RIQ1kwWHRiSHE5SG9zWEw4YTRjZU1FZzVZQTdudzhiOTQ4dEd2WERpTkdqTUMzMzM2THRMUTBwS2FtOHYvUC9zL2RlN0JEaHc2UFBDajJ3b1VMb29Gc2VSMDRjTUR0ZCtDOGpoNDlLdmg3UUxidzhIQjg5dGxuYnRkSlNFakFwRW1UK0d0RnVWd09nOEVnR3FDZVgvVmxkNTZtWXhzaGhCQlNuQ2o0VE1peklNOFVXd1ZpR0NEWFNFaENDQ0dFRUVJSXlTMjc0bk1BQlo4SitjL3pKdlJSR0YyN2RrWDkrdld4Wjg4ZW5ENTlHb21KaWJCYXJkRHI5YWhac3lZNmR1eklCM21MdXkvL05SOTg4SUVvN0R0Z3dBRGN1blVMdTNmdnhzR0RCOTJHT0FDdTZsSjhmTHlvQ25ONmVqcTJiZHVHYmR1Mm9XTEZpbWpTcEFrYU5XcUVPblhxWVBmdTNSN0Q1dEhSMGZpLy8vcy9hTFZhT0oxTzdOKy9INTkrK3FuYjltWEtsTUhpeFl2aDUrZUgwYU5INCtMRmkvajMzMy81K3pkdTNJaHExYXJ4QWVxQ09Cd09VWFZMVHhXdWJEWWJ6cHc1STFqbVRRREJack9oWThlT1h2V251T2oxZWxFWTNaUHIxNjhMZnVRdnlTbTFDZmt2aTRxS0tsU295RjE0Q0FCYXRtekpIM3RrTWhubXo1OFBoVUtCMmJObncyQXdDTnE2WEM2a3A2ZUxRajRGOGZIeFFlUEdqWEgrL0huNCtQZ2dJeU1EWjgrZXhkbXpaMFZ0MVZsRlRGSlNVa1NCdHo1OSt1REZGMThVdEowOWV6WW1UcHpJSDFkME9oMnFWcTNxc1M5cGFXa1lNMmFNSURTbVZDb3hZOFlNU0tWU21NMW03Tml4dytQNm5zNzdBRmRaOU9qUm96Q2J6UWdKQ2NIQ2hRdngyV2VmNGZqeDQ2SzJMTXRpMkxCaGZMWGQ4dVhMWTgyYU5WaTRjQ0V1WHJ3b2FHczBHckYzNzE2ODhzb3JIdmNOUEY2UXVUQ3FWYXRXWUdoS3BWTGgxS2xUZ3RrVDhnb01ERVJ3Y0hCUmQ2OUFlWU92TXBrTW9hR2hDQThQUjFoWW1PQy93TUJBMFhuN2xWZGV3YTVkdTBTZmo5eGF0R2hSTEgxL1ZQdjM3OGZLbFNzRlllQ0lpQWpFeHNaQ0twWENZckc0L1R3QzNPZWpVcVZLeGRvL2w4c2xDbHUzYnQwYVBYcjA0RyszYk5rU2FXbHBHRFpzbUNCOERIQ2ZweWxUcHFCMTY5WUFnQ2xUcHVEdHQ5OFd0TGwyN1JwaVkyUHgrZWVmODhlWjNCSVRFMFhMckZacnZ1OWhvOUVJWXdHL1djYkh4MlBidG0xdTc5UHI5YUpsRFJzMnhPSERoMFZWYmZQS0RvVG4xYjkvZnh3L2ZoenQyclZEOSs3ZEMxMlp0VXlaTW02cmdKY21WYXBVY1hzOVhxMWFOU3hhdE1qckFSbGp4b3lCU3FWeWU4NTQ3YlhYK0d2amhJUUVUSjgrWGRUbXpKa3pvbXYvZ3JoYkp6bzZHak5uenZTNERzdXkrVmJNemVacFVFQnBvOVZxRVJJU0lnbytzeXlMOGVQSG8wT0hEbDV0cDN6NThsaXhZZ1dtVFpzbU9rN285WHE4OGNZYkFJQXZ2L3l5YURydWhRb1ZLdVFiZkZZb0ZHQVl4bTJWNjZKUXRteFptTTFtdDhmVDNMejlMcDBiSGRzSUlZUThDeWo0VE1pem9JQXFRQ0pQOFJSd2hCQkNDQ0dFa0pMMzBNZ0ZCS2ppTXlIL2ZVT0dETUdRSVVPS2RKdGhZV0dJaVlrUlZBZnlSdjM2OVIrcHlwVzM1c3laVTJ6YmZsdzdkKzRVVlljS0N3dkROOTk4NDdHeUZzQUZqd1lQSG95ZVBYdkNZREJnNWNxVmJpdUJBc0RObXpkeDgrWk5zQ3lMT25YcUlEdzhIQ3pMQ3FhOVZxdlZpSTJOUmJ0MjdRQUFmLy85Tjk1NTV4M0V4Y1c1M1diMTZ0VXhmLzU4dmdLVlNxWEM5T25UOFgvLzkzLzhkaVVTU1lFVjRBNGNPSUF6Wjg1QXBWTGg3Ny8vRmdTak5Cb05YMUZxM0xoeFNFNU9oa3dtZzFRcVJXSmlvaWhNNkc2SzdLZEJ6Wm8xc1diTkd2NTJhR2lvMjNicjE2L0hsU3RYNE9QakE1bE1Cb3ZGSWdwZHVBdjlFRUtlbkRadDJ1RGpqeitHMFdqRWxDbFRVTGR1WFFEY1FJOXQyN2Jod0lFREhxZEw5MVpVVkJSa01obEdqQmlCWWNPRzRlVEprMWl3WUlHb25WNnZSN2x5NVFBQWRldldSWThlUGZqd2M0c1dMVEIwNkZEUk9qVnIxc1NVS1ZQd3pqdnZ3T2wwNHMwMzM4eDNRSVd2cnkrR0RSdUc1Y3VYdzJhemdXRVlUSnc0a1E5MjVoZHNEZ2dJd01DQkF6M2VIeDRlanRqWVdPemF0UXVMRmkyQ241OGZSbzRjaVV1WExnbk9CV0ZoWVpnMGFaS29LclZlcjhkNzc3MkhMVnUyWU11V0xZS1E2dmp4NHd0ZEliR2sxYXhaTTkvUTZLQkJnNTVnYjNLODhNSUxDQTRPNXNQTndjSEJoYXIycUZhcjhmYmJiMlBTcEVrd21VeWkreU1qSTFHblRoMEEzTFZOUWRjTlJjSFRvS3BzVFpzMnhROC8vSUNyVjY4QzRONnJpeFl0NHF2azFxNWQyK00xV3YvKy9ZdjlNY2hrTWd3ZE9oU0xGeThHd0YxSFQ1bzBTZFRPMTljWHJWcTFFZ1JOVlNvVnBreVpndWJObS9QTFdyWnNDWlBKaEpVclZ3cXVEV05pWXR5R25vdFQ3ZHExUGQ3WHNtVkwwYks4MVluZHFWR2pCaG8xYXVUMlBvVkNnWTgrK3VpUks4WStDeXBYcm93UkkwWmc1Y3FWL0xLMmJkdGk3Tml4VUJTaWtCYkRNSWlKaVVIRmloV3hhdFVxZmhhYlpzMmFZY0NBQVVYZTc4ZFJyMTY5ZklQUGtaR1JYZzlpTEEzR2pSdUhhOWV1OFNGaG5VNkhtVE5uOHRkQTNvcUlpTURxMWF1eFpNa1MvUDc3N3dBQXFWU0tPWFBtOE45eDFHcTEyM01Gd0gxZS9mejgrUDkwT3QxamZYWXJWcXlJa3lkUElqUTBGQkVSRVNoZnZqekN3c0w0bVFzQ0FnS3dlUEZpUWNYMG9zUXdER3JVcUlIZmZ2dk5ZNXZJeUVoMDZ0U3AwTnVtWXhzaGhKQm5BWjNsQ0hrV2VQaHk0RkUrMHhzUlFnZ2hoQkJDU0VwV3hXZC9UY0ZUSXhKQ0NDbVl1eXA4TTJmT3hNV0xGejJHYWxxMGFJR1ltQmgrS3ZXQWdBRE1temNQNTg2ZHc0WU5HM0RseWhYUk9vR0JnWGp0dGRjQUFJMGFOVUpNVEF6V3JWc0hnS3ZZTm5QbVRFRWdOeUlpQXFHaG9hTGdNOE13Nk5HakI0WU9IU29LeTFXdlhoMTkrdlRocDlVZE1XSUVhdFNva2UvamwwcWxPSFRva052N2NnY0tnb09EUlZVOWM5UHI5UWdLQ3NwM1h5VkZvOUdnV3JWcUJiWUxEUTNOdDNJcWtIL0lrQkJTL0JRS0JUcDE2b1RnNEdCRVIwZnp5elVhRGQ1NDR3ME1HVElFLy96ekQrTGo0NUdTa2dLejJReXIxUXE3M1E2NzNRNm4wd21uMHdtWHkrVnh0b011WGJydy81YkpaSWlLaWtLRkNoVncrL1p0eUdReXFOVnFWSzVjR2NPR0RSTk1WeDRURTROcjE2NGhKQ1FFa3laTjhoaE9qWTZPaGxhcnhZNGRPd1NQd1pPMmJkc2lLQ2dJYytmT3hjaVJJd1hyaEllSEl6ZzRHRWxKU1pESlpGQ3BWUEQzOTBka1pDVDY5dTFiNEdDTkRoMDZvR1hMbG54NExqZzRHQk1uVHNUTW1UTWhrVWpRbzBjUERCbzB5R080VGlLUllPREFnWWlLaXNLNmRldncrKysvbzJQSGptaldyRm0rKy9Yejg4T3JyNzVhNEdQUGJmZnUzZmtHa3dIdW5KYjltbmd6bFh4dTFhcFZ3NUVqUndUTFpESVpLbGFzaU42OWUzdjFXaFdIV3JWcWlVTG5oVld0V2pWOC9QSEgyTFJwRTg2ZVBZdkV4RVRvZERvMGI5NWNFTkR2M3IwN3VuZnYvcmhkZm14K2ZuNTQ3NzMzTUdQR0RLaFVLa3lhTkFrNm5ZNi9QL3ZhaG1WWi9qTlp0bXhaZE9yVXlldnFwNCtyZGV2VytQcnJyNkhWYWpGdjNqeVA0YlpodzRiaDBxVkx1SHo1TXFwV3JZcVpNMmVpYk5teW9uYWRPM2RHVUZBUUZpNWNDSlBKaEppWUdINHduRHRidDI1OTVJQzMwV2prcjBuenluMjlwRlFxb2RGb0VCSVNndWpvYUxmdmpaQ1FFUGo1K2NGZ01JQmxXVWlsVWlnVUNpaVZTZ1FFQktCaHc0Ym8yN2R2dm1GM0NnWVc3S1dYWHNLSkV5ZHc2ZElsdlBYV1c0OFV4TXpXcmwwN1BQLzg4MWk3ZGkxdTNyeUp5Wk1uQzE0ZnVWeU84dVhMRjBXMzNmS21jcjY3N3k4c3l5SXdNQkRObWpYRDRNR0RpNk5yVHkyVlNvWEpreWRqN05peHFGKy9QaVpNbVBESTM3djgvZjN4emp2dllOKytmZmowMDA4eGNPQkF3ZlBkbzBjUE9Cd09CQVFFOFAvNSsvdkQzOSsveUFkaTlPclZDLzM2OWN2M2ZCMGRIZjFZSWZlQ0txSlhyMTZkRHo1TEpCTEk1WElvbFVxRWhvYWliZHUyNk55NXMxZXpHcmxEeHpaQ0NDR2xIZU42MXVlUUpPUlpjT2tTVUpncFdNcVhCNTdTNmppRUVFSUlJWVNRa3JmZ3U4dVkrKzBsT0RiU2xJZUVFSkp0NGNLRmdxck5ZOGFNUWRldVhiMWUvOUNoUTFpMmJCbHNOaHY2OXUzTFQvVzdmUGx5N051M2oyL1hyRmt6OU8vZnY4QVE3Ymx6NTdCcjF5NmNPSEdDcjl3M1k4WU1VYVc4WmN1V1FTS1JZTlNvVVc1LzhMWFpiSmcyYlJyT25Uc0hnQXVqeE1iRzVodG10dGxzR0RWcUZDcFhyb3dwVTZid3k2OWR1NFpSbzBieHQ3dDE2NGJSbzBjalBqN2VZK1h4QlFzV29HblRwZ0NBYjcvOUZoOSsrS0hIL1U2ZVBObGpRR2ZZc0dHNGZmczJBQzYwMEw1OWU0L2I4ZVRZc1dQSXlNZ0F3QVhSOXU3ZEsycno4ODgvQzZxeWpoczNEcDA3ZC9aNkg5ZXZYOGZJa1NNOTNsKzVjbVdzV3JXcTBHRTZRa2pSc2xnc2hhcHkrU1JsWkdSQW85RVVXTkVXQUZ3dWwxZnRzaG1OeGlkU2pSZmdaa05vMUtnUlg5SGFXeGN2WGtUbHlwWDV5cnovSlU2bkV3NkhBd0EzeUlobDJVSlZWaVpGejJhelBkWG4zTGk0T0lTR2hoYll4M3YzN3VHSEgzN0FvRUdEQ214NzgrWk4vUHJycitqYnQyOVJkclZRckZZclpES1oxOGNucDlOSm41VW5JSHZnaHpmQllXK1pUS1luWGxXY1BMcExseTQ5OWtDWTNESXpNLytUNSt1aWxEMFk3bEhEellRUVFzaXpqSWI0RUZMYXVWeUZDejBEQUgzQkpJUVFRZ2doaE9URFlMSkJwM3A2Zi93bGhKRC9valp0MmtDdjErUGpqei9Hd0lFRCtlV2pSNDlHWW1JaUtsU29nQzVkdWlBOFBOeXI3VVZHUmlJeU1oSnBhV2s0ZnZ3NGJ0MjY1WFo2OEhIanh1VWJGSkhKWkpnelp3NldMMStPZHUzYUZWaEJNM3VkV2JObXVRMUY1TjVYOXIvRHdzS2dWcXRodFZvaGw4djVTcWJkdTNkSHc0WU4rZmFWSzFjR3dJWEJwRklwbEVxZnA2V2hBQUFnQUVsRVFWUWxmSHg4VUxseVpYVHAwa1hRTmo4U2lRUVRKa3p3cW0xdWYvMzFGeDk4OWlTNzhtUHVmUlZHaFFvVklKVktZYmZiQmNzREFnTFF2SGx6REJreTVLa09ZQkh5ckhoYVE4OEE0T1BqNDNYYndvU2VBVHl4MERQQVZYeDhGTFZyMXk3aW5qdzVGSFIrK2p6dDUxeHZxNUNHaElSZzJMQmhYcld0V0xFaUtsYXMrRGpkZW14NVp4UXBDSDF1bm95aUREeG5vOUR6ZjB0UmhwNEJQUE9oWjRDT1g0UVFRc2pqb0lyUGhKUjJtWm5BNWN1Rlc2ZCtmYUNRZi9Ba2hCQkNDQ0dFUER2ZStPUTAvbmM1RWY4czg3NkNKU0dFRU85UXhUcGlzOW40ZjJlSDRBb2JUaVNFRUVJSUlZUVFRZ2doaEpEU2lpbytFMUxhbVV5RmE2OVVVdWlaRUVJSUlZUVFraStEMFFhZCt1bXVmRVZJYVdZdzJYQXV6b0FqVnhKaE1GcHhOczZBdWhGK2VMOS8zWkx1R2lrQ0ZIb21UM3QxU2ZMMEdmM2xHVnk0azFyUzNTaHlMQXNzZUxVMm1sY05MT211RUVJSUlZUVFRZ2doaEpDbkNBV2ZDU250TWpNTDE1Nm1sQ0dFRUVJSUlZUVV3R0N5d1krQ3o0UThjWjhmdTRWZGZ5UmcxNTkzK1dVNmxReDFJL3h3TTlGWWdqMGpoQkJDQ0NHRUVFSUlJWVFRUWdoNU1pajRURWhwVjlpS3oycDE4ZlNERUVJSUlZUVFVbW9ZVEZaRTZPbTdBeUZQeXE0L0VqQnV5MW5jU2pLaHZGNk4vMnRmRmQzcmg2RnVlVDhhaEVBSUlRU3JCdFlyNlM0UVFnZ2hoQkJDQ0NHRUVQTEVVUENaa05LdXNNRm5xdmhNQ0NHRUVFSUlLWURCWkVPZGN2S1M3Z1locFo3QlpNTzR6V2V4OGRndGxOZXI4ZG13UmhqY29rSkpkNHNRUWdnaGhCQkNDQ0dFRUVJSUlhVEVVUENaa05MTVpnTWNqc0t0UThGblFnZ2hoQkJDU0FFTUpodDBWR1dXa0dKMTlyWUJRemFjeHRrNEErWjByNG01cjlRcTZTNFJRZ2doaEJCQ0NDR0VFRUlJSVlTVU9BbytFMUthWldZV3JqM0xBbktxMmtZSUlZUVFRZ2pKMzBPakZYNFVmQ2FrMkJoTU5nelpjQm8zRTQzNGRrd3pkRzhRVnRKZElvUVFRZ2doaEJCQ0NDR0VFRUlJZVNwUThKbVEwc3hrS2x4N3RicDQra0VJSVlRUVFnZ3BOZExOZHJnQStLbHAwQ1FoeGNGZ3NxSFZvaU80bVdqRWtXa3RVYmU4WDBsM2lSQkNDQ0dFRUVJSUlZUVFRZ2doNUtsQndXZENTclBDVm55bTRETWhoQkJDQ0NHa0FBYVRGUUNvNGpNaHhXVEl4Ny9oYkp3Qi81dEtvV2RDQ0NHRUVFSUlJWVFRUWdnaGhKQzhLUGhNU0dsVzJJclBLbFh4OUlNUVFnZ2hoQkJTYWhpTU5nQ0Fqb0xQaEJTNWpiL2N3cTQvNytMOWZuWFJza1pRU1hlSEVFSUkrZSt5MlpDMmZTc3M1ODdCOGVCK1NmZUdFRUpLTlVtWk1sQkUxb052N3o2QWpQNVdRQWdoaEJCQ0NDbCtGSHdtcExSeXVRQ3p1WERyVU1WblFnZ2hoQkJDU0FFTUppNzRUQldmQ1NsYXQ1S01HTGZsTEtLZkM4TFlEbFZMdWp1RUVFTElmNWJ0N3hzd3JQOElqbnYvbG5SWENDSGttZUM0ZngrbWcvdGh2WEFlZmlOR1FscStRa2wzaVJCQ0NDR0VFRkxLVWZDWmtOS3FzS0ZuZ0NvK0UwSUlJWVFRUWdwa01Ga0JBSDVxZVFuM2hKRFNaZTYzbDJBdzJiQXhwdEdUM1RGVnhDU0VrQ2VHS21JK0daWno1eWowVEFnaEpjRCs3MTJZei93Skh3bytFMElJSVlRUVFvb1pXOUlkSUlRVUU1T3BjTzBWQ29CaGlxY3ZoQkJDQ0NHRWtGSWpOWk9yK095cm9ySFVoQlNWVzBsR2ZIN3NOdVowcjRrS2dab250bC9iM3plUU9ITTZURDhlcE5BeklZUThBZGtWTVpObXpZRDk5cTJTN2s2cGxmbnJxWkx1QWlHRVBMTXM1ODZWZEJjSUlZUVFRZ2doendBS1BoTlNXbVZtRnE2OVdsMDgvU0NFRUVJSUlZU1VLdW1aZGdDQXI0cXFGQkpTVk1adU9ndWRTb2F4SGFvOTBmMVNSVXhDQ0NrWjJSVXhTVEd3V3VHNGY2K2tlMEVJSWM4c2Uzdzg0SEtWZERjSUlZUVFRZ2docFJ3Rm53a3ByUXBiOFZtbEtwNStFRUlJSVlRUVFrcVZORE5YOFZtcnBJclBoQlNGVzBsR2ZIZm1Mc1oycUFvLzlaTWRVRUFWTVFraHBPUlFSY3hpSXBkVDRJNFFRa3FReTJxaEdXWUpJWVFRUWdnaHhZNkN6NFNVVm9VTlBsUEZaMElJSVlRUVFvZ1gwalB0WUJsQUtaT1VkRmNJS1JVMi9uSUxBREM0UllVbnUyT3FpRWtJSVNXS0ttS1dJS2tVakZJcFdzejQrSUNodjVNVFFnZ2hoQkJDQ0NHRVBQVW8rRXhJYVdTM0F3NUg0ZGFoaXMrRUVFSUlJWVFRTDZTYmJkQ3BubXhWV2tKS3M1VUhyK1BsZW1WUklWRHpaSGRNRlRFSklhUkVVVVhNa3FOdTJSckJLMWZEZC9CUWdNMzVtY3d2NWkyVVdic2UvdU1uUHZLMi9VYkdJdVR6VFFqNWZKTmcyL2xpR1BqMkg0Q0FxVE9nR3hienlQdk96WGZnSVBpK1BoalMwTExjQXBrTW1vNmRvSHZqelh6WFV6WnRCbG5sS2tYU0J3QW9zLzRUaEh5K0NjcG16VVgzNmVjdFFNRGtxWkJYcitGeGZkLytBeEg4d1Jwb2UvY1YzYWZwMGhVaG4yOUM4T29QQyt5SE5Dd012Z01IQVJMM2d6YzFYYm9pYU5uN2ovVFlHYlVhUWN0WDhxODcvNXdYZGpzS0JiOE4zNEdESG1rYkFNRHFkRVd5SFVnazBIVHRCci9ZTVlWYVRkdm5OZmlOaklXOFJrM2hIWEk1ZE1OSElQRHRSZkFiUHVMUisxVUlpdm9OSUEwdkJ3QUlXcm9NSVo5dmdxWlQ1M3pYQ1Z6d0RrSSsrd0xxTm0xRjkvbTlOUkxhM24wZ2pZZ0FBTWhyMVViZzRpWHdIVHdVakxKd3Y3R3BYbXlCd0hjV2d3M1FpKytMaW9aK3pueklhOVV1MURZTFN4cGVEcEtRRU81N1FSWnR2d0h3Lzc5eDhPbnhhazVEaG9HbVMxZXdXdDlpN1E4aGhCQkNDQ0dFRkFiTlMwdElhWlNaV2JqMkxDdjR3d1loaEJCQ0NDR0VlSktXYVlkV1NjRm5Rb3JDcmo4U1lERFpubnkxNTlLQVlkd0h0ejB0TDJoekNnVmNGa3NSZE93cHhERGM0ek9iUzJiL0VvbHdnTDVFQWxhamdUTXRyV1Q2ODdRcDdjL1BJMzRtQ1NrMkVnazBuVHFEVVNyQnFwU0Ewd2tBa0ZXcENrVmtYZTdmNWNvaFlOb013V3FaUjQ4Zzg4Ung3L2ZqY3ZIYjlrZ3VCNU1WZnBjRUJVTmVvd1pncTRMMEhWL0JaZWIreHUreVdoRzBhQWtrb2FHaTFSMUpTVWljTUZhMFhGYTFHaGZhWkJoSXk1UkJ5dEozNGRPdE8zeTZ2UXdBc0Z5NkNQT3BrNkwxZE1OaW9Hb1JCVWR5TXBKbVRRZnNkcFJaLzRuWER6bGoxMDVZcjE2RnVuVWJmaGtqNDc0M2FOcDFnTEorQXdDQTdaOS9rSG5xSkdRVktuS052dnZXNHpZWnRScXNUZ2RHblUrb3RJQkRqTFJjQkFMbkx3UllGaTZMQmVsZmJRTUFTSUxMZ05YcFlMdCtEYktLRlNFSkRJS21VMmNZVm44QUFOeHprWklDMjQzcm5xOFJXQlordzBkQW9zOEpyL3IwZUJXR05hdnk3OVIvZ0taZEIyaDc5dWIrM2JrTGpIdjNGTGdPbzFaRDNib05HS1VTTHJNWjFtdFh3VWh6Zm9xVzZBTWhEUzhIYWRrd1NIZC9EMGR5RW4rZnkra0ViTFlpNnoralZzTi96Rmk0akViY0gvVld2bTBESmswQkdCYXBuMzRNU0ZqdU43TThBMVBZQUQyVUx6UURBRGdlUG9ROUxnN3FGbEdRaHBZRnExQWdiZU9uWHZkTlhyMEdkRzhPQndEb3AwNUg4dHZ6NFV4TnpkcFBBSHhmNnc5R3JVYkFwQ2xJZm5zQmJOZXZBUUJrbGF0QVAzdXUxL3R4eDNybEw2UXNlcHQ3M0pPbmd0WHBZRHIwRTlLKzJBZ0FVTC9ZQW94R0kzalA2NFlPZ3lvcUdwcTI3WkN5WWpuc3QyODlWaDhJSVlRUVFnZ2hwQ2hROEptUTBxaXd3V2Vhdm84UVFnZ2hoQkRpcFhTekRiNHErbk1DSVVYaHlKVkU2RlF5ZEc4UVZ0SmRjU3RvNlhLd1BqNUkzN0VkcHNPSEJQZjVqWXlGc2tsVDJCUGlrVFI5S3JkUUpvT21kUnVZLy9nRGpxVEVZdW1UcG1ObktCczJoQ1M0REpKbVRJTXpYUmdPMVEwZEJzWHp6OFA2MTE4dy9uZ1F0bi8rTG5DYml2b040UGZtY0tSdCtnS1p4NDhWdWsrS2V2VWg4Zk9INlgrSENtN3NobjdtYk1pcVZrUEc5OThoNDVzZGo3UU5kMWlkRHRvK3IwRVpXUmVXQytkaFdGZHdSY3lpeEtqVjhCM3dPaVNCUVVoNTl4M0E0WUNxWlN0b1gza1ZEc05ESk0rZHpRZGlsYzJhUTFrbkV1bGZmd1ZIVWxJQld4YlM5dTRMYVdnb0xPZlBQL0pyOExpMGZmdnhGU1R2ajNvTHJveU1BdGQ1bXA0Zk5pQUEydTZ2SUczYlZyaE1wa0p0M3hObDAyYlF0RzhQbDltTWxDV0xCZmY1RGhvQytYUFB3WGJ6SnRLLzJnNW5xcUZJOXVrdDM4RkRvRzdGQlRPOWZiM2NrVVpFUURkd0VOSysyczZIMHNqVFR4MFZEVWxnSUdDeklYM0hWNEJVQ2pnYzhCMzRPdCtHRGRCRG5xY0txL1hTUmU5MmtGM2wyVzR2c0dud2t2ZkErZ2NJRjhwa0NQNWdOWDh6YWRaMHp4dHdzdzlHbzRIZld5TUFob0hMYWtIcVoxd1kwN2o3ZTZpYU5ZTWtNQWk2UVVOZ3UzMExqbi8vRmF5YmVmd1lWQzJpSU5IcjRSY3pBb2ExcTBYYkw0Z2tLQWpLUm8xRnkyV1ZLa0ZXcVJMWFI0a0VUcU14WjUyUXNsRHFBM01hMjJ3d24vN04rNTBXTUxqQ2ZpY081ai8vZ0xKaEkyZzZkNEhsd25uSXF6MEhueDZ2d25idEtwTGZYZ0RUandlaGJOUVl5Z1lOSVFrTWdpTXBFYjc5Qm9CUnE1SDI1ZWN3L2ZTamVNTlNLZnhqeDBCUnR4NEF3UEh2djVDRWhrTFp1QWw4RFFha2JmN1NmWWRZRnJLSTh1TGx1WXJUc0ZwdFRqQThGMmQ2R2h6SnlmayszcUppL1BFQVZGRlJrSWFGUTl1ek55eVhMOEYrSy8vQXE2WnpGeTcwbkpHQnRLKzJRZDJxdGZ1cTB5eUx3RVh2Q2hibER1UVdCWG1WcWx4NFdTcUZmdVpzU0xJK2ErcTI3YUJzMEJBQTRMTFprUEx1SXNocjFnSllGb3hDNlhGN3FxWk51WDg0SERDZk9nbEdxZVMzWTd0OU85OXE0ZmI3OXdUbkd1dVZ2MkRjdXdlYXpsM0FhalNRbG91QU5mVUN3RER3R3o0Q1ROWnZkbWxiTmhmYitVVldvU0pZblk3cnorVkxBQUJwMlRBd0dtNFdHdXVONjN6YnpHTS9ROW00TWRpQUFPaW56MFRpMU1sd1Brd3BsbjRSUWdnaGhCQkNpTGZvbDBwQ1NxUENWdkJSRlc0S0xrSUlJWVFRUXNpekt5M1REcTJLS2o0VFVoUysrek1CTGFzSGxYUTNQR0xWYWk1NElTM2dNOCt5VUxXSWhyYjdLMkFEQXFCcUVZV2srWE1CcTFYVTFLZmJ5L0I1dFJlQW5NQ2hYK3dZS0JzMWh1UEJmU1JPbWlEZXZOWVhZSm1zZjJzaHExb05BT0E3OEhWQnFFaFdxVEpVVWRFQUFIbjE2a2ovYmhjZjZIQ1p6ZTZyTlRJTWZMcDBCYU5XUXhmekZxUVJFVWpmdW9XL1d4VVZEV2xJS0l6Nzk3cXR3Q3VyVUJGK0kwZUJrU3NncTFnUnF1aVcrVDlYV1RLUEhrSHFweHM4M2w5bXpUb3dQajc1YnNPVmtaRnZCVU5uZWpvVU5XdUM4ZkdCc2tsVFNIWitBOGVEKy9sdU0yanhVcmRWUmIyVnZtMExqUHYyQWdEazFhcEIxYXc1d0REY2E3WHhNN2d5TXNENitZSDE4NE82Wld1WS9uY0lyTTRQdWdHdmc5Rm9vSWlzaThUSkUrQk1Ud2RrTW9ScytFeTBEOFBhTmJEK2RabS9MYTlSQTdKS2xjSDYrc0w4NSsrNW5nQ1hLQmovTkhscW5oK1dSY0RFS1pDR2hVRmVveVlldnI4Y1RtTUdnajlZNC9Wak1heitRQlJTWkJRS1BnU202ZElWeGoyN0FRQ0t5THA4TlZqYmpSdHVRODlGK1Q0c05qSVpBaVpOQmV2ckMvK1JvNUE0Y3pwY3VZS2M1T25FeUJYd2ViazdBTUI0OEFDY0poT0NsNjJBL1c0Q0h6SjkrUDU3c04vbEFzSEt4bzJoN2RVSEFHQzljY083ZlNnVUFMaEt6UVZ4WmhqQnlPUmMrRHBYaUZrd0M0RWpwMnAwMnVZdmtYbjBDQUlYdkFOSm1USXduL2xUdUVHSkJQNmpSa01TeUYxYlpIeTlneCtJNUxKYWtQcnBCZ1JNbnNaVmtoMDNFY2tMNW5MSGt5eld2eTRqOCtlalVFVkZRMUczTHVUVnF5Tng2cVNjZnJFc0FxYk5BS3YxaGVYY1dhUnQzU3g4UE9ucFlCVUtQRno1UHIvTWYyUXNJSlBCZUdBL3JGZis0dG9aREh6MWFRRFFEWDFEc0IxWFJvYkg0TFA4dWVyUXhYRG5QallySE1yNitpSm8yUXBCdTR6dnZrWG16MGR6bnJ0TlgwQlIrM2t3U2lWVXpackRraFZrbDFXcURNamxzRjY5QW52OEhVakR5MEhUb1FPTUJ3N3c0Vk9ibTdDdlJLK0gzNGhSL0RXSjVld1pQUHhnQmZ5R2o0Q3lTVk9vMjNjQTYrc0x3NGIxb2lyR3JGWUwvYndGYmg5Zk5tV1RwbEEyYVNwYW52djZRZFd5Rlh6N0RSQ3ZuS3RRc2JwVmE2aGFSSW1hMkJNU2tEeHZ0dHQ5TXlvVkdDWDNtMUhxaG8rNUNzTVNDZnhpUmlCcHpreVBWWm5aZ0FCb09uVGsxdnZ5YzdneU11Q3kyL24zTWlPUmNPOTFjTy9IdkpXNnZmbk1GSWFpVGlTM1g2V1NmNTBBUUJJWXhIOUdDbE5oV2gzRlhlTlp6cCtETXowZHF1aFdmRmhkVWE4K0ZQWHFlMXpYOE9GcW1ILzdGU0VmaTZ0Q00ybzFBc2FPejdyQjhNOFJBUGoyN2dQZjN0d3h5SHptVDZSdC9oTHBYMjEzMzc5V3JTRUp5dnJzZi8rZHg1aytzb1B6aXVmcjVQUkJMb2VpYmwwb2F0WE90VXdCUmQyNi9HM2pnUVB3ZWJrN3JGZXVRRlkrQWlnZkFldlZxM0FWdGhBVElZUVFRZ2doaEJRUkNqNFRVaHBSeFdkQ0NDR0VFRUpJTWVFcVBsUHdtWkRIZGZhMkFiZVNUSmpUdlZaSmQ2VkF2bjM2UXR1ekYzODdiY3NtL3Q4U25SK0NGaTJCSkNTRVcrQnl3WDd2SGlTK3VpS3IraHkwZUluYkVMQ25VQkRBVmVzTWVuY3BmenRqMTA1a2ZMdFQzTkRsUXZLNzc4RC9yWkZRTkdnSVRjZk9rT2dEWVZqM0lSaXBETnJlZmNCcWZhR29YUnRKczJjS1ZwV0Voc0ovL0FRd2NnV2NEMU5nL1BHZzE4Rm5yOWxzM05UdnVUQXNDOGh5anNNQms2WUlBajJDdHRudFdCWkI3eXdXYlN0Yjh0dnpZYjk5dTJqNm5NVnk5aXhYemJETFMxQy9HQVhqL24wdy8zNGF0dXZYSUt0U0ZiTEtsWUgvSFlKdTJKdDhkY0hVeno4VGhQRGMwYjdhQzVMZ1lORnlXWldxZ3JCdVFjSHdSOEVHNkNIeDlSVXZ6d3JZQTRBc29yemJxc20yTzNHQXc4SGZmbXFlSDZjVDZWOXRnOStvV0VpQ3kwQS9leTVTbGkwVnJlOHQxdDhmRXAwZjdIRzM0YmgvSDVMZ1lDaHExdVNxNVVxbDBMMHhEQURnVEVtQjZaZWZJYXRRRVk1VUE1d1BIejd5UGt1RXpZYTBMWnZnOTlaSXNBRjY2TjU0RTRZUFZoUzhIaWxSbW03ZHdQb0h3R2t3SU9PN2IrSFRyVHRZUHovSS9md0FBT1pUSjJBNWV4WUFGNWJVdEczUExmLzFGRjhSRlFCWEZUakVmVGhmbW4wK2xMRFFkT25xc1MrbUk0ZVJQSDh1ZkY3cEFYVlVOSkxtemVFR3AwZ2tDSDd2ZlRqVDBwQytheWZzQ2ZFNUs5bnNrQVFIUTFLbURMZU5vLy9MdVU4aWdmL28vNE04Szdob09YOE94b01IQlB1MFhyb0U0OTRmb09uOEVpUmx5aUJnK2t5a0xGNGtHSUNRdG5VelpPWExJMzNuTi94endUL3VwczI0d1VnQWpIdCtFRldNQmdDSHlRUjF1dzQ1QzdJcVlFdERRZ0NuRTNBNmtmSEQ5M3pvMHZIZ1BweFp4MHhXcllZa3VBeGNEZ2Nna1VBU0hBdzJxMmdMcTlaQUVob0tScUhnS25ibnhqQ2laVXl1NnNrQTRIejRFR2xiTjhObE1zSDgyNjlnczE1elNLVlExSDRlbGovL1FNYnU3eUV0RXdMVDRaK2dxTjh3YTBVbmJISEM4Nk95NlF2UURSckNCNlBOdjUrR1llMGF3T0dBWWYwNitNdmxVTlNyRDJYVEZ4QlVvUUlNSDYzemFnYUt3bUtrVWo1bzc1RkV3Z1dPODY2cmtMdHB6TkgyZUJYcTlseUErWDdNRzF3WVByb2xwR0ZoVURab0JQT3BFMjdYMHcwY0JFYXVnUG5rQ1poUG5ZVGZxTkZ3Wm1UdzFZSDFjK1pCVnJFU3JKY3ZJV1hKWXJDK09xaGJ0NEh4NFA1aUdUaWlxTWRWNGphcyt4RE9odys1NDdXL1AweUhEOEg4NnltdWtjdjlkVkZlOGhvMStRRTVsa3NYQVprTTJ1N2RDOWNoaGhGY3YvRllOcWRTZkY2NTJqTlNLWndHQXorUUtDOUZuVHA4OE5uMDAwRTRVMVB6N1E3cnErWC9yUnMrUW5TL3RrOWY5L3VwVzVjUFJDZlBtUVhiclp2NTdvY1FRZ2doaEJCQ2lnc0Zud2twalFvYmZLYUt6NFFRUWdnaGhCQXZwV1hhRWVaUDN5RUllVnhIcm5DaDRPNE53a3E0SjE2UVNzSGtxajRuK0xlUER5UStQbkJaTGNqODVSY1k5KytGNDhHRG5IVlpGdklhTldDOWRBbUZ3YWpWWEFVNWx3c3Vod09NaDhDdTE1d3V0NHUxZmZzQnlLcjhhVFJ5Rlo3TGhvSFZhS0RwL0JJZjhFcmJJcXhxcVd6UUVMcVk0V0NVS3Jnc0ZxUzh2d3oyK0R0SW1qNDFwMDNqSnZEcC9nb0F3TEJxSmV5NUFtSk9Zd2FrWmNNZ0xWY09yQThYUEpHR2hVSFJvQ0VzZitSVTVVM2YrWTBnYkFjQThwcTFCR0VVUnFFb09QZ0VBREpaN2lLUUFnekRCVzdTZG16blEyWUFWOEZRMmJBUkFNQjY5UXBmUFpOUktLQnUxUnFtdzRjRUZScHROLzhCQUpSWnV4NlFTSEtxVHJJc0F1ZHowOWRuQjdDVWpadEEyYmhKVHQ5ZEx1aUdEb051NkRDa2JkbUV6T1BIc3A0c0orN0Z2SUdRRHo4Q1pETFlidjdEQlh0ZEx1NC9kendGaUI2VFQ3ZHVVTGRxazIrYmdDblQzQzUvTUhZTVB5MzgwL2I4V002ZVFjcTdpeEV3WVJJeVQ1NFFWQWJQMlBrTnpHZit5UGN4T3hKekJqbG8yclVYaFQzbHRaK0h2dmJ6d2k0RUJFQS9rNnMyYXR5elcxREJzcWplaDBITFZvRFY1Z1M3c3VVK2hnVXZYK24yTVJuV2ZRakxuKzRmTitzZkFJQjczaXhuejBCUnR4NlVEUnBDMWZ6Rm5OZUZQSFVrUVVIdzZmd1NBTUIrTndHYUxsMmhhZDlCMEViWm9CSEtyUDhFZ0hDUWliSitBNVJaL3duMzJUdnlQNmhlYkFGRi9RYjU3bzlScXFETnF0VHFqdm5QMytFeUdxR09pZ2JqNHdPL0VhT1FQSDhPVkMrMkFCc1FBRFlnZ090REhxb21Md0FBckZmKzRvUEhqSThQL0VlTmhyd21ONWpLZHYwYUhxNWE2ZllZa0w1OUd5VCtBVkMrMEF6U3NtSFF6NTZEaDZ0V3dwNVYxZGhsTW9rRytnRGdncDZ2OU9EYVdDeGNjSmhsdVRCemJoSUpOSjA2aTFaWFJOYUZJckl1NEhUQzhUQ0ZxMnJyY0NCNTRYdytvS25wL0JLMGZmckNkdnNXcENHaENIeG5NYjkrOW1DbnBOa3orT09Gb25adHlHdldnak05RGNaOSt3QndvVjF1MjF5L0dJVUNpZ1pjaU5sbHRmTEhQNmZCQVB1ZE9FakxSVURWOUFWWS92d0Q1bE1uYy9iWGdIdDliVGV1OHpOWVNNdVZnMi8vMXlHdlVZTnZsM25rZjBqL2VnY1lwWkpmbHZycEJ2ajJId2hsMHhjZ0NRbUZmdFljWlA3eU05SjM3WVF6SlVYd3ZKZ08vUVRqL24xWmZaVWpjT0VpYnJzbmpnc0diQVV0WFNaK1RYSXhIdGpQUDQrTVVzbFgxTGJkdUE3em56bVZ3ZFd0MjRpRDR3QlVMYUtnYk5nWXRyK3ZpODRSNlR1MlExb3VBdWxmYitldjUxaWREc29tTDhEMDR3SEE1WUtzYWpYK015R3ZYaDNCSDZ3R3EvT0R5MlRpQmhsMDd3Rlp4VXB3cHFmRHNINGQ0SExCZDhCQUtCczNnVFE4SElaVjdvL0ZqeU50MDVkUXZkQU01cE5jVU50bDQxNUh4NFA3ZlBWeGIvbDB6YWxRRHBjTFBwMDZndzNRQStET0Y3NzlCb0QxOVlYcGY0ZVJucWNTT3JkdkcrQjBJbVhSMi93eXY5Z3hZTFZhV0M5ZFJNYjMzd25hYTN2MWdheEtGVGdmUG9SaDNZY0FVT0RBcDd4VVVkR3duRHZyTVFEdFRFc1huTzhacVpSL1RLNk1ERGhOQllmUlhZV29tRTBJSVlRUVFnZ2hSWTJDejRTVU5uYTdvSHFNVnlqNFRBZ2hoQkJDQ1BGU3V0a0dyWklxUGhQeXVIYjlrWURJY2pyNHFaLyt6NVBwMEU4dy8zR2F2MjIvK3kvazFaNER3RTFWYnZ6aEJ4Z1AvUWhYUmdZMzFYZWR1c2c4ZVJ5c1JnUDl0SmxnQXdLUVBHODJiUC84NC9VK2RZT0dRRmExR296NzkrSEJtRkZjbFVkV1hMRXdteVBWQUZkR2htQ1pva0ZEc0NvVmJQRjMrRUJYM3BCV2RqakxrWktDMUU4K2hqMGhIcVpqdjBBYVdwYWZyajN6MkMrQ2dJenF4UmJRdlRtY2Uvd1dDeDUrc0NLbldySlV5Z2MycGFFNTFVQmRGb3NnZ0dsL2NCL3FxR2o0dkpwVFNWdlpvQ0VVejFYSC9WekJaMC9WOW5KTDIvUWxHRTNPYkY2c1dnTjFxell3N3RzRGwxUDROeUo1cFNwZ2xFcFlMbDhVTExmZjQ4Snp1VVBYcWhaUlVHWk4yMjQ1Znc0UFAxakJUUWt2a3lGdzVoeEl5MFZBM2JvdEhuNndRaENjQWJqUWxTQTQ1YWJpcENpc3pURDhzdHpCVkFDUWhZVURjamxzLy96TkIzOHlkbitQakc5MmlKNFBTV2dvZ2hZL2VzWGlKK0ZwZTM2a29XVmgrK2R2Sk0yYUFVZHlFdGhjVmEwZHlVbXd4OFVWK2pFQzRONHYrWEZYK1JKRjl6NWtsY29DQndWNHV0OWRoVlNBRzVRUnZPSURBSUJ4MzE2a2JmNFNRYlZxQXpJWk5DOTFSZWFKNDU0RDU2UkVPZFBUdWVPL1JBSjV6VnA4U05qODZ5bXdHZzNrdFovM1BFQWthM24yWjg5bHRjSmxzYmpkVCs3M2xNdHFBVHk4SFJpbEVxeVBGcGtuVDBEZHJqMmNxUWJJcTllQXRrZFBBSUE5SVFHT3REUytnaXNBZ0dXZ2VyRUZBTUIwK0JDM3lNOFArdG56SU5GemdVWDduVGlrTEgrUEQrdTZZL2o0SXdUNDZpQ3ZWUXVTd0NBRXpweUQ1TVh2Q01LZExvc1poZzlYODdlMXIvYmlaM2RnRkFwb09uYUdwbU5uV002ZkZjNm9ZTE1oYWZaTU1JejdvVFl1bHd1Ky9RY0M0Q29sYXpwMGdyeDZkUmdQN09jRHhkWXJWd0NuRXk2TGhYdk9KUkxBNFlETGJvZkxZb1h0MWsxWXIxK0RKRENRQ3o0bnAvQlZjTFZaQTQ1Y0RqdjMvT2o4NEplN21xM05obnRaQWVmTVgwOUJXeTRDeW5yMXdmajQ4TmNScks4dkZObnZqNnpqRWFOU1FUOTFSczRNRkZuSElWWExWbEMxYk9YeHVZYkxCYkFzVk5FdG9hamZBSWtUeHd2dWRocU4vTEZMOE40eG1VVEh0UHhrSGozQ1Z3ZG5kYnFjNFBPdFc0SUt3Y3A2OWR3R254VzFuNGVpYmwzSXlrZkFmUG8zWVIvVDA1RThiM1pPMjdwMTRUOW1IQ0NSd1Brd0JlYlR2OEYrSjQ1L1RySUhod0JjYUZwUnN4WjhYdTdPVmNSZXRaS3Y4SisyWlRNVWRlcEEyYkFSVk5HdGtKbTdndmxqa3BZTmcvK28wUUNBa0EyZlpTM2tQci9hWG4yZ3pYWDlsZTV1UnBCY1pOV2VnN3hXemd3dHJGWUxUVWZ1K3RGKzZ4Yk1KMC9BOTdYKzNKME9oOGRqQXdCaDROck9uU09kcWFtaUlMWXo2NzNvc2xrTEhkSUdBSitYWDRHNlRWczQwOUpnK0dndHJCY3ZpTnBrN1A0T0didHpBdGVhTGk5QjI3c3ZOeHZLMnd0Z3Y1dFE2UDBTUWdnaGhCQkN5Sk5Fd1dkQ1NwdkNWbnVXeVlxdENnNGhoQkJDQ0NHazlFazMyK0dyb2o4bkVQSzR6dDB4WU5DTEZVcTZHMTZ4MzdzSDY2VkxrQVFHUWRYOFJUalRjaXJPT1JJVGtmSGR0L3h0ZWJYbm9PbmNCZXEyYlpFMGJRcGNXU0ZqVGVlWFlGajlnVmY3WTMxOXVlcXVVaWtmemdtY09TY25iT1JHMnVaTmNDUWx3dSt0a1hBa0pTRnAraFQ0OXVvRFNXZ29WMDAySy9pc2FoRU4zOTU5WUxsOENZWTFxMFRiTWU3ZkIwYXBnbC9NV3dERHdQa3dCV2w1S3ZkWi83b00yR3h3R28xSWVmODl5TUxMUWZmR20wamJ1aG02UVlNaHExeEZ0RjMvaVpNRnR4TW5qSVgxNzc5aE9yZ2Z5a1pOd1ByN3cvYlAzN0JjRkFhUzA3ZHNFaTFUMUs0TmJiOEIvTzNjVTR5ekFYb0VUSndFYVZnNFhGWUxIcTVaeFlkUHBlVWlvT25VR1l4YURUQkEramRmdXgwOHp5aVYwUFo5amE5c2JEcjBFOUsyYlFFams0SFJhTURJNWNqODdWZG95NWVIdEZ3NUJNNWJBTVBhTmJDY1B5ZmFsdW5RVDN4MTNnTEo1ZERQbU9YMkxsbVZxZ0M0NEd2bXNWOWd1WGdCenZSMFFiaUs1M1RDOE9GcU9KS1R2TnZ2STBxY01va1AwZnU4MUJXcTZKWUFnT1M1cytFMGNsVVNOZTA3UU4ydXZjZHRQQTNQanlRa0ZQclpjMkdQdjRPSEg2NHUwdER1L2JHalJRTVNzakUrUGlpelpwM0hkWXZ5ZldpUHY0UE1FeWY0MjhvR0RmalBhY1ozMzhKbHlhcm1XcVlNL3pybUZUQjlKdXgzRTJESlZUa1ZBQndQSGlCajd4NndHalhTZCt6Z256OTU3ZWNCcDFOVXNaMlVISmZaakl6OWV5SHgxVUZhdmp4a0ZTckNsVEhRM2t3QUFDQUFTVVJCVkpHQjFDODJRdnZLcTVEWGZoNzJoSGlrZnJJQjJsNjlJYTlSRThZRCsySCs5UlFDSms4VlZQUTFyRjNqZGgrc3Z6K0NWK1NjV3g2K3Y5emplMEJSdHk3OHgwM011VjJ2UGhSWklYK0Ftd1ZBUDNNMlRELzl5QytUMTZnSjF0OGZRTTZ4MzJrd3dQclhaVDRRTFEwdmwrOW5pOGN3Y0psTVlOUnFtSTcrRDY3TVRDanExczE1dmt3bS90L0tKazJoNmRoSnNMcXNmSGxBSW9Hc1VpVXdVaG5TZCtSVWJmY2Z3UTFZY3NkbHNlRCtXMjlDMmFRcDdIRng4TzNYSDdMS1ZjQ3ExYkQrZFJrTXk4SjYrUkxzLzk3Ri9aZzNvSHR6T0ZRdnRvRHA1eU5JMi9nWk5KMjdRTnZuTlJqMzdZVWs2N2x3WnVTcWhKc1Z1RmJVaWVRR0l1VERmUElrRjRDVnk2RnAxd0VaMzM0REFGQzM3OEQ5YnVKeXdmdzdOL0RMbFprSnd5Y2Z3My9NV0dRZSt3V1pwMDRpWU5LVWdwNWxHRDVjRGRVTHphQ28zd0JwV3piQlpjNEVvNUFYdU42VGxuMGVzZDY0VVdCYjY1V3JjTm1zWUNRcWFEcS9CUFBwMytBeW01R3kvRDI0TEJiNHZqNElzZ29WWWJ0K0RZNlVaUGlQblFBd0RCd3BLVkMzYVF0TjU1ZkFxSlJnbFNvZ2E4WUozMzc5WUxsd0hzNlVaUGgwZlJuU3NtVWY2L0dZVHAzME9MZ0dFZ24zWHhaR2t2L3ZZNzc5QndodU80MUdPTzdkZzdSOGVhUnUra0p3bjdwVmE2aGFSQW1XcGE1Zng3K1BuaFJwZURrQTNEVjF3TVRKTU83OUFlbGY3eEJYYU04bWsvRmhiZ0RRejUyZjcvYlRObjNoL2ZVTElZUVFRZ2doaEJRVCtxV1NrTkttc01GbnF2Wk1DQ0dFRUVJSUtZUzBUS3I0VE1qak9udmJBSVBKaHJvUmZpWGRsZnhsRFpSVzFLb05WYU5Ha0ZXdHhnVlhEQThCRnhlY1lMVytYTERFWmdNWUJ2TG51RXJRanJ0M0FaY0xwc00vUWR1N0w1UU5HZ3FyVnVaRDNiSVZWNVhQNllUcDRIN0JmYTdNVExqTU9YLzdZUDM4K1pBVEk1R0FVU2p5cmZBcUsxOGVqSThQV0oySDU1NWg0RGR5RkNUQndWeEFkTjFheUt0V0F5T1Y4aFVRSGNuSlNQMWlJeXdYTDBMaTZ3dmQ0S0dpZ2VVdWl3V3V2Rk9FUzZYYzg1WEZldWtpckpjdVFsYXhFbGgvZjFndVhoUlY2TlgyR3dBdHZDT3I5aHo4UjQwRzY4YzlOa2FoQUNPVjh0T1FNeklaWEhZN0dJYUJwa3RYeUd2VWdtSE5LamlTRW5NMklwRWdhTkVTc0FFNWdWbDFxOVpRdDJucmNiK01XZzMvOFJPUnZuVXpqQWVFcjVmVDhCQk9Zd1pZamVmUWVqWkhWdFZwZCtSVnVaQ3E1ZHhaT0JJVG9lM1ZCOG9tVGZQZDN2MVJieFc0ejhmaGVIQ2ZEeEE1Y3dVRTdZa1ArTEN2MCtnKzlKdnRhWGgrbFBYcWdWR3JJYXYySEFMbnY0MkhxMWJDY2Y5ZWdmMHBWa1g4UHJULys2K2c0cWtrS0pBUFBoc1BIdUJmTDNtdFdtNkR6NUtRVU1pZnF3NzVjOVhodUMrdXdKcXg4MnZCYmYzc3VaQlZyZ0o3UWp5U3BrLzE0Z0dUSnlYajZ4MlFoSVlpY041Q0FFRHFsNThMd3ZrdXN4bTJ2Mi93MVZZZFNVbXcvWDNEYzFnd0QzblZhb0xicXFaTlBRYWZuV25wc0Y0cU9CaHYvL2N1RkxWcUF3Q3NWNitBMVdvaHIxNEQvcVBHSUdudUxNRHBST3JHVDJHL2N3ZnFscTI0d0xHSGFzdDVwVzNmQ2xiakErT0JmV0I5ZkpCNTlBaWtZV0Y4Q0JZQTVMVnE4NE9CN1AvZWhUTTVHZkxhejhOeTZTSmNGZ3VValJwRDgxSlhBT0REei9iRUJ4NzM2YkpZQUtjVDVwUGNZQVQrZkN5VHc3aDNENHg3OStUYloyV0RoZ0M0U3N5NmdhOEQ0RjRuWHRhNVdObW9NZlI2UFI2dWZCLzNocndPZFp1MjhCM3d1bUJianFSRVdNNmVnYUplZldqYXRZZnh4d05nR0JhYU51MzRmZVRldHVYUFAvNmZ2ZnVPajZMTS93RCsyVjdTUXdpZEFBWVJRcTlTcEtnZ0ZsUlFUOFZlZm5MZW9hS25wNkpJRVEveEVQU3MyTUN6SENwaUF4U3BVZ1VSQWdnQlFpQUJRa25kSk50bmQrYjN4eVNUVEhaVE5vVVVQKy9YeTVmTU04L01QRFBabHV6bitRNnluM2tLL25QbkFLMFdXWS8rdmRLeEFuTGxYdmV1bmRBbmRJSXZJejFnZmZpMTF5bDNtQ2dyV0lDMnZtaGpXeWdUellUamFVcWd2Q0tTMndYWDVzMndqcnNLaGk1ZFlPaDZNWVRVby9BZU9nakxxTkV3ZE9vTUNBSnNIN3d2aDRxTEg0KzZsaTByL0N5b01Wc1FkZC85eUgvMTN6RDI3QW5qSmQxcmRVNk9EZXR4N3NIN1ZHMHQvelVmdXZoNEZIMzVCUnhsUDEvNmZBaWZlRlB3SGVsME1MVHZVRG9wU0tPUm4zUC9YUXJ6d0lFUVVvOEc5QSs0WTBEeHNySGJKZXJucGw3K25Wb2JGUlZ3dnRyaXlYNGFnMUcxem5mK25GSXh1eksydDk2QTViTEw1R0MvVml0Lzd1dDJTZkhFcDl5QS9oRTNUaXE5MjBPWk8weFVSS05qdklDSWlJaUlpQm9lZnpNaGFtN2M3dEQ2bDZsVVFVUkVSRVJFVkJtbjF3OVJBaUpZOFptb1ZwSlAyZ0NnVVFlZmRmSHhjbVZnUUZVQkVuNC9OSG85L0hsNUFPUktjcTNmZVErU0lNaTNvemZLVlF5OXhVRVE1eStiRURIeEpzQmdnUFhLY1pDcUNJTENZSUMxZ3NBUkFOaC8rRjRWWUd6MTNvZFZoak5VdSsvWUVRQ0NobzhBSU9LMnlURDFrYy9YdnVKckdJdHZ6eTRXRmNGellEK2s0cis3dURiL0FtMXNMR0llbXdZWURCQ0xDbEgweGY4UU0wMitoYjFyeTJZVWZ2SXg5SjA2UVFNTmZPZlBRZCsrQTFvOC8wTFE0d0tBUnFPQnJrMGIrTStlaGIrZ0FOb2cxWmpMS2dubVFhTkIrQTAzSXZ5R2lVcmd5N1g1RnhSKytsL1Y3ZGFGNDJuSW5UY1hNUTlQbGF1ZGR1bUN1QmRmZ3UzOXhmRHMrVjN1NVBmRGMraWdVamtVUU9DZHdudytpQzRYSUhnaGVielFSa1JBRXg2T2lNbDNRblM3NGZwbEV3bytlQS9RYUNCa3BDUGkxdHRoSGpTNDBuTUJnTnk1YzFEdy9tSUFnRGROWFhGU245QUprQ1Q0enNtQlhMSEFKZ2VQSzcxQTFRc3FOb1RHZEgwY1A2Nkc1UFVpOHE1N29JMk1SUFFERHlMMzVYazFPS3RBaGs2ZElWVlFwRUZUV1RHR09ub2MxaFZqWW1rVjkrcFVRL1VjT0FERFJZblF0MnNQVSs4K1FhdFFVOFBRV0N5SWVXUWFOQ1lUdkNrcEVBc0wxWSt6V3JJTVYrL0xNbXdFaXBaL0JiR3dNS0N2Y0R3TmVhKytJcjkzVmtBU1JVQVFFSFpsY2VWNG54KzJkOTlCeTVmblE1K1FBT3VZeStGY3Z3NFFCRGgrV2cxL1lRRzA0UkV3ZE80TXk3RGhBQURueGczd25UbWo3Tk9Ra0tDY3MrUjB3ckZwSXdDNWNuVEJSeC9BZXVWWUpmaHNHVGxLbnR5ajAwRnl1WkQvMmlKRTNIeUx2Q05SZ20zeE8yZ1JHd3ZEUllrSXUyNENKTDhQOW0rL3Fmb09EeVVUcG5RNjZGdTFBaUEvejV3L1Y3NlpyblViR0JLN1Fpd29nUC9jV2VnN3lPL3B3dWxUcFozS3ZGWVl1bHdFZmJ2MjhOcitxTENhdlgzVlNwajY5WWNtTEF5UnQwMldxOG9YZi81eHJGcXBQbjZyVnRDMWFBRmRpeGFWRDdTaThSZS94NnNiZ3dSbEsydXZnR1hVYUlnRkJRQ2dxazV1Nk5RSllkZE9VSmFEM1FuQTFLT0g4bTl2YWlvc2c2dCtUM0tzKzFtdWpBMDVwRjJRZWhUNmR1MFFlY2RkQUlDaTVWOHFFM2JjTzMrRnhtU1dQMDhLQXZMZmVnUFd5NitBcVhjZnVIL2ZEZGZHRFlpNGZUS2NhNHNmQUQ2ZmNyZUtHcE1rV0lhUFFGanhHQUZBVnp5Wkp1eXFxMkFaUGx4cHo1MHpxK0w5K1Azd25UNE5iOW94V0VlT1VxcElDMm5INUVrUjVYajIvQTdIT3ZVRDJYZEtmbnpHUGpNOTZOMVhqVWs5RVZzOHVhRThiVXdNWXA5OVRsa3UvT1JqVlJYNGlrbHdyUHdCUXRveHhFeDlESnJ3Y0JnU3V5SnU3anhrUC9jTXhPTFA4VURwSFVIS3NuLy9IWnhsemtOanNTRDJxYWVoaTJzSnllbUVlOS9lYW95QmlJaUlpSWlvZnZHYlNxTG1oaFdmaVlpSWlJaW9uaFM2NUMrZ1dmR1pxSGFTVDlvUVpUR2diMExqRFQ3cjI3VXZYWkFrZUk4Y2htdmJWcmgzL3diSjZZUXVyaVhNUTRiSzRSK0RBWm95dHhQM25Ud0paM0hvVUxMYjRmNXRGOHpEaHNNNmNoU2NHOVpYZWx6cnFORkt4V0xIeWg4QzFvZGRmVFdzWlNvZ2Fvd2gzQzVlcDRPK1l3SUF3SnVXRnJBNi9LWmJFRGIrYWdDQWU4ZDIySC80RHJxV0xSRisvUTNRUmtRZzdLcXJZZi91R3dDQW9YTVh4RXg3UWg2cjN3L2JtMjhFRGJiRnpad0RhTFhJWDdoQVZSVllHVktaZ0huWWRSTmc2dDBIdVMvTlFlN2MyZFU2SlkzWkF2T1FJYVdWQ2tVUjl1KytnUzZ1SmFJZStpdHNiN3l1OU5VbkpDRDJxYWRSOU5WWE1QWHFCZk9nd2RCWXJZaTQ1Uy93SE5pdmhJenMzMzhMYjhvaCtITnpJTnJ0a054dWFJeEd4UDFyUGdEQXVXRWRDai83dFBRYzR1SVFPMzBHdkNtSDROcTZCUURnMnJaVldTOVh2dzQ4ZHhSWDZGYjRmY3IyQUZTM3FIZHQzb3lJVzI5RCtJUWJVUFRGLytUamx4bERRMmoxN3Z2S3Y4c0dGK01Ydmg2MHZhekdkbjJjNjlmQm41ZUhxTHZ2UmQ1ckN3R3g4dEI5ZGNVKzlYU050NjJMeDJGZEthbTJLYmxkOEozSnJMSy9jLzFhaEY4M0FkRHJFVGIrR2dhZkc1R29lKzZEdmwwN0FJQ3hlM2ZFZHU4Ty83bHo4UHh4QUlBY2xHMzEzb2ZLZTFya3JiY2g0dVpicWpYQnh0RDFZbVdpa0hQOU92bTl5bWhFeE8xM29HRHhPMEczQ2IvK0JvVGZPS25DZlFwcHh3SkNtV0orSGx4YnRzQTZkaHlzSTBmTHdlZGk3dTNiQUVCK0x5c09QcnMyYjRKdy9MalN4ekpzZUdud3ViSWlLbm9kd2lkY0w0ZWUzUzdrdjdZd3NQSzhJQ0QvOVVXSW16VUgydGdXTUhSTWtNUFM5ejFROFg0QmVBK25JRy9lUzNMbDllTDNjZU1sM2VYS3VKVk0rckdPdVZ3K3p6MjdZZXJWV3dtUkNxbXBjZ2VOUnFtbzY5eXdIdGFSb3lCVU1ORkpZN0ZBY3JrZ3BCNkZaKzhlbVByMVYxVllkdS9ZRHVHNCtyT0NkY3dWQVFIUlVEZzNya2ZoMGlXcU52ZHZ1K0RlK2F1OFlEQWdlc3JEQUFEUC9uMXdiZjVGNlJjOTlkRks5eDJzYWpRQUdCSzdxaXA0QjFOU1VWeHlPaUVjVDZ0VzhObC8vanlFMUtNd2RMMFlsa0dEVWZqcGZ4SDE0RVBLYzhVeWJEakNycDBBNTRaMXNMMzlKc3lEaDhEVXR5OUV1eDJldlh0Zzd0ZGYzcEhIQTgrQi9mTG5rR0o1LzU1ZjVmR3J3OVNqaC9yemJERnRWTFQ2emg5QndzaGxlVklPd2Y3OXQzTHd1UXIrdkx3S0s3bExicmRTL1JsQTZldUszdy9KNTFQMTFaVGNTVVNTSUhtOXBmc28xNjhxM3BRVTVNeWNnWmduL2dGOXUvWndidG1zQ2oxcnJGYkVQUEtZL0R3di92a2JlL1pDK0xYWHlYY21PWndDamRtTTZJZi9EbDJjWEsyN1lPbEhxbjBRRVJFUkVSRTFGQWFmaVpxYlVJUFByUGhNUkVSRVJFVFY1UERJWDdSR3N1SXpVYTM4Y2ppN1VWZDdCZ0RQM2ozdzdOMERmMTRlSEQrdlVjSk9oaTVkRUhIcjdRQ0FndmNYUXl3c2dNWmNQS2xha2lBNkhmSXQ0TXR3YnQ0RTg3RGgwRml0TUE4ZFZ1RXhOWG85d3ErOVRqNyt2bVFJNlNjQyttZ2pJb0dJeUJxZGs3SGJKVXJJUkRpbXZqVjUyQlZYUU5lNkRRREErOGNCMklvcjYvcXpzK0hlL1J2TWd3WWo3S3J4Y0t6NUVZYkVyb2g5N0hFNXJDVkpLUGpvQTNnUHB3UTVJWTBTcHBHOG5vRFY0Wk51a3FzMGwrMnYwU0IyK3ZQeWJlS3JRY3pQUTlhMFIySHEweGZHeEVUWTNub1R4cVNlU25qTGZPa3d1SC9kRG1pMWlMcjdYbWdqSWhGMTE5M0krdWMvNER1VENldGxvNUQzNzFkS0t5dHF0WkM4QWp6bFFqc2FhK25ydnNaa1ZsV01sUHdpOGw5N1ZhN09IU1N3VnZEK1loU1VhelAxN1l2SU8rK0JybVZMaUlXRktGcjJ1U3FZVjU1enczcEUzSHlMSERxU0pJUVZQMDZxa3ZYbzM1VUttSFd0b2lCa0tCWElnY1p6Zlh5Wm1jaCs3aGxJVGllMFVWRWhuVU5aa3VCVFZSb3ZvVEVZNUhCWGtFcmNrbEF1eUZYSGowTjltemFxaXFlRzRna1FBQkEyN2lwSUhqbFVWbEo1dGp4amR6bjRMS1FkcjdCcWJGbGlZYUU4NFdQb01CaDc5SUF1UGg3K3JLd3F0NlA2NXp0ZjV2MUprdURQeVlIbjRCK2xiUnFOK2ptczExZGFrVm5aTER3YzBYK1ZBNnNRQk5pL1dRR0lJcXhqeDhFeWJMZ2N5QzhUWWczZzk2dXJveHNNbGI2V2VGT1B3anAySFBRZE84cnZIZVVlbDRiT3BlOGh2dlBxNnU5bDl5dFc5bDJDejQrOGY3K0NtR2xQb09DOWQ0TytKd09BV0ZDQXZOY1d3anBpSkFvLy94VG1nWU5VRmVlMWtWSFFtTTJRM0M2SWhVWFFXTXdROC9NQlFCVWsxVVpGd1RKMFdLVVRGeHdydjRjL094dkM4VFNFVDVRRDQ2TE5wb1NiTlliU3lWQ2VmWHZoM3ZVckpIdmduU1lNRjNkRDFEMzNJdWU1WndFQUJmLzlHQzE3SkNuWFJpd3FSTUduL3czWVR2SUpxdGMzalVhakJMZkxCMVExT2gwZ2lwREsvbXlDVkRIMm5UMEw5Mis3NUczSy9HejhXVmxLZTdWNHZhWEgwZ0FhWS9CUXJjWm9WTUxoeFNjQlk2L2VBQ0JQQUtqaWJoUG1ZY09oYjkwYXJpMmI0ZHl5QlJGeGNjcGtOOS9wMHpCMHVRaVFKR2hqVzBDMEY4RlhYT0ZhRng4UEFCVytKMnZDd2lBNUhOVS8zeEI0OXU1QjBZcmxpSDM4SDlER3RvRGpweC9oM3JrRExXYk9xZGIyUlY5L1ZlMEsxTHJZV0JpVGtsUnRvc01CWDNvNnpqLzhrTkttalkxRi9DSzVNcnI5aCsvazE0d3lZaDUvRXFhK2ZlSFB6a0wyVS8rbzFyRXI0cy9KUnU2Y1dRZ2JkeFhzUDN4ZnVrS3ZSOHpmSDRHdStMMnY0S01QNFBuakFPTG16SVV1dmhWaS8vRVVDai8vVEg2dEtaNHc0bGoxUTJsUW40aUlpSWlJcUlIeG0wcWk1c1RucS9JUFV3R0txd29SRVJFUkVSRlZ4ZTZXdnpTM0dLcC8yMlVpQ3BSODBvYVpOL2FvdW1NRHkzOXRZVUNiTml4Y3FYNnFzZndFWDhxaEt2ZmpUVW1CUCtzOGRQR3RvSzFrQXJZMlBFSUo1OWkvK3pab0gvdTNLK0JZODVPeUhQL2FHOVVPbXByNjlBRWdoNW45T1RtcWRTV2haeUgxS1BMLzg1cnE3eXVPbjFiTDFaSER3bUM5WWl3OCs1SUJ2UjRRUlJRcytSRHUzYjhoNnY0SFViUml1ZnA4SWtzRDJxTExwUXBrQVlEa1ZvZERoV1BIWVAvdUc0UmRkMzFBY0ZRNVIwRlFCVWRMK2hXOHR4Z2Frd2xpZ1ExQ1JnYXNsNDJFTmpZVzBRODhpTnljTEZoSGpsSXFQdHEvK3haaVhoN3NLNzZHWTlWSzFiSDBiZG9pN2w4dlYzb2RMYU5Hd3pKcWRFQzc2NWROS1Bqb0EyZ3NGdWpidHF0NCsySERZTDF5SEFEQWw1R09vdVZmUVhRNDVNcWZKZWZsY3NHWFhSb1VMYW0wcSsvUVVRbFBOVFRiVzI4b1lVUEw4QkV3RlZldkxQamdQYVdLcW5ud0VKZ0hEMUZ0MTFpdlQ5VDlEOExRdVRNY1A2OVIzZDQrSkRvZDdOOThEZnMzWDBQZm9TTzBrUkVRODIwd2RPcUVxUHNmaEM4bkczbXZ2Qnk4VW1TWjhHWmRQQTdMMHJmdmdJaS8zQnAwUDZySkI4Rk9LYjZWVXVYUzg4ZitTdnVXNWR5eVdaN29vZEhBT21vTWlyNzZvdHJiVXYxeGJmNEYvcHdjQ0NjejREdHpSZ2t6UnQ1MUR3REFsM2thQlI5K0VMQ2ROaW9LK3RhdDRkNjFNM0JkUkNSaW4zcGFlWnpZZjF3TnNhZ1E5cFhmd3pKc09EUmhZWElGWkZHc01OVHJPWFFRK1F0ZVVaYXQ0OFlqOG80N0EvcHB3cXpRdDJtcnZBOURvNUhmajhxRU1uVXRXOExVZjRCOFBtZlBCSVJKTldYZWh5dXQrQXpBbjNVZU9jODlVMlhnMzVlUmdjS01Ud0RJRll3Tm5UdkQwQ1VSamg5WHdUSjhCTXhETG9VM0pRWFE2YUNOaUVEQmtnK2g3OVFKbHVFajVPM1BaRUxmdGgzQ0owNkNlKytlQ2dPd1lsRVJuT3QraGpHcEoweTk1ZmQwMS9adHl2aktmaDZRZkg3NW1PWHA5V2p4ekhTNXFyN1pBc250Z3JsZlAxWEFYV015d2RTN2oxSkJ1NFI5K1Zld0wvOUtXWTcrK3lQS2EzemhKeDhyMWJjdEkwY2g4dGJiNGZsalAyenZ2RjNwdGFzTnlWYzYwU1IzNWd6NHpwNEJJRDllNC8vekZnREF1WEVEQ2ovNVdOa21adG9UTUhTNUNHSlJrZHczSWdKaVhpNjBFUkh5NTVzcUdCSTZJV3o4MVFpL1lTSnlucCtPckNlbUFjV2ZTNHErK1JxT0gxZkxFd3pLZlU5Vjh2T3FxR3ArL0tML3dMMXJKd28vL1FTU084VGlQbFVRSFE3NFRwNVVQbU9LdG53SXAwNVZmd2ZWREQwRGdLbi9BT1g1VjZLa3dybXFYNjgreXI5OW1WWGZTYUMySkxjYjl1Ky9LMjNRNnhIejZEUVllL1lDQUxnMmJWU0M5bm12dkl3V3o3MEFiVXdNSXUrOVQ5bkUvdTAzc0gvemRiMlBsWWlJaUlpSXFMb1lmQ1pxVGtLdDlxelhWM2tiTHlJaUlpSWlvaEwyNG9yUDRXYitPWUdvcHBJemJBRFFxQ3MrR3hJVGxSQlllZHFTNnM0QUltK2ZEUEdHRzRQMjg1MDZoWUlQM2xPV0N6NWVDdEZtZzdsL2Y0VGZkRXZRYmZ5MmZPVE1lQTZtM24wZ3BCMEwyc2M4Y0pEcXR1VWFnNkhLOHlraEZoUkF6TXRWZ2owbEliVVNubjNKeUgvelAwQnh4VVpqanlTSUJRVVFqaDJEa0hvVWtzY0Q0Y1J4K0U2Zmd1T24xZkNtcE1DemZ4K2lILzQ3ekpjT2xXL2hYbGlvN0svc09QMVpXUUczVy9lbUhrWGh4MHRndmVKSzZOdDNnT2ZRUVhqMjc0Tm4vejVFM0hvN05Ib2RIT3ZYdzMvdUxGcC9zQVF3R0pELzlwdndscWxPV2xKZFVuSzdsS0NRNUhZaC8rMDM1V0NYMFlnV3p6d0hGRjhuNytFVTJGZXZMTjArU0dYZTJqSW1ka1hNay8rc1ZsOTlRaWZFL09PcGdIYnY0UlRrbFFrQkFsQnVEKy80ZVExc2k5K0J1VTlmUkQveUdDU0hBK2NmbTRxNG1iT2g3OUFSQll2ZmdhdWtTbVlJWWFWUXVYZi9wb1M5REJjbG9pUnU1OTY3UjZrd3FtL2ZQbUM3Um5sOURBWVlFeFBsS3JOR2RVQS9GTmFSb3hGKy9RMXdiZHNLZlllT01QWHRDOWZXTGJELzhEMGtqMGNPTk0rWWlkeVgvd1gvK2ZPQVJvUHdHMjZFWmZobEtQcHlXV2pWVFVNaGlwREtQQlkwZXIxeXZWVFZXN1ZhNWJsU29tVENCQUI0a3FzT0JVWlBmUlN1N2R2Z09iQWYvcHhzK0U1bnlsVlVxZUZwdFlCT0IzOXVMZ3dKbldBWmZDbDBiZHBBRnhzTElTME5nUHg0Q1BiK1l4aytBaEczM2c3TDBPSElmK00xcFlLM3Nkc2xpUDdyMzZDTmxhdVBDNmxIbFdDZ2FMUEI5djVpeEV4N1FxNjYvMzlUWU94Nk1RcS9YRmJqeXJiNjFtMFE4WExwYzkrWGVWcjFPcWVOalVYTTQwOHExWDVkeFpWNFZaY2hxdlR6aCtSeUJxeXpqcjRjZ0J6K05RKzV0RWJWWGMwREJrTFh1ZzBjUDY0cVBaYlhDMjFrSkF5ZHV5RHlqcnRnN0pFRWFMVVFiVGJrTDF5QWxpLy9HN3E0bG9qNTIxVGt2YjVJZVM4T1lEQ1Voc0o5UGpqV3Jpa2RmMFJFYVQrL3VwSzg4bmxCbzVFZkIxbm5vWTJNUVBqZDl5Z0JiS1d2MFlUb0tRL0QyZlZpRkgyNVRGMk51MWpFWDI1VlFzL09kVDhyb1djQTBNWEVRaE1lRHZPbHd4Q1duZzdIajZzcnZGYUdEaDFnR1hHWmVveVFKNENVdEZmRXRXa2pYSnMyVnRxbnZQS1Qyc1RDUXVTODhEejBIVHJBbjVzYjBGOWp0cWduU0JWUEZJTWd5Q0htNHZkQmpja0VZK2N1ME1iRXdESmlCSFN4TGFDTGk0Tm90OE94NWljWXUxMENBUEFFbVRDbkNRK0h4bVNDNWJLUktGejJlVWpuVTFQbFB6K2UvOXNVUUtPUmY5WmxLMktIcWx5RmJRQ3FTdUFBQUswV1lWZGZyZlQzVm1NU1lWM1RSVWZEMUtjdkFIbmlYY0ZuOHNRRlhWd2NyS1BHeU44ZGxpVkowTGRwQTlPQWdmQWUvS1BLU1JORVJFUkVSRVFYQXIrcEpHcE9RZzArV3l4Vjl5RWlJaUlpSWlwV1V2R1p3V2VpbWt2UGtjTk9uZUxDR25na0ZkTmFyREIwNmx4bFAxMThLMVJZLzcxY3BUOXZTZkN2Zi85Szl5bTUzVUVyYXBiUXQrOEFmZnNPVlk0dEdNZnFWWENzWGdXTjJRenJGVmNpNHRiYmxYV2VQYjhqLzQzWGxRQVBJQWZkTENNdWcvL3NXV1RQbUs0S2x4VjlzUXdBRUQ3cEpwZ3ZIUW9BY0s1YkMxUGZma29mOHdDNTRwL2tja0dqQzN6ZEZGS1BRa2c5Q3N1dzRRSHJMTU5IUUJzVkJkZk9YMUgyU3NZODlyaXFYLzZpQlVIRG1FTHFVZGhYL29Ed0d5Y3FRVTdKNjRIdDNYY3F2VnVZTCtzOGNtZk9DR2pYaEljajlxbW5BUUR1WDdmRDhlT1BBWDNFSWpuMExZbitTZ1BWRllWT3l5b2ZFb3FiTTFlcGtpd1dGUUtDQUZPdjN2S1lTNEoveFFWSkpiOGZHcjBlcHQ1OTRFbmVxenBHNUIxM3d0QzVDN3hwYVNqNjMyY1ZqckUrTmNiclk3eTRteW9jWDFQbVN5K0ZOallXdXRhdFZlMytjMmVSdDNBQllwOTVGcjV6NXlBV0ZzSjZ4WlZ3YmQwQ1U2OCswTVhId3pybUNpWDRYQmVQUXdBUTNXNW9EUWE0ZjkrTmdzWHZLTzJSOTk0SDY1Z3JBQUJaVHp5bUJOVU5GM2REek5SSDVlc2t5TmRZbzlORGNyc2gyb3ZnTzVNSlRTVjN6OU9ZTFRBUEdnenpvTUZ3LzdvRDJjOCtYWEY0a3k0NGZidjJpSnY3cjRCMnllbUU5K0JCdVUvYnRqQjI2NllLZ0dwalloRjI5YlhLZXJHb0NMcTRsZ2lmT0VrT3pCYUhKSDJuVGdhOGozajI3a0hSVjE4ZzRoYTU0cmhsOUJpWUJ3K0JjLzA2MWQwTFRMMTZvL1hIbjFaNURyN1RwK1hxeGhvTlJKc05CVXVYeUN0ME9saEhqa2JFWDI1VkhxTyt6RXc0MXY2TXNLdkdROStwTXlTSEE1TGZCK3VJa2ZJMm9naC9tY2s2dXZoNHhENzliT21rSUowTzBYK2JDdUhxYStEZS9SdDhtWm1RM0M2NGQyeUhlOC92Z05jclY1N1c2YURSNitYWExyMGUvcHdjNkZxM2dlVDF3Ryt6S1ZYb0pVRkEvdXVMRUQ3aGVwZ0hEWWF1cFh5Y2dxVWZ3WitkRGZzUDN5Rjg0azB3OXV5RnVGa3ZJdS9sbDFTVGlRQUFCZ05pSC8rSE1wSEkvdU1xNkZyRXdkajFZbWdNQmxpR0RsTzZpZ1hxYmN0V3pmZnMzUVB2MGFOb01XT1djbmNHeWVOQndmdUxvVy9iRnVFVGI1S3J0VjkrQlN4RExvVjk5VW80Zmw0alA1ODFHa1JPdmdQV2NlTUJBUDZjSEhpUEhvVjU2REJvREFab0RBWklmcmtTczhaa1FzUmZib09RZmlKNDlXa0Fwbjc5bFRzR2xHVk1Tb0l4S1NuNEE2RWUrTXBVUUJidHBjSDh5SHZ1aFd2TFprQVVZZWlZQUZNdnVVS3dOKzJZNnZPRU5pSVMwWTlPQzlpdm1KK0htT0oyeWVtRWUxZkpCQmY1VFVuWHRpMnNJMGZKTFhhNzhucGNuMHk5K2lEczJnbkZ3NUFnZVR3d0R4b0NhRFhRV3EzUXQ1TGZ3NlFhVEo0cVgyRTdtSWhiYjRPK1RWc0FnRHQ1cjFKOSswTHk1K1RBZHlZVGt0T0ZnZy9maDNYa2FKZ0hEb0x4a2t0VXdXL2Z5WlB5SkM2dEZ1WWhsOEk4NUZKQUZPRTdkUXJDeVF3VWZ2WkowSWtCUkVSRVJFUkVGd0svcVNScVRrS2RaVjNKN1dXSmlJaUlpSWpLVTRMUEp2NDVnYWlta2s4V1YzeE9hTHdWbjMzbnpzTCs5VmRCMStsYXRWWXFFTHAzYksvd2x1WCt2THg2R1p0enczcjV0dmJGV2p6OXJCTFlGRExTVWZqSng2VUJERjNnWGE0TUZ5VWljdklkTUNSMlZiVjdqeHhXaGRVQVFGOGMzcFJFZjlES3dXSFhUVUQ0RFJPVjdlMHJmNEEzN1JpMDRSSFF4Y1lxUVRlTnhZS1dyeXlBWS9VcTVQMXJMaVJSaE45bXEvQWNEWjA2UXhzVkJVQU81d2pIU3F1UGlvV0ZxdENyNUNrWHF0VHBZT3JkQjlhUm93S0NWQnFqQ1hHejVzalhjT2V2OEo4N3E5NjJPT2dpWko0T0dKT3VPQmdHQUtMZEhyUVBBRUN2aC9mZ1FaeC82SUVLejY4a2RDbzVuVGovOEVNVjlpdGJlVmQweWxWSmhlTnA4Sjg5QzJQUFhyQ01HZzFBRGcwRmpMZGxTMFQvYlNvOHljbklYN1JBYVRjUEhRNXRSSVFjMnFzbHk0akxsTWVNdmwyNzB2WkxoeXFWRUEwZEV3SzJhNHpYeDlTelovR09SSGdQcDlTbzZyT3VaVXVsb3Fkcit6YTVZbVFaUXRveDVMMDBGOEtwazlDWXpZaTgrMTZFVDd3Sm5yMTdZRWhNaExGSEQramlXOEdmTFZmU3JlM2pFRDRmc3Y4UkdNS3JqSEQwQ0xJZS9idXF6ZkhUYWpnM3JJZXViWnVBL3BweWYxdlZsd2w4Kzg1a012VGN5UGpPWk1wQnplS0pCV0orUG55WnB5R2twOE43UEExaGtNUHJzZE1EUS9jbDNMdDNRWEs1RUhIM3ZUQ1htYlRpVFRtRWozckNyUUFBSUFCSlJFRlUvTmNYQlEwQU9sYitBTEd3RUZIMzNpK0hoSzFXbUhyMWh2Mzc3MG83U1JKUXRrcHNjWFhxOGlTUEI3bXpYb0RvZHNsVjB5VTVQQnI5ZjFOZ0xoUDY5V2RueTFYaGZUNW96SmFnRTJ5OEtTbXF4NmpHYUZKQ3ovWnZ2NEd4NjhVd0ppWEIwTGtMREoyN1ZIaE5WUHM4bklMQ1R6K0JlOGQybVBvUFFOeWN1YVZqZHpybGlVQm1DM1R4cmVUanJQZ2FucjE3NUg5Ly81MWNQYjkzSDhEbkN4b0d0WTY1SE1ZaytmVktPSDRjOW0rL2dYWFVhRVRlZmErcW56L3JQSHpsM3VPY216YkNQSEFRN04rdWdEOHJDMUZUSGk3dG41T0QvTmNYd25meUpBREFkKzRjb2g3OFAyaU1KbWpDd21BZE9Sck9uMytHQlBselJFbm9HWkFyNUViL2JXckZGMFdyUmZURFU1RXo0em1JQlJXLzl6Y20zaU9IbFgrYkJ3eUVlY0RBZ0Q3dVg5V1Z3RVc3L1BPU25FNzRzN0xnejh1RnhteVdLM3NYSy9qd2ZlWHVGUDc4ZkFEeVo1NlN5WGJCcWtIWEIrRmtoaElxZCsvK0RmRDdZUmt4UXBrd1ZNSjM2bVNkSHp0ODBzMElHMytOdk9EMW91Z0NWYmdPeHZIamFyaDM3VUxZMkhFSXYxbDlOeGJ2b1lPd2Y3c0MzaU5Ib0cvYkR1RTMzQWp6b01IeTY1SldDMzFDQW54WjV4bDZKaUlpSWlLaUJzVnZLb21hRTFaOEppSWlJaUtpZW1UM3NPSXpVVzBsWjlpUTBLTGlpcUdOZ1Q4N1d4M0lLc1BVcTdjU2ZIYnQyZ2xQSlFIUzhsV1ZBVUJUSnNnVnYvQjF1YTA0d0tsckdZOVc3MzJvNmk4V0ZhbkNpLzZjSFBoemMyQm8zd0c2VnExS3c1OStIeVRCQjJoMTBKak5DSjkwRTNRdGk2dE1GZ2U3d3NaZmpZamI3eWpkMTltejhqNjBXbGlHRFljL04xZXU4cXJSd3REbElxVTZwUGR3YVFCSUhxZ09rWlB2aFBYS3NjcjF5di9QYTNMMXpIUG5ZQnJYRjJGanh3RTZIU1NYQzZMZERsM0xsZ2kvK1JiNE1qSmcrL0I5d09lRHJuVnI2TnUwaGE1Rm5MemY0Z0JiMkZYRmdTcFJSUGlORTZHTmlKQkRjQUFLM25zWG5nUDdpeSttSEZRMkR4Z0lmYWZPTUhicEFrUFhpNkV4bVZURGRlLzhGWWFFVHRDMWJnMXRkRFRDSjkyRThFazNRY3pMaFRjMUZiN01UTGgyL2dwVHo1Nkl2T3Vlb0QvTHNxeFhqb1AxeW5GQjE0a0ZCUUhCVVkzVkNtTmlWMGlDRnhxOUFhWkxlaWpuVjEyT0gxZkR1V2tqdkVlUEl1TDJPK1RycTlGQUxDcUVjOE42dVZQeDlUTWw5WVF4VWY3Witjb0VZM1V0VzhyWEVvQzdPR2hYRzFFUC9GL1E5dXBjdzdJYXcvVXg5NWVya3d2SDArUmdZcG5nczZGemwwb3JWQU9BNy93NVdJWU9sNDlaV0FqUHZtVGxkY0xZOVdJWWUvWlM5bUc4cEx0Y0pSZUFOaUlDemczcllSNDhSSzdFUHVaeStITno2dVZ4V0J1UzF3TmZlcnI4YjVkTENjOWFMaDBLWDBZNi9EazUwRml0Q0NzVGh2UWVPVkpueDZjNjR2ZkQ5dTdiOEJjSG5xWGlDUU1sSEN0L2dPV3lrY3JFazdJa3V4MmVsRU1vL0ZTdXltejc0RDNFeHNUQzBMa3ppcjVlRHVmYU5jcHpMQmpYNWw4Z25EaU95RHZ2aHI1dE8rUzk5aW9rYituenl2UEhBZVF2ZUVWWnRsNDVGcEczVFlaVU5neGRURWcvRWRCVzhOK2xNRnlVQ0YxOFBOdzdmMFhCMG8rVTgvT2RQd2ZKN1piZmY3VmFTRzQzdkVlUG9PRGpwYXA5K0U2Zmd2ZklZZmd5MG1ILzVtdEFvNEZsNkRCWWhvK0F2a01IYU1NamdvYXhWZWU1WXp0OHAwN0M5dTdiQ0J0L0RTSnV1eDJTNElYLzdGazQxcThGQUJUKzd6TVlFeFBoM3YyYityT0dLQ0wvamRjUi9kQmY0VnkvTnVqMWRQNjhCaHE5SHRhUm81SC8ra0xBNTRPbnVGbzNmRDZJTGhkOEdla28vUHpUZ05kUTd4OEhrRFB6ZWZneU1nQUE1a0dEWWVyYkQ0NmYxOEMrWXJucWRjNjk4MWQ0VTQ4aThyYkpNQThjQk52aWQ1U2ZsM0FzRmNLeFl6QWtsbGFRaGlSQmNyc2h1VjBRWFM1SUhnOGt0d2VTNElXcFYyOW9vNklRTnY1cUZIM3h2NEJ6c24vL1hZV1R6Y3FxVGtYd3V1STluSUxDeno1QjJGWGo1YzhvSlJXQVJSSCt2Rnc0TjJ5QWM5TUcxVGFTMjQzemY1c0N5VkZhTFJvYURhTC9OaFhtQVFOUnVPeHpPV1JjekxsaEEweTllc3VoZWxHRWNPSjQwT3RURzg0dG0rRTVlRkIxSndBQUVBdHN5SnMvRDVMTEJTRkRmbTMzblRxcEJKOGxod09PZFQ5RE9INWNmWTZpQ0kwb1Z2cGNyM0pNRzlkRDM3bzF6QU1HeXE5SFdWazEzbGR0dVRiL0FrQ3VuRzRaT1FvYWd3R3VuVHZnMnJaVm1RUUF5Sk5HYk8rOEJlM25uOGxWbi9zUGdDRWhvVUZEMjBSRVJFUkVSQUNEejBUTlM2akJaMVo4SmlJaUlpS2lFTERpTTFIdDJad0NPc1dGTmZRd0xneWRQaUNFVzFiQU9vMG1vRTBicE5LeUxqb0dNZjk0U3RYbU81TUpTZkFpOG80N0Evb0xKK1NRbUdmL2ZqbUk3ZlBCL3NOM3NLOWFpYmlaczZGUDZBUjlRaWRFVDMwMDZEakxWcGdHZ0xCcnJsV0Zudk5lZmdudytkQmkxaHk1YW1GSlFNanJoZTJ0TitBOWVnU1JkOXdKeTZneDBDY2tJRzdtYkJRdC94SmlRUUdpSHZxcnNsK3h3QVpqVXBKU3RUTi8wYXVJdXU5K1dLKzRVdWtUOCtRL1ZXUHg1MlREdFdVendxKy9JV0RjM2o4T29PamJieUNrSGdYMGVvU05HNCt3Y1ZkQkd4TWpYOXZZRmpBUGFRSEpibGNDYWZVbDVva25WYmRPQndEaDFLbHFiKy9abHd6bzlXajUwc3ZRRlZmVkZZc0trZi9hUXFYYW9EOHZGL3FFQktYU01TQ0hDVXNZdWx3azl6dC9IdjZ6NWFwZE43Q0d2RDY2Tm0yZ2E5Mm1kRC9sV0s4Y3F6emVLK0pjdHhidTNidWdiOTllRGt2NS9mQ2RPZ1VNR0FoZHExYUlmZXJwb050NUQ2ZEFPSEVjcm0xYm9kSHI0ZjV0cC9KemFyUWtDZDdVb3pCZTBoMGFpd1dSOTk0ZjBFWE16NFAzS0lQUGpaRjcxODRLMXhWOTlRV0t2dnFpZWp2eSs1SC94bXZRbUV3UXEzbUhBOStwVThpYjl4SzBVVkVRQ3dvQUFQWlZLK0ZZK3pQZzg2djZPdGV0aFhOZDZldHk5alBxOTd6eUpLY1QrYTh0aE1ab2hIQkNIZFowLzdvRDdsOTNWR3VNQlVzK0xIMTlsQ1M0dG05VHZ3ZHFOSExWYXEwTzBHcms1VEt2WFdXcnZ6cCtXZzNIVDZzRER5SUl5SGx4ZHRBN0tjRHJoZTNOLzZqSDlQNWlGTHkvdUhTL3ExZkJzZVluZVFJQ0FQKzVzemgzVCtCN2Z6QWxvV2RBRHEvcllsdFVXTlZYek11RDdlMDNvWTF0QVRFdlY3WE85djVpYUNNaTRNL05nZVIwS1ZXTWd3bWZPQW4rOCtkVjExRXNLTUM1Kys2V0Y2b1pvcTN1T1NyN0Q2Ri9NTTZmMThENTg1cVF0bEdGbmdGQWttQjc5MjNvMjdhVjN4TlVZN1FoZDg2c1dvMnhLbUorUHNUaXl0SUFrUDNVUHlyc1c3VDhLeFI5czBJT3pBZVpjQUNnMHJzMVZIZXlqWmlmTHordVltSWg1bGY4MmxIMmJoWFZsVGZ2cFpDM0FRRDRmTWlkT3h0aVlXR2xqMGV4d0Fibnp6L0IrZk5QOHZPK0ZnRndJaUlpSWlLaXVzQnZLb21hQzU5UCtXTmZ0VEg0VEVSRVJFUkVJV0RGWjZMYSsrVklObWJlMktPaGgzRkJDRWVQb09qTGFvYklLbEJTWVZIeSs1VXFlOExKRFBudklKSWtWN1RkdGhYZWxCUUFjaEJZRjlzQ2tpQkFMTERCdFhXckV1YjBuY2xFNFgrWHd2UEhBZml6c3dFQXRnL2ZSOVRkOThMUU1RRW9VK1VXUGg5ODJWbHdybGtENFZpcWFreXViVnNSTWVsbU9jUzI2RlVsdUNLa3BjbVZDeUZYaEN4WStwRVM5Q240NkVPNGQrOUcxQVAvQjIxVUZJU1RKeUhhYklEZkwxY2NURDhCMTQ3dE1IVHVETEd3QUVKNk9qejc5eUZuNWd4RTNISXJUUDM2SzlXS1ZkYzROUlgyVlN0aEhUMEcyc2dvQ0tkT3dyTjNEOXc3ZDhKMzlvenFmQnlyVjhLeDVrZVkrdlNGZWNCQUdDL3BEbDFjSElxKytWcXVabnBnUDJ4dnYxbkxuNWMzc00zcGhPOWtCdlFKbmVSbGp3ZkM4ZU1vK1BpajBIYnU4OEgyemx1SWZlNTV1SGZ0UXRHWFgwQXNzQ21yaTc3NkVocUxCZnI0ZUVoZUwxemJ0OE43NktDeTN0QkYvdG5VUmJWbkFISm9yWXFxek9FVEp5SDh4a21WOW1ubzYyUG9lakdFOUJNd0pIU0NlNDk4YlNTL1A2Und1RmhnZ3pjbFJYa2VBbklWYW4zYnRqRDE3QVdOVlYzbFhuSzU0RDF5QklXZnlCVm5DLzliV25sV2REanE1WEZZbHdvK2VBK1I5OXdIWTJKWGFNcmNVYStra203Umw4dENxdGhOVFpQa2NBUUdQYXVoSlBRTUFQQjY2K3p4V3JiQ2ZVMVYrYnlYSk1Ebmc0VGd3ZEJxQ3haNkRrV28zNE1FSVRrYzhGWGo1MWMrOUF6SVlXdi91ZXE5UnRxL1dWSEJqdjhrcnhFbEUyRWFPNysvVGg1WDFWVlo2TGtocUY2WHFvT2haeUlpSWlJaWFnUTBrc1RmVG9pYWhhSWk0T2pSNnZmWGFvRisvZXB2UEVSRVJFUkUxT3pNK1BvUHpQMCtCZExIdHpUMFVJaWFwUFFjQnpyL1l6VVdUZTZMYVZkMWJlamgxTG9hNEorWmRjemxjRzdkb2dwdmFhT2lFSEhMclhCdDM2WUszSmFsQ1ErSHVVOWZ1TFp0clhEZjJvaEl3S0FQckNLcTAwRmpOTXIvMTJnZ1NSSWtqd2NRQkxseW9MMG81RENaSml4TXJ0Qlozd0dza29xZ2RmQ25hSTNKSko5M1F5aGIzYlF1cjFranVEN2FpRWlJUllXMVBqNkZwdlhIbnpiMEVKcWw3S2VmcW5Zd2xZaUk2cGFoeTBWb01YTjJRdytEaUlpSWlJaWFPWlpvSW1vdTNPN1ErcGVwUmtKRVJFUkVSRlFkRG84UFlVWmRRdytEcU1sS3ozWUNBUHAyakc3Z2tWQnRPVGR1Q0dnVEN3cFE4TUY3bFc0bjJlMlZocDRCVkJ3K0xhNE9EUURsNDdFMXJSeFlrMnFsTlR0UTNkWGVhTERRTXlDZlIzM1VFV2tFMTRlaFoycE9MRU11aGYyN2J4cDZHRVJFZjBxbXZuMGJlZ2hFUkVSRVJQUW5vRzNvQVJCUkhXSHdtWWlJaUlpSTZwbkQ0MGVZaVhPb2lXb3ErYVFOQU5BM29YRUVuM1d0MnpUMEVJaUkvclFNWFM1cTZDRTBXK0hYM3dCOVFrSkRENE9JNkU5SDM2RWp3cStkME5ERElDSWlJaUtpUHdFR240bWFpMUNEejJaei9ZeURpSWlJaUlpYUxhZlhCNnVKRlorSmFzcm05QUlBb3EyR0JoNkp6RExrMG9ZZUFoSFJueFlyWXRZanZSNXhNMmJCT200OGRLMWFOZlJvaUlpYVBWMThLMWpIalVmY3pObUFucE9saVlpSWlJaW8vdkUzRDZMbWdzRm5JaUlpSWlLcVo2ejRURlE3eVJrMjlPa1ExZEREVUlSZmZ3UGN5WHZneThobzZLRVFFZjJwc0NMbUJXQXdJUEtPTzRFNzdtem9rUkFSRVJFUkVSRVJVUjFqeFdlaTVrQ1NBSzgzdEcwc2x2b1pDeEVSRVJFUk5WdE9qNC9CWjZKYXNEa0ZSRnVORFQyTVVxeUlTVVIwUWJFaUpoRVJFUkVSRVJFUlVlM3hMMnRFelVHbzFaNDFHc0RZaUw1b0pTSWlJaUtpSnNIaDhjTnExRFgwTUlpYXJJeGNCMFpkMHJLaGg2SEdpcGhFUkVSRVJFUkVSRVJFUk5TRXNPSXpVWE1RYXZEWmJLNmZjUkFSRVJFUlViUG05TExpTTFGdHBPYzQwU2t1cktHSFFVUkVSRVJFUkVSRVJFUkUxR1F4K0V6VUhERDRURVJFUkVSRUY0REQ0MGVZaVJXZmlXb2lQY2NCQUF3K0V4RVJFUkVSRVJFUkVSRVIxUUtEejBUTlFhakJaNU9wZnNaQlJFUkVSRVRObXRQcmc5WElpczlFTlpHZTdRVEE0RE1SRVJFUkVSRVJFUkVSRVZGdE1QaE0xQnl3NGpNUkVSRVJFVjBBclBoTVZITTJweGNBRUcwMU5QQklpSWlJaUlpSWlJaUlpSWlJbWk0R240bWFBNWNydFA0TVBoTVJFUkVSVVEwNHZUNVlUYXo0VEZRVHlTZHRBSUMrQ2RFTlBCSWlJaUlpSWlJaUlpSWlJcUttaThGbm9xWk9FQUJKQ20wYmk2Vit4a0pFUkVSRVJNMmFXeEJoTWJEaU0xRk4ySnhDUXcrQmlJaUlpSWlJaUlpSWlJaW95V1B3bWFpcGM3dEQ2Ni9YQTFvKzlZbUlpSWlJS0RST3J4OEFZRFV4K0V4VUU4a1pOb3pxMXJLaGgwRkVSRVJFUkVSRVJFUkVSTlNrTWYxSTFOU0ZHbncybSt0bkhFUkVSRVJFMUt5NWlvUFByUGhNUkVSRVJFUkVSRVJFUkVSRVJBMkZ3V2VpcG83Qlp5SWlJaUlpdWdDY1hoOEF3R3JTTi9CSWlKcW1YNDVrbzI5Q2RFTVBnNGlJaUlpSWlJaUlpSWlJcUVsajhKbW9xV1B3bVlpSWlJaUlMZ0NuaHhXZmlXb3IybXBvNkNFUUVSRVJFUkVSRVJFUkVSRTFhUXcrRXpWMURENFRFUkVSRWRFRjRQSVdCNStOREQ0VGhTbzV3d1lBNkJRWDFzQWpJU0lpSWlJaUlpSWlJaUlpYXRvWWZDWnF5aVFKOEhwRDI0YkJaeUlpSWlJaXFnRm5jZkRaeXVBelVjaHNUZ0VBZzg5RVJFUkVSRVJFUkVSRVJFUzF4ZUF6VVZNV2FyVm5BRENaNm40Y1JFUkVSRVRVN0xIaU0xSE5KWitVS3o3M1RZaHU0SkVRRVJFUkVSRVJFUkVSRVJFMWJmcUdIZ0FSMVVLb3dXZFdleVlpSWlJaW9ocHllbjBBR0h5dWpOdnRocm1DMzd1eXNySWdpcUt5SEIwZEhiU3ZJQWpRYXJYUTZhcC9uUXNLQ2hBWkdRbU5SaFA2b090WVNrb0tYbjMxVldWWnA5Tmg4ZUxGbFc2emR1MWFwS2Ftb212WHJ1amF0U3M2ZHV3SXJiWjV6ZFczT2VXN05VVmJEUTA4RWlJaUlpSWlJaUlpSWlJaW9xYU53V2VpcHN6akNhMC9nODlFUkVSRVJGUkRTc1ZuQTRQUDVmbDhQcnp4eGh2WXYzOC81cytmai9qNCtJQStmLzNyWDFGVVZLUXN6NWd4QXlOSGpsVDFFUVFCczJmUGhzMW13L1RwMDlHMmJkdEtqeXVLSW43NDRRY3NXYklFa3lkUHhsLys4cGVBOVpJazFlTE1BbW0xMmtvRDFpNlhDeGtaR2FyK1ZkbTRjU04rKyswM1pYbm16SmtZTVdKRTdRYmF5Q1JuMk5DblExUkRENE9JaUlpSWlJaUlpSWlJaUtqSlkvQ1pxQ2tMdGVLenlWUS80eUFpSWlJaW9tYlBKUlFIbnh0QnhlY05HemJBWnJOZDBHTU9IandZN2R1M0QyaTMyV3lZTTJjT0RodzRBQUNZTm0wYTVzK2ZqdzRkT29TMGY0L0hneGRlZUFGNzl1d0JJQWVsSDNua0VZd2RPelpvLzlUVVZDeGN1QkRIamgwREFIejQ0WWZvMmJNbmV2VG9vZlM1K2VhYlZXSHJ1ckJnd1FMMDZkTUg2ZW5weU16TURGaC8vUGh4MWJJa1NkaTJiVnZRZlEwZVBCZ0dnd0dIRHg5V3RmZnMyYlB1QnR4STJKd0NvcTNHaGg0R0VSRVJFUkVSRVJFUkVSRlJrOGZnTTFGVHhvclBSRVJFUkVSMGdTZ1ZueHRCOEhuNTh1VklUVTI5b01lTWlZa0pHbndXQkFIbno1OVhsck96cy9Ia2swOWl3WUlGMVE0L3U5MXVQUC84ODlpM2I1L1M1bks1a0oyZFhlRTJEb2REQ1QwRGNuWG5sMTU2Q2UrKyt5NGlJaUtxZGR6YVdMTm1EWll2WDE1bFAwbVNNR3ZXcktEcmxpOWZEcnZkcmdwbnQyL2ZIdEhSMFhVMnpzYmlseVBabUhsamo2bzdFaEVSRVJFUkVSRVJFUkVSVWFXcXZ0OG9FVFZlREQ0VEVSRVJFZEVGb2dTZkRRMGZmRzVNV3Jac2lWZGVlVVVWMXMzTHk4UENoUXVydlk4WFgzeFJGWHJXYURSNC9QSEhNWG55NUFxMzZkdTNMeVpNbUtCcXk4ckt3aXV2dkJMQzZCdmUzcjE3VmN2ZHUzZUh5K1dxOUQ5QkVCcG90RFdUbnVNQUFIU0tDMnZna1JBUkVSRVJFUkVSRVJFUkVUVjlyUGhNMUZSSkVoRHFsNzBNUGhNUkVSRVJVUTI1QlJGQTQ2ajQzTkJXclZvRm04Mm1hdXZkdXpjMmI5NE1BTkRyOWJqa2trdncyV2VmS2V1OVhxK3EvNVl0VzNEcTFDa0FnTVZpVWEzcjNyMDc4dlB6VmRzRHdOaXhZeEVmSDY4c1AvVFFRL2p0dDk5dzd0dzVwZTNYWDMvRjh1WExjZlBOTnlNc0xBeWlLRlo0SGc2SFE3V3MxV29EeGxLZVRsZTNQLzg5ZS9hb2x0ZXVYWXUxYTlkV3VzM0VpUlB4dDcvOXJVN0hVWitTTStUSENvUFBSRVJFUkVSRVJFUkVSRVJFdGNmZ00xRlQ1WGFIMWwrckJmUjh5aE1SRVJFUlVjMjRCQitBeGhGOE5oZ01NQmdNSVcwalNSSjhQcCtxVGFQUlFGL04zNU8wMnRLYlpuM3p6VGZJeU1pb3NLL1A1OFB5NWNzcjNkK21UWnNxWEhmbzBDRWNPblFvb0wxUG56NnE0TFBaYk1ZVFR6eUJmLzd6bjZwK0gzendBUVlQSG94UFB2bWt3bU1jUEhnUTA2Wk5VN1U5K09DRHVPV1dXeW9kZDRsYmJya0Y0OGFOQzJoUFNVbkJva1dMbEdXdFZvdDMzMzAzNkQ3Q3dzS1FuSnhjcmVNMVpja241ZUR6Nk80dEczZ2tSRVJFUkVSRVJFUkVSRVJFVFI5VGtFUk5sY2NUV3Y4cXFuWVJFUkVSRVJGVnh1WDF3MnpRVnQzeEFuajk5ZGREM2lZek14UDMzbnV2cW0zbzBLR1lQWHQyWFEyclFmVHIxdytYWDM0NU5tellBQUN3V3EyWU1tVUtPbmJzV09sMlgzenhoV3JaYkRiajZxdXZydlp4WTJOakVSc2JHOUNlbjU4ZjBOYTVjK2VnKzlpL2Z6K0tpb3FxZmN5bWFsTktOdnAwaUdyb1lSQVJFUkVSRVJFUkVSRVJFVFVMREQ0VE5WV2hCcC9ONXZvWkJ4RVJFUkVSL1NtNHZINVlEQTFmN2JreHNscXQwR2cwZGI1Zmw4c0ZVUlNyN1Bmd3d3OWoxNjVkNk5xMUs1NTg4a2xWVmVoZ1RwNDhpUjA3ZHFqYXhvOGZqL0R3OEpER2Q5ZGRkOEZtczZuYS9INi9hbGtVUlV5WU1FSFZscGlZaUVXTEZtSHo1czJxOW03ZHVxRkZpeFpCeDN2NjlHbGwyV1F5aFRUT2htUnpDdmpsU0RZZUc5ZTFvWWRDUkVSRVJFUkVSRVJFUkVUVUxERDRUTlJVdWQyaDlXZndtWWlJaUlpSWFzRWwrR0V4TXZnY3pKSWxTNEpXUDY2dG1UTm5ZdnYyN1ZYMmk0Nk94dXV2djQ0T0hUcFVLNEM5Yk5reTFiSkdvOEdOTjk0WTh2amNiamZjMWZqZHRId2ZqOGNEU1pLd2RldFdWZnZNbVRQUnNtWExnTzNuenAyckNqNWZmUEhGSVkrMW9XeEt5UUlBM0R1aVV3T1BoSWlJaUlpSWlJaUlpSWlJcUhsZzhKbW9xV0xGWnlJaUlpSWl1b0RjWHJGUkJwK1BIRGtTRUE0ZU0yWU1Pblc2c0VIVEJRc1dJQ3NycTg3Mk4yM2F0SkQ2ZCt6WXNWcjk5dTNiaDdWcjE2cmFEQVlEWG4vOWRWeDc3YlVZTldvVVJGR0VWcXNONmZpaDJyMTdOM0p6YzVYbDd0MjdCdzA5QThEQmd3ZFZ5MGxKU2ZVNnRycjArcytwU0doaFJkK0U2SVllQ2hFUkVSRVJFUkVSRVJFUlViUEE0RE5SVXhWcThMa0ozUXFZaUlpSWlJZ2FINWZnaDhYUStJTFBSNDhleGVlZmY2NXF1K2lpaXk1NDhQbmd3WU9xcXNTMTVYSzVLbHpuZHJ2eCsrKy9WN2crTVRFUnJWcTFDbWozZUR4NDlkVlhBOXE5WGkvMjd0MkxRWU1HNGRDaFE1Zy9mejZlZXVvcDlPelpzOUl4M24zMzNkV3ErRnhlVEV3TVZxNWNxV29iT1hJa3RtM2Joak5uemlodFYxeHhCUVJCUUU1T2p0TFd1blhyZXFtdVhSODJwV1JqMCtGc3pMeXhSME1QaFlpSWlJaUlpSWlJaUlpSXFObGc4Sm1vcWZKNlErdlBpczlFUkVSRVJGUUxic0hmS0NzK040U2hRNGZpb29zdVVwWk45VFRSdEUrZlBqQ1grVjB1T2xxdUdweWJtNHRaczJaVnVOM2pqeitPYTY2NUpxQjk2ZEtsT0h2MmJJWGI3ZGl4QTB1V0xJRWdDSGoyMldmeDRvc3ZvbS9mdmhYMm56QmhRblZPSTREZjc4ZVhYMzZwTEd1MVdseCsrZVg0OTcvL2pkMjdkeXZ0L2Z2M1IzcDZ1bXJicGxMdDJlWVU4UGpueVVob1ljV3NpVTFqekVSRVJFUkVSRVJFUkVSRVJFMEJnODlFVFZHb0ZiWDBla0NqcVoreEVCRVJFUkhSbjRKYjhNTmNCeFdmVDJRN3NERWxDeGFqRHJkZjJyRU9SbmJoUGZEQUExWDJtVHQzTHNMQ3dxcTl6emZmZkJOcGFXbXF0a21USm9VOHRvcjg4c3N2V0w1OGVhVjlEaHc0b1B6YjdYYmp1ZWVldzV3NWN6Qmd3SUNnL1pjdVhZcHZ2LzAyNUxIMDY5Y1BpeGN2eHJadDI3QjA2VkswYTljT3NiR3g4SlM3czVIQllNQ3hZOGRVYmJVTlB1ODZub2ZiM3Y0VmtpVFZhaitWMFd1MUtIQUo4UGhFL1BMczZIbzdEaEVSRVJFUkVSRVJFUkVSMFo4Umc4OUVUVkc1TDRPclZFL1Z4NGlJaUlpSTZNL0RMWWdJTjlYdXp3Z3ZyenlNWjcrU3c3VVh0dzV2OE9EempoMDdnbFpHTHUrenp6NURURXhNU1B1KzVKSkxFQlVWVmUzK29ZU2tRL1hISDM5Zy92ejVBZTFhclJhaUtDckxiZHEwVVZXRTlucTltREZqQm1iTm1vWEJnd2NIYk8veGVPQndPRUllajl2dGhrYWp3WWdSSXpCczJEQVVGQlFvN1dWWkxCWk1tVElGTjk1NEk0NGNPWUxEaHcramYvLytJUit2ckVjK1NjYUo3TkRIWENNU2NOOEh2MkhKZzRQUU55SDZ3aHlUaUlpSWlJaUlpSWlJaUlpb21XUHdtYWdwQ3JYaU00UFBSRVJFUkVSVVMyN0JqeGJoeGhwdlAvVy9lL0RXK2pUTXVLRTc3aG5SQ1JmRmg5Zmg2R3BHa2lRSWdsQ3RmcUY2L3Zubm9kTlZ2MEwyaVJNbnF0MVhwOU9wZ3RLVmhZOVBuVHFGRjE1NEllQThiN3JwSm16YXRBbTV1YmxLMjRRSkUzRHExQ244K09PUFNwc2dDSmcxYXhibXpKbURnUU1IVm51TTFhWFZhcFZRZWRteEFGQ3VYNnRXcmRDcVZTdU1IRG15MXNmYk9mUHlXdStqS29mUEZPSHYvLzBkRzFLeWNkYm1RcjhYMW1MSmc0Tnc3MldkNnYzWVJFUkVSRVJFUkVSRVJFUkV6UjJEejBSTlVhZ1ZuNDAxRHljUUVSRVJFUkVCZ052cmg5bFEvU0J2V1F0L09vcTMxcWRoNWVNamNHM2ZOblU4c3NicDhPSEQ5YmJ2MXExYjQ5dHZ2MVdXSjAyYWhLS2lvb0IrUjQ0Y3dmUFBQeCt3cm52Mzduand3UWV4YWRPbWdHMGVlK3d4WkdWbDRmZmZmMWZhQkVIQXpKa3pNWGZ1WFBUcjEwOXBIeng0TU1MRFF3K3d0MmtUK0JqdysvM0l6ODlYdFowNmRRcXhzYkVoNzcraFhkSTJBajgrT1JJRFo2NkRSL0JqZk8vV3VPK0QzOUMzWXpRclB4TVJFUkVSRVJFUkVSRVJFZFVTZzg5RVRWR293V2RXZkNZaUlpSWlvbHB5Q3lMTUJtM0kyNTNLYytMNTVYL2czWHNIL0dsQ3o0M0J0bTNiTUcvZVBIaksvZjRZSHgrUFdiTm1RYThQL2ljaG5VNkhHVE5tWU5xMGFVaFBUMWZhdlY0dlpzeVlnWG56NXFGWHIxNEFnSDc5K3FtQzBMVng1c3laZ01yYWFXbHA2Tk9uVDUzcy8wSXo2cldZZDBzdlhMZG9LLzcxbDE3WWxKS054ejlQeHNablJ6ZjAwSWlJaUlpSWlJaUlpSWlJaUpvMEJwK0ptaUlHbjRtSWlJaUk2QUp6Q3pXcitQeC9IKzVHLzA3Um1ES21TejJNcW5hNmRPbUM2NjY3cnNwK1lXRmhWZmFaUFhzMkJFR29jUDJqano0S3I5ZXJMTjkyMjIwWVBicmlFR3o3OXUyclBHWkYxcTVkaTRNSER3WUVpY1BEd3pGdjNyd3FxeWlIaFlYaHhSZGZ4TlNwVTFGUVVLQzBlendlVEo4K0hlKzg4dzR5TXpOeDRNQ0JHbzhSQUs2Ly9uckV4OGNEa0t0VGw1ZWNuSXhKa3liVjZoZ042ZW8rcmRFbXlvekZHNDVqMXNRazNQZkJiOWlVa28zUjNWczI5TkNJaUlpSWlJaUlpSWlJaUlpYUxBYWZpWm9pQnArSmlJaUlpT2dDcTBud2VWTktOdFlkek1JZjg2NnFwMUhWVHV2V3JURmh3b1E2MlZmSGpoMHJYYS9WcXF0bHQyalJBaGRkZEZHZEhMdThpSWlJZ0xidzhIRE1ueisveW5HV2FOMjZOV2JQbm8wbm4zd1NQcDlQYWIvKyt1dlJybDA3ckZxMUNzdVhMNi9WT0ljUEg2NEVuMU5TVWdMVzc5dTNENElnd0dBdzFPbzREVVdyMGVDV3dlM3huN1hIc1B5Um9aajJXVEplVzNPVXdXY2lJcUkva1p5Y0hOVm5xYmk0dUFydnZFRkVSRVJFUkVSRVJOWER2NjRRTlRXaGhwNEJ3R2lzKzNFUUVSRVJFZEdmaWxzUVlUWm9xKzVZeHNLZmp1RDJvUjF3U1p2QUlHNVRaN1BaY05kZGQxVzd2OXZ0Vmkwdlhyd1lIMzc0WWJXMjdkYXRHeFlzV0ZEdFkxMTY2YVVZT0hBZzNuampEUUJBWkdRa1huNzVaWFR0MnJYYSt3Q0FwS1FrVEpzMkRRc1dMSUJHbzhIZi8vNTMzSERERFNIdG96b2tTY0wyN2RzRDJwMU9KN1p2MzQ1Um8wYlYrVEV2bE10N3RNSi8xaDdEdHRSY1RMdXFLMlovZXdqcE9RNTBpcXU2aWpnMVRyTm56MFptWmliYXQyK1A5dTNiSXlrcENVT0dER25vWWRXcjNOeGNGQllXb25QbnpwWDJFd1JCVlduZVlEQkFvOUhVOS9CQ3NuZnZYblR2M2gxbXM3bkNQaWRPbkVCYVdwcXkzTDkvZjhUR3hrS1NKQnc5ZWhUZHVuV3I5VGdFUVFoNFhSODdkaXdHRGh4WTYzMlhkK3pZTWV6ZnYxOVo3dDI3TnhJVEUrdjhPSTFmbXpnZEFBQWdBRWxFUVZURmxpMWJzRzdkT2xWYm16WnRNR1hLbEViM2VLUS9oNmVlZWdxblQ1OVdsdDk3NzcwcVgwOGJtc2ZqUVZwYUdoSVRFMkc4d044dFpHWm1vbDI3ZGhmMG1FMWRSa1lHcGsrZnJpdy8rK3l6Nk5telp3T09xT2s2ZCs0Yy9INC9BSG1TZ3VrQ0ZCWEt6TXlzOEZoYnQyNUZtelp0MExsejU0Q0p0RVJFUkVSRVJIOTJERDRUTlRXczlreEVSRVJFUkEzQUpmaGgwbGUvNHZOWm14c3JrODhpZWU2NGVoeFZ3eEZGTVNETUhBcWZ6NmVxL2xjWlR3MG13RjUvL2ZWSVMwdkR2bjM3OEs5Ly9RdHQyN1lOZVI4QWNOVlZWeUV6TXhQZHVuWEQ4T0hEbFhhRHdWQmhjTkRyOVVJVVJXVlpyOWNIcld4WTh1WDl3WU1Ia1pPVEUzUmZLMWV1Yk5MQjV5dDZ4RU9yQVhZY3k4RVQ0N3RoOXJlSE1PdWJnMWo2ZjRNYmVtaFVBeGtaR2RpNmRTc0FPUndMQUZPbVRLbXo0TFBQNTRNZ0NIV3lyeEk2bmE3UzBOb25uM3lDNU9Sa1pmbWVlKzVCNzk2OUFRQU9od1BMbGkzRGloVXJFQnNiaS9mZWV3OFdpNlhDZmQxMTExM0l6YzFWbGhjdFdsUm53U3VQeDRQQ3drSVVGaGJDWnJQQlpyTWhMeThQT1RrNXlNbkp3Ymx6NXpCZ3dBRGNmLy85RmU0akt5c0x6ejc3TEl4R0l5Ni8vSEpjZDkxMVFRUEFPM2Z1VkUxTW1UdDNMb1lNR1lMLy9lOS9XTEprQ1VhTkdvVXBVNmFnWmN1YVYyLzMrWHpZc0dHRHFxMWJ0MjcxRW56ZXZYdTM2bnltVHAxYXErQ3ozKytIMSt1dHRJOVdxOFg1OCtkeDlPalJHaCtuVmF0VzZOV3JWMGpicEtlbjQ1VlhYZ2w0ZjU0OWUzYklvZWYwOUhSczNMZ3hwRzFDMWFwVksxeHp6VFgxZWd4cStzNmRPNGRUcDA3VjIvNFRFeE1SRXhPamF0dS9meittVDU4T3JWYUx6cDA3WTk2OGVhbythV2xwU2pnMEZIRnhjWWlOamExdy9iSmx5N0JreVJMY2ZmZmR1UDMyMjV0TjBGTVVSZVd6ZjhsN2ZjbC9YcTlYK2MvdGRzUGo4Y0R0ZHNQbGNzSGxjc0hoY01EaGNLQ3dzQkFqUm96QTZOR2pBL2J2OC9tUWxaV2xMSmQvalQ1NjlHaTFYOCtzVm10SWt6dWJtMm5UcGltZlplYlBuNC8rL2ZzcjZ6Nzk5Tk1hL2Y0M2R1eFlKQ1FrVkxoKzVzeVpPSFBtRFByMDZZUGh3NGZqdXV1dUF3RFk3WGJNblRzWGZyOGZZV0ZodVAzMjIzSHJyYmVHZkh3aUlpSWlJcUxtaXNGbm9xYUd3V2NpSWlJaUlyckF2RDQ1eEdvMlZELzQvUDZtNHhqZU5RNjlPMFRWMTdDb0NsT25Ub1hiN1VaRVJPMHFiZ2NMRXQ1Ly8vMjQvLzc3OGNVWFg2QkRodzdvMjdjdnJGWXJBTG5LM083ZHU1Vys5OXh6RDI2NzdUYXNYYnNXVzdkdXhZd1pNMVJCNkdYTGxsVjQ3T1RrWkJ3NGNDRGs4RnRqRVc3V1kwQ25HUHg2TEEvUlZnUHVHWkdBajdkbVlOYkVwRVpaOWZuRWlSUFlzR0VERGg0OGlGT25UcUdvcUFnR2d3RnhjWEZJU2tyQytQSGpxeFZrOWZsOFdMOStQVFp0Mm9UMDlIVFliRGFFaDRlamZmdjJHRGx5Sks2NTVwb3FLK2psNWVWaC9mcjEyTGR2SDQ0ZlA0NkNnZ0pJa29UbzZHaDA3ZG9WWThhTXdjaVJJeXNOUlltaWlPVGtaR3pldkJtSER4OUdWbFlXSEE0SExCWUwyclp0aTM3OSttSENoQWxvM2JwMXRhN1BWMTk5cFZxMldDeTQrdXFycTdWdGRYei8vZmQ0NTUxMzZteC9BREJpeEFqTW5EbXp3dlVaR1JtcWFzQTJtdzJBZlAwZmZQQkJGQlVWQVpDRGR4OTg4QUVlZWVTUkN2ZFZQZ1JYVWVEYTRYQmcxYXBWU3RDckpPVGw4WGlVb0pmVDZZVEQ0WURkYm9mRDRhaFdJRHcxTlJWRGhneEJVbEpTMFBVclZxeUEzKytIeStYQ3FsV3JZREtaZ2dhQXkwL3FFQVFCKy9mdng4Y2Zmd3dBK09XWFg3Qno1MDVNbmp3Wk45OThNd3dHUTVWamEwamxBM0NWVmJ1dWpvMGJOMkwrL1BtVjlrbEtTc0x3NGNQeDNudnYxZmc0STBhTUNPbTFQenM3RzlPblR3OGFTbnY3N2JmUnJWczN0R2pSb3RyN08zbnlKRDcvL1BOcTk2K0pwS1FrQnA4YkNiZmJqVnR2dlJWT3B4TzllL2ZHcTYrK0NrQ2VuRFZ0MmpRQXdOMTMzOTBnZ2RBdFc3YlU2cmxVbFJrelptRGt5SkdxdHIxNzl3S1EzMGNkRGtkQU1QcVpaNTVSM2k5QzhjQUREK0MyMjI0THV1Nzc3NzlYSm1rc1hib1V1M2Z2eHZUcDA5R3laVXQ4OGNVWDFaNHdXQ0krUGg1ang0NVZ0YzJiTjArWmRCSVJFWUZseTVaQnI5ZmpwcHR1Z3QxdUJ3QU1IejRjczJiTkN2WFVWSDc4OFVlODhjWWI4UHY5cXNtQXRaV2RuUjAwK0Z5VkV5ZE9ZUG55NWRYcUd4MGRIZExqZk9mT25YaisrZWNEMnF0VDJUd3pNeFAzM250dmhldU5SaU1pSWlMUXFWTW45Ty9mSCtQR2pVTjBkSFJBdjlXclYyUFJva1VWN3NkaXNTQXFLZ3FKaVlrWVBudzRSbzBhVmFQMzdoVXJWaWlmaTBMUnZYdjNDb1BQcDA2ZFFrWkdCZ0I1b3BMWmJGYUN6enQyN0ZBK1d6a2NEc1RIeDRkOGJDSWlJaUlpb3VhTXdXZWlwaWJVNFBNRnZoVWRFUkVSRVJFMVAyNUIvc0xWYktoZTFUVkpBajdhZkFLekp3VVBuelZYa3lkUHJyQWE2c2NmZjZ3S2JBd2RPaFE5ZXZRSTJ2ZkFnUVBZdFd0WHJjZGpNQmpxTlpEbmREcngwVWNmUVJSRjZIUTZEQjA2TkdqQTB1UHhZTUdDQlZpelpnMEE0TlZYWDhYVFR6OE5BRWhKU2NIT25UdFYvY2VPSFl1MWE5Y3F5Mis5OVJiZWZQUE5vRldqbTRJK0hhUHh3OTR6QUlCWkU1UGs0SE1qcS9wODh1Ukp2UDMyMi9qOTk5OEQxdm45ZnB3K2ZScW5UNS9HbWpWck1IYnNXRHorK09NVlByWXlNelB4NG9zdklpMHRUZFZlVXFYM2p6Lyt3SGZmZlljNWMrYWdZOGVPQWR2YjdYWjg5TkZIV0xWcVZkQ3dVSFoyTnJLenM3RjkrM1lzWDc0Y0w3endRdEFneUs1ZHUvRHV1KzhHclpMcGNEaVFtcHFLMU5SVXJGaXhBZzg5OUJBbVRweFk0ZlVCZ09QSGo2c2VsNEFjbEtzb3dGVmQvL3puUDNIWlpaZlZhaC8xSVRZMkZvTUdEVkpWSmY3KysrOHhac3lZQ3NQdjVjUEpGWVhiaTRxSzhQNzc3OWZkWUl0SmtvUi8vL3ZmV0x4NGNjQ3hpNHFLc0hyMWFtVTVJaUlDZDk1NVo5RDlsTjlXRUFTMGJkc1dRNFlNd1k0ZE93RElQL3VQUHZvSWVyMGV0OXh5U3gyZlNkMHFIM3l1ckFKNFUzWCsvSGs4OWRSVHlNN09ybkQ5TTg4OGc0VUxGOVo2TWhBMVQrdldyWVBUNlFRQXBlbzlJTC91bGVqYnQrOEZIMWREMmI1OXUvTHZBUU1HS0tGZ0FKVlcvcStwcjc3NktpRGM3WEE0bElrYU5hbTAyN3QzNzREZzg3NTkrNVIvang4L0hrYWpFY2VPSFZPZDMvWFhYeC9xOEFNa0pTWFYrUjBjQU9EUW9VUEl5c3BxVkFIWThuY3ZLTEZ4NDhZcWc4OVY4WHE5eU0zTlJXNXVMbjcvL1hkODl0bG5lT3l4eDNENTVaZUh0SitTU1ZYbnpwM0QxcTFiOGVtbm4rTC8yYnZ6c0tqSy9uL2diMllZWU5nRVFXUlJCSEZOM0RBVlFWeFRTMFg5bXJsbVlSa0ZhbXFacFpGcFdZOXA5dVNXWmo1bDI1T1ptYm1WV3k0cFZtN2hyb0E3cUxpd2lTeXovZjZZMzV5SE0rZk1NTU1pa08vWGRYWGx1Yzk5enR5ekgrQjlmKzZrcEtRS3JYNWdhVVViRTF0ZnIvdjI3Uk50bDM3Tjd0bXpSL2kzU3FXcXRCVkdpSWlJaUlpSS9pbHE1MStNaUI1bXJQaE1SRVJFUkVRUFdMR3A0ck9UYlJXZmQ1L0pRbVpPSVlZKzJxQXFoMVhqREI0ODJPTHkzZDkrKzYwbytCd1JFWUVoUTRiSTlsVXFsVFlIbjlldFd5ZXBQSGJxMUNrOC92ampWYjQ4K045Ly95MEVVM1U2bmNVcW9wbVptYUlBemM2ZE85R2dRUU04OWRSVFdMQmdnYWh2eTVZdEVSOGZqOTI3ZHd1UFYzcDZPcjc4OGtzOC8venpWWFJQcWxhTEFFK3MybnNSOTRxMENQRjF3K1MrVGJGb2V5cW05RzJHZG8ya1ZldXF3eSsvL0NJYmVwYXpZOGNPR0F3R0lieGUycDA3ZHpCOStuVFJjdXR5TWpJeU1HUEdEQ3hidGt4U3VlL2t5WlBZdEdtVFRXTTVkKzRjM25qakRYenl5U2VTMTkvcTFhdGxROC9tdEZvdFB2bmtFNmpWYWp6KytPTVcreTFac2tRU3hEWVlET1ZhOHR6ODlxdFNSVDRIWG5ycEpmejU1NThvS0NnUTJqNysrR09zV0xGQ051eGpIdko2MEFGYmxVb0ZyVmFMUFh2Mm9GKy9mcUo5YTlldVJXRmhvYkE5YnR3NGl3Rlk4OWRTU1VrSmZIMTk4YzQ3NzJEMzd0MVl2SGd4N3QyN2g5YXRXK1BKSjUrcy9EdFNEc1hGeFJhcmlwckNuS1dWZml6a09EbzZWdnJFR1ZNbDdvS0NBbHk2ZEVsb0R3NE9GcDZMOVBSMHU5OVQ1OCtmeDZ4WnMzRG56aDFSZTc5Ky9iQmp4dzdoY2JsMDZSSW1UWnBrY2RKRldWUXFGWlJLMjFlK3NLU2lueGxVTlVwLzc1aUN6N201dWZqOTk5OEJHRC9QV3JSb1VTMWpNMWZSMTZKV3E3WDYzWk9XbG9hTWpBeGhlOHVXTGRpeVpZdXcvZjc3NzVmN3RzM3A5WG9zVzdaTUZEQUhnSVlORzJMZXZIbVZPbEhoNnRXcnd1ZUVnNE9ERUhBdUhZWU9DZ3BDKy9idEszeGJ3Y0hCOFBMeUtsZFY3TktVU2lWY1hGeWdWcXVGLzZlbHBkV1k0SE5SVVpIb0dyKzAzYnQzeTY0YVV4SDM3OS9IdkhuejRPYm1WcUVRY0VaR2huRDlXTjdIOHJubm5yTTQ4YW1rcEFRREJneXc2VHc3ZCs0VS91M3A2WWxPbll3VEkyL2V2SWxEaHc0SisvejkvU1dUUmExcDJyUXBHalI0dUg0V0p5SWlJaUtpaHcrRHowUzFqVm1WbGpJeCtFeEVSRVJFUkJWa3F2anM3R2hiZ083N1A2K2lYMnQvZUxqdzF3N2xZVjZkVTQ3QllNQm5uMzJHSDM3NFFiSnYrL2J0eU16TVJHSmlJcG8yYlZvVlF3UUF5Ui9mSXlNalpmdUZob2FpVjY5ZW1EVnJsaEJBMjdoeEk5TFMwaVRCMU5qWVdIaDVlYUY3OSs3WXRXdVgwTDVtelJvRUJRVlpEYWJXVkMwRGphR2Q0MWR6RWRYVUI3UC9yeFZXLzM0SlBlZnR3ZTQzZXRTWThITnBvYUdoOFBQelEzNStQdExUMDFGc05nbDc1ODZkaUkyTmxWUXRYN3g0c1NUMDNLNWRPelJ1M0JpSER4L0dsU3RYaFBhc3JDeDgrZVdYbUR4NXN0V3grUHY3SXpBd0VBYURBUmN2WHBTRWlLNWV2WXFmZnZvSm8wYU5zbmdPbFVxRkprMmF3TlBURTdkdjM1WlVvd2FNUzdMMzZORkROc0MvYWRNbW5EeDUwdW80SzBOd2NMQ2tPdVhCZ3dkRmxTaDc5T2hoTVpCYVhGd3NxUnhvSGdDMmg3ZTNONTUvL25rc1hyeFlhTHQ4K1RMV3JWc25XK25hUEVoWDN1Q3pTcVdDV3EyR3E2c3IzTnpjNE83dUx2emYzZDBkbnA2ZThQVDBoSmVYRityVXFZTTZkZXFnYnQyNkZnTnlPVGs1MkxCaGc3RGR1SEZqcTRFa3VZclBCUVVGdUh2M0xueDhmREI2OUdoODhjVVg4UFgxeFFjZmZJQjY5ZXBoL1BqeDVicXZsV1hhdEdrNGUvYXNUWDF0Q1MwT0dUSUVFeVpNa04zWHJGa3p4TWZIQXdBT0hEaUFVNmRPQVRBR0NWOTQ0UVVBZ0srdkwyN2Z2aTA2YnVIQ2hWQXFsVWhKU2NHMGFkT0U5dWVlZXc3UjBkRUFnQmRmZkJFWExseXc2WDRBd0xadDI3QjQ4V0xKOSthNGNlTXdldlJvdEczYkZ2UG56eGZhTXpJeU1HblNKTXljT2RQdTBOekVpUlBSdjM5L3U0NlJFeHNieS9CekRYUHExQ25oZGFkVUt0R3laVXNBeGtsQnBna2RyVnExa256MnhzWEZTUUwzY3N5Zjc0a1RKOW8wS1dYMTZ0WHc4ZkdSdEwveHhodm8xcTFibWNkYnNuNzllaXhmdnR6aS90TFY4VzBSR3h1TFo1OTlWbmFmWHEvSDhPSERaZmZsNWVYaHZmZmV3OUdqUjBYdFlXRmhtRGR2bm1oaWxLWEpkZGFZZndmOS9mZmZ3cjg3ZGVvRWYzOS9TZnVnUVlQZzRPQmc5MjNKR1RObURLNWZ2dzRuSnllTC94MDZkRWhZRVFVQSt2ZnZqekZqeGtDdFZrT3RWbHV0S0h6ejVrMzgrT09QQUl3aC9kSTJiZHFFUC83NEE0RDhkVUJrWktUb08zUC8vdjFsVG9pUmMrREFBZEhyVzYxV0MrZTVjZU1HenB3NUk3eWZiRFYyN0ZqVXIxOGZoWVdGeU1qSXdLNWR1MFNUUEEwR0E1WXZYNDZPSFR0YWZCK3BWQ3JoK2pJM054Y1hMbHpBN3QyN1JST0Vjbk56OGRWWFgySGF0R2tvS2lyQzJyVnJBWWduQyszWXNRTW5UNTVFV0ZpWThEMWw4c2NmZitEdTNidXl0MjlwSXBLNWxKUVVYTHQyVGRqdTFhdVg4Snh2MmJJRkJvTkIySGYxNmxXN0poMGtKQ1F3K0V4RVJFUkVSUDk0L0Fza1VXM0RpczlFUkVSRVJQU0FGV3YrZjhWbmxXM1Y1VGIvbllrNVE4TXJmeHpGeGZqcHA1OUViV2ZPbkpIME8zRGdBREl6TTBWdGVYbDVrbjdYcmwzRG1qVnJiTDc5VnExYW9YWHIxamIzdDVWR280R2pveU1jSEJ4UVdGZ29CQlZNekt2NmFiVmFMRnk0VUZRaHpOekpreWVSbUppSTl1M2JJeVltQm0zYnRrVlFVSkRvWFAvOTczOUZmMUF2SzRTajFXcFJVbElDWjJkbk9EZzRpQ3E4cVZRcW9VS1puTTZkTzJQY3VISDR6My8rZzBjZmZSUU5HalFRQlJFQlk5Q2xkKy9lQUl4aG90OS8vMTBVWmx1NGNDSHUzYnVIWWNPR1dSMW5UZE9rdmpzQUlPM21QVVExOVlHWHF3cDdadlJBKzFrNzhIK0xEK0RZdTMzaDVWcTVsVlhMdzhYRkJVT0hEcFZVTHMvT3pzWmJiNzJGYytmT2lmcnYzYnRYRkh3K2MrYU1wT3JmOE9IRGhTQmtjWEV4cGt5WmdyUzBOR0gvMXExYk1XN2NPSGg2ZWtyRzA3Tm5UNHdhTlVxMFRMcEdvOEhTcFVzbG9heTllL2ZLQnAvcjFhdUhzV1BIb21mUG5xTFFWRnBhR3FaTm15YXFaSnlmbjQralI0OGlLaXBLZEk0elo4N2drMDgrRWJVMWJOaFF0aUxra1NOSFJGVXkyN1p0aTBhTkdrbjZsVlk2bFBMb280L2kwVWNmRmUyUGo0OFhCWjlmZnZsbGl3SGZ6ejc3VExUZHVYTm5xKzlMV3d3WU1BQmJ0MjRWUFcvZmZ2c3RldlhxSmFxU3FOUHBKRUVmVzRQUFFVRkJXTEJnZ1JCMnJ1eHE5Vjk4OFlVb21EVnAwaVFvRkFyODhjY2ZhTjI2TmRScU5WSlNVbkQzN2wzY3ZYdFhFaUJldkhneEZpMWFKRG52N3QyN0FSZ25DbFIzOExteVdRdmJCUWNIQ3hXVGI5eTRJUW8rbDY1K0tUY3hwN0xrNStkajZkS2wrTzIzM3lUNzR1UGpoWEgwNmRNSHhjWEZvdWZ2L3YzN1NFcEt3b0FCQXpCKy9IaTR1N3RYMlRpcGRpaGQ3YmxaczJad2NYR0JYcS9INXMyYmhmWjI3ZHBKamlzcUtpcFhpTjJXQ1c2QTlmRGsvUG56SllGaFczVHUzTm5xOTlMOSsvZEYxNWNlSGg2U3ozTHpiV2RuWjlTcFUwZjJmRHFkVHJZOUx5OFBDUWtKa3NsU2JkdTJ4ZXpac3lYdnk4cjRQQ2xkMlhudzRNRUFqSS94aVJNbkFCanZSOSsrZlN0OE95YVdWbllwemZ6K2UzaDQyRnlCK083ZHU1S2ZpMHoyNzk4di9EczhYUG96V1Z4Y0hNTEN3b1R0a3lkUGxpdjRiUDZ6U0xkdTNVUkI3dDkrKzgzdTRITmtaQ1NhTldzbWJEL3p6RE9ZUEhteWFMSmtSa1lHMHRMU1JQMUtVeXFWa3NEM1UwODloVW1USm9sV3A5aS9mejllZWVVVkZCY1g0K3V2djdaNC8vcjA2U01KUGg4L2ZoekhqeCszNjc2Wk03K2VmZXl4eHdBWTM0ZWxQMytJaUlpSWlJaElIb1BQUkxXSndRQlkrR1doUlF3K0V4RVJFUkZSQlprcVB0c1NmRTY1a29QTW5DSTgzdHEvOHNkUlZJVC8vT2MvWmZhVEMwTEp1WExsaWszbk14azllblNWQkovSGpSdUhtemR2UXFWU3lZWUhTNGRRQVdEZHVuV3lvV2VsVWlrSm1CdzdkZ3pIamgwRFlBdzJlM3A2d3RuWkdZNk9qbEFxbFVKVk80UEJBSVBCQUwxZUQ1MU9CNTFPQjQxR0E2MVdDNDFHQTQxR0E3MWVENFZDZ1RWcjFpQTlQVjFVZWJkang0NVFxOVhJeTh2RDVjdVhaZS9uaUJFakVCZ1lpTXpNVE5uSFBURXhVUWc4K3Z2N1k5U29VZmp5eXk5RmZUNzk5Rk9jT0hFQ3I3LytPbHhkWFdWdnA2WnBYTThkRGdBdTMvbGZ5TFpkSXk5OE1iNGp4cTA2aEo3LzJvT2ZKa2NoeE5ldDJzWVlHaHFLNWN1WHkxYUc4L2IyeGdzdnZDQ3EwQXBBVkwwWk1GYkZLODNEd3dQUFBQT01zTzNzN0l5NHVEZ2tKU1VKYlhxOUhnY1BIaFNGVTl6ZDNURjM3bHpaYXF3cWxRb1RKa3pBamgwN1JNRVY4N0VBeHZCTmJHd3MzTnlrajJ1VEprMHdkT2hRU2NqbHlwVXJvdUJ6VmxZVzVzeVpJNnBrN096c2pObXpad3ZCejlMbXpwMHJDajUzNzk0ZHNiR3hrbjcyTUEvSTNiOS9YemI0Zk9uU0phSHlJMkI4ckJJU0VpcDAyNER4Y3lNK1BoN1RwMDhYMm9xS2lyQml4UXJNbWpWTGFET3ZDZzdZSG54MmRIUkV2WHIxS2p4V09lZlBuOGN2di93aWJQZnIxdy9oNGVHNGNPRUNaczJhQmJWYWpTZWVlRUwwMkprclBVRkVqaTBWWDJzYmE4SG44aktGdzgxZkswdVdMTUdxVmFzQUdDdVlsbVhmdm4xWXVuUXBzck96UmUwcWxRclRwMDlIang0OVJPMERCdzZFcDZjblB2amdBOUg3YWN1V0xVaE9Ua1pDUWdKNjl1eHAwMzA0ZmZvMFhuLzlkWnY2bW91T2pzWWJiN3hScm1PcDZ1VG01b29xNWJkdDJ4WUE4TmRmZjRsZWozTEI1K3FVbDVkWHJzOGV1WW1BcFczYXRFa0l3S3BVS256KytlZWl5c3R5ZHU3Y0tRb1YyOExUMHhOUlVWR2lTWEM5ZS9mR3E2KytpdVRrWkRSczJCQ05HemUyNjV4bE1ZMHhNREJRbUdTVWxwWW1USUxxMWFzWEowTFlJU2NuUnhTKzkvSHhRWFIwdENqNHZIZnZYaVFrSkZSb1FwT0hod2VlZSs0NXpKa3pSOVNlbXBwcU1mZ3NKeXdzREFNR0RCQzk1Z29LQ3BDWm1XbHhRcGs1dFZvdHV2NjBsZmtrVnNCNGpXbStTb2VwQ3ZuNjlldEZWYTZKaUlpSWlJaElIb1BQUkxXSnZSVWtIQndBbVYrcUVCRVJFUkVSMmFOWWF3emlPcXZLL3FQMTVyK3ZvMVdRSnhyVVZWZjFzUDR4T25mdWpJMGJOMXI4UTNxWExsMUUyOUhSMFpMZ2NKY3VYZkRpaXkvaXpUZmZGQVV2UzlQcjlhS3djbmxFUkVUQTI5dGJxSFJxOHNjZmYyRGd3SUZXdzQ4T0RnNFdRODlQUGZVVTJyUnBJMm9iTVdJRURoMDZoTk9uVDR2YWI5KytYYTRsejZ1TG85SUI5ZXU0NFBMdCs2TDJ1SmdRZUxtcUVQZlpJWVMrdWhXei82OFZKdmR0V2kzVm44dXFjQ2dYaURZUDVKcFhlKzdTcFF1Y3pTWmpkK2pRQWM3T3pxTFhTVXBLaWlqNExGZVpzRFFuSnlmNCtmbUpYdWRhclZZSTVwdU1IRG5TNm5uS3VrK1ptWmw0N2JYWEpNR3lsMTU2U1RiMFhGWE1IK2ZObXpmaitlZWZsL1JidkhpeGFPTERrMDgraWFDZ29Fb1pRL3YyN2RHcFV5Zjg5ZGRmQUl5aFdIOS9mOUZqTGxmQjFOYmdzMDZudzYxYnR5cGxyQ1plWGw0d0dBejQ4TU1QaGVDeXA2Y240dVBqQVFETGx5K0h3V0RBL2Z2MzhlT1BQOExSMFZFVWNDK0xxNnNyZkgxOTRlUGpBMTlmWHhnTUJtRWlTWG10V3JVS1gzMzFWWm45T25mdWpCa3pab2phZXZmdWJmRzlzM1BuVHRGbi8rT1BQeTRKOTEyNmRBbUhEeDhXdHVWQ1doVjE3ZG8xMlhaYnc1dVhMbDNDSjU5OElrem1LYzNmM3grelo4OFdWVEF0clZ1M2J2RDM5OGRiYjcyRnUzZnZDdTNaMmRsNC8vMzNzWGJ0V293Wk13YlIwZEZXbjBlOVhsK3VDcitBL09RQXFuNGFqVVlVU0cvUm9nVUE0NG9CYjczMWx0RGV2SG56TXM5bHZtS0F5ZEdqUjBXdm0zYnQyc2xPM2twSlNSR3RSUENnRlJZV1l1M2F0Y0oybXpadGNPZk9IZEY3MU0vUFR4SVN6Y25KS2RmMVpVSkNBaTVldklqang0L2p1ZWVldzhpUkk1R2Ftb29QUHZnQWVyMGVJMGFNd05OUFB3MlZxdUxYUlJxTkJwTW1UUUpnREQ2YjN1ZGVYbDdDODF4NkZZdUt5c25Kd2JwMTY4cnNaNzdDd1BIang0V0pJSllNR3pZTVhsNWVVQ2dVd3ZXd2FjS2lpVXFsRWo3SHErTHpIQUQyN05ram1xelp1WE5udEcvZkhrNU9Uc0kxUVhaMk52NysrMjlFUkVSVTZMYmtQdHZMQ3ZIYmN4NXZiMjloSlkrVEowOEtqMlZZV0JnOFBUMFJFaElDd0xqaVJXVlp1M2F0N0hWSFhsNmU2TFhqNU9TRWxTdFhZdEtrU1VJWU9pd3NEQjkrK0tIVjg1dGZneE1SRVJFUkVmMFRNZmhNVkp2WSt3dnlXdlNIWUNJaUlpSWlxcm5zcWZpOC9lU05LcW4yL0UvV3JsMDdiTnk0VVhaZjkrN2QwYnQzYjFGYnc0WU5FUkVSSVZSWkN3OFBSMUpTRXB5Y25MQmt5UktzWExrUzI3WnRLN05LYVhuMDZ0VUxBREJseWhSRVJVVmg1ODZkK1BQUFA2SFJhQ3lHdWt6Vnl3QmpLT0tiYjc0UjlXM1RwbzFRQ2JRMGxVcUZPWFBtWU1LRUNhS2x3Q2RPbkZpaHluSFZJY1RYVlZUeDJXUkloeUQ4M2NnTHMzODZoZGsvbmNMSDI4NGpybXNJbnUwYWduYU5yRmRZZkpETWwySUhqSldnVFhKemN5WGhSVk40ckRSSFIwZUVoSVRnM0xselFwdGN0V1pyOUhxOTVMYnExS2xqOTJ1aXJQdjA3cnZ2U3ZwRVJVVmg0TUNCZHQxT1JkMi9MdzdNYjlxMENhTkdqUktGNWc0ZlBvd1RKMDZJK3VYbjUrUFRUejhWdFhYcDBrVXl3Y0JXTDd6d0FnNGZQb3lPSFRzaUlTRkJFcW8yRDRNNk9qcmFIQVMrZHUwYVJvOGVYYTV4V2ZMQkJ4L2crUEhqdUhqeG90Q21WcXN4Yjk0OEZCUVVpQ1pVOU92WEQrbnA2VWhMUzRPenN6Tzh2YjF4NDhZTllYL0xsaTB4Wk1nUUllanM0K05USlpNdlROWDF5eUlYdkIweVpJakYvbi84OFljb2xCZ1hGd2NmSHg5Um42MWJ0NHFDejFWUjhibThUSy9sSFR0MlNGWkVNTGx6NXc2bVRKbFM1cmtzaGR2VDB0SXdaODRjQkFjSDQrMjMzMzZna3h1b2V2bjYrcUpidDI2UzlyQ3dNSXRCZWt2TUs5S2FqQnMzVGhUOFQweE1SR2hvcUtSZlltSWlVbE5UYmJxdGlSTW5ZdHk0Y2FLMmI3LzlGci8vL2pzQVkxaHk4ZUxGa3VQYzNOd2tFNVZNYnQrK0xRcVRIamx5QkVlT0hCSDFtVFp0bW1peVVrVW9GQXJNbkRrVEZ5OWVSSWNPSFpDZm40KzVjK2NLbjRQLy9lOS9vZFZxTVhqdzRISlYyUVdNb1Y5L2YzK29WQ3JaNTluUHp3OStmbjRWdWg5eTh2THk4UDMzMzl0OTNKa3paM0RtekJtcmZmcjI3UXN2THk4MGI5NGNtelp0QWdEOC9QUFBXTHAwcWRCbjd0eTVvckJ4NlNyTWxXWFhybDJpN2Vqb2FMaTR1S0JEaHc0NGVQQ2cwUDdiYjc5Vk9QZ3M5OWxmbnU5aFMrZHhjM1BEL1BuekFSZ256cG11TStQajR4RVJFWUdDZ2dLckszakV4TVJnK3ZUcEdETm1qTVZBdHFrUEFOeTllMWUwR2tWcEsxZXVGRTJBR0RKa2lPU2FTNkZRc0RvNUVSRVJFUkVSR0h3bXFsMWtxdWRZeFZuZFJFUkVSRVJVQ1lvMXhqOFN1NVJSOGJsWW8wZHk2aDI4UGtBYWVLd01EZzRPMVZycHQzVEZPYlZhamJGang0cjJxOVhscTNMZHBrMGJEQmd3QUE0T0RsQW9GSEIwZElTN3V6dGF0MjV0Y1duMXdZTUg0K2pSbzJqVXFCSGVlZWNkb2JLcWg0Y0hYbjMxVlF3ZE9oUTdkdXhBY25JeU1qTXpLeVVFN2VUa2hLNWR1d0l3UGhiUjBkR0lqbzdHbFN0WFpDdlFBa0JBUUFBNmR1d29iSWVHaG1MeTVNbEN1S0JSbzBaNDY2MjNMSVpXdmJ5ODhLOS8vUXN6WnN4QVZsWVdldlhxaFpZdFcxYjR2anhvRGV1NjRzUzFYTmw5SWI1dVdQMUNKMHpwMjh3WWZ0NmVpbyszcHlMRTF4VkRJb0xRcnBFWFFuemQwTDFGdlFjODZ2L1p2bjI3cEsxMTY5YkN2eTlmdml6Wkh4QVFJSHN1UHo4L1VmQzVkTURVRnZ2MjdaTUVQMHVQeFJaNnZSNDdkKzZVdEpjK3ozUFBQWWVaTTJlSzlwc21GMWlTbHBZbTJ0NjdkeTh1WGJwa3NmL2d3WU90Qml5TGlvb2sxVDhMQ2dxd1pjc1dQUFhVVTBLYjNITG9XN1pza2JUVnJWdTMzTUhua0pBUWZQYlpaeGJIYXg3UXJnbVZCdXZXclN2YXZubnpKbTdldkNscTgvRHdRSHg4UElxTGk2RldxK0h1N2c2dFZvc25ubmhDNk9QcjZ5dE0rcWpKTWpJeTRPYm1CaTh2OGFRSjg5ZUhYRmpLUEJDc1ZDcGhNQmh3OXV6WlN2dk0zYkJoQXhRS0JVNmNPSUUzMzN4VGFKODVjeVlpSXlNQkFKTW5UeGFGMVFGaktPM0NoUXNXUTgrQTdhSHhzdmo0K01oV2d6ZHAzTGl4YkpqVUZwNmVudVVkRnBGRTZVbGxKcVZmWXdxRnd1N2dkc09HRGVIcjY0dmJ0Mi9iZFZ5L2Z2MHdmUGh3MlgxNnZhQWI4eTRBQUNBQVNVUkJWQjR2dlBDQ3hXUHIxcTJMdW5YclFxdlZZczZjT2NqTXpCVDJOV3JVQ0dQSGpzWEVpUk5scnpOczRlWGxoUjkrK0tGY3g5WW1mL3p4eHdPOXZZeU1ERkcxYXJWYUxWUk1qbzZPRmdXZjkrL2ZqOG1USjFlb2N2ZjU4K2NsYmVWWjFjTDhQQXFGQXZYcjF5L3pPSVBCWUxYYXY2bkNkV0Zob2NWK3BWZkcrT0tMTDJSWHlraE5UUldGMU4zYzNNcGN3WVNJaUlpSWlPaGh4dUF6VVcxaWI4WG5HdkJISmlJaUlpSWlxdjFzcmZoOElQVTJ0SG9EWXBwWFRVRFQwOU5UcUd4VzNkUnFOWjU1NXBsS09WZWRPblZzcWxSWldtUmtKTUxEd3pGejVrekprdU9BTVdBY0h4K1ArUGg0YURRYVhMOStIZmZ1M1VOeGNURktTa3FnMCttZzFXcWgwK2xnTUJpRS81c0MwdVpCYVFjSEIzaDVlY21HdTRPRGcxRzNibDFrWjJmRDBkRVJMaTR1OFBiMlJuaDR1T3dTNVgzNjlNSHAwNmR4L1BoeGZQamhoNUtRbnR6NUZ5OWVqRGx6NWtpcUc5WVdnZDVxYkR0aFBlRGJycEVYTmt5SlJzNTlEVFljeWNDR0l4bjRlTHU0OG1PN1lDOTR1Um9menhCZk40VFVjeFAydFcxWUIwTTYyQjhDS2N1cFU2Y2tWZWxjWEZ6UXZYdDNZVHM3TzF0eW5LWG4xVHo4Wng2WXRTWTNOeGVmZmZhWnBQM3h4eCszK1J3QXNHN2RPa21JcW5uejVzSlM1Z0RRc1dOSERCbzBDQnMzYm9TM3R6Znk4dkt3Wjg4ZXUyNG5KU1VGS1NrcEZ2ZEhSa1phRFQ1YkNwK3RXYk1HL2Z2M2g1dWJtK3orcW1KdHJPWUI3UWM5TmpuUjBkRll1blNwMVlrZkNRa0prdGVrbzZNam5KeWNoRkNTcVhwallXRWhzckt5a0pXVmhaczNiNHIrMzcxN2Q2dFZseCtFbFN0WDR1REJnM2pra1VjUUV4T0RKNTk4RW5xOVhsUjlVcVZTeVliU3pZUFBKMCtleFBqeDQzSDE2bFdzWExsUzlONDRjK1lNNXM2ZEMwQWNxdGJyOVJnelpnd0FZMFhTMGxYSkFlUG5obEtwbE55K2s1T1Q4TjBpVnlWY3BWTGhyYmZlUWtKQ2d2QTZpNHFLUXZQbXpmSEZGMStVL2NCWVlLcGFhNm9rN2VQamd6ZmZmTk5xOVhoWFY5Y2FOZmxteVk0MDNMbG41KytMYXdHMWt4SVRlamVCdXd2L2ZHWEpzV1BISkJXbVM2K21VVlJVSlB1WmxKU1VaUFc4YmRxMFFYSnlNb0tDZ3BDZW5pNjBCd2NIdzlYVlZmYTczY1BEdytMM2cwNm5zM3A3Z1BHYTg2T1BQaEo5WDdxNnVtTDI3Tm5WT3VHeEloUUtoVTFqMTJxMW9zOWZwVkpaWmtEWS9ETXFKeWNIeDQ0ZEU3WDkrZWVmYU4yNnRYQXVXNTRIZS96MjIyK2k3WTRkT3dxM0ZSa1pDWVZDSVV4V0tTZ293RjkvL1lYbzZPaHkzVlpPVGc0Ky8veHpVWnVycTZ2RnlhR1duRDU5R3IvKytxdW9yWDM3OW5aZnI4VEV4S0J2Mzc0NGNlSUUxcTVkSzlzbk9EZ1lMN3p3QXU3ZnY0OS8vZXRmb24zbTRlYlNHalJvSUpwODhQVFRUOHYrbkplZW5pNmFBRmVhbTVzYlZxOWViYzlkSWlJaUlpSWlxclg0bXlPaTJvVEJaeUlpSWlJaXFnYkZXdU1mcnAwZHJWZDgzbjBtQytGQm52QmdVRVdpc2dQYkNvVUNIMzc0SVpSSzYyRjB3Qmdhc3haWXJBejJMdWVkbUppSWdvS0NNa1BQSmo0K1BsaTBhSkZzS0s0MkNQUlNJNjlJQzQxT0Q1WFMrdnZJeTFXRnVKZ1F4TVVZZzRhWGJoZmc3OHM1K1B0S0R2NituSU9jKzhhcXBydlBaT0h5L3YrRmh1dW9WY2lwNU9Eem1UTm5rSlNVSkFuTWpCNDlXdlRjeVZXM00xVWhMNnRkbzlGQXI5ZGJEUnNDeHVETEcyKzhnYXlzTEZGN2h3NGQwS2xUSjZ2SGxyWjU4MlpKZUZxaFVPQ2xsMTZTOUgzaGhSZHc4ZUpGVEowNkZZbUppWlVlSENyTDFhdFhaZHZ6OHZMd3pUZmY0TVVYWDdUcmZOWXEyVmFVK2RMdWNrRWRTOXpkM1VWQitzcmc2K3NMSHg4ZjlPN2RHems1T2ZEeDhjSGR1M2R4Nk5BaG9jK2pqejZLUG4zNkFEQUc3KzdldlNzRW0wdC90cDQrZlJwRGh3NlZyYXh0VWhtZnNlUEhqOGVnUVlQSzdDZjN1VjlVVklURGh3L0RZRERnMUtsVFVDcVZlUExKSjVHZG5TMEtmbHY2ekRWL2JmLzExMS9DdjcvODhrdTgvZmJid25aSlNZbmtmV2hpYXMvTHk1TUVuN096czZGUUtDU1A0NzE3OTNEMzdsM1pjWmdFQkFSZzJyUnArUFRUVDVHWW1JZ3VYYnJnMUtsVGRrOTZLQzB5TWhMUjBkRVlObXdZUHYvOGN3d2ZQaHgxNnRRcDg3aWNuQnljT25YS3J0dnk5L2UzdS9wdW1lTzRyOEhzbjA3aGJvR2RLd1RXQWk0cUJmcUYrNk5kSTl1dUVSNUdXcTFXTXVIRW5OeCs4MGtPNWxxM2JvMlltQmlFaG9ZaUxpNU9hSC81NVpmUnRtMWIyV04yN3R4cGRaSlBXUll2WG93ZE8zYUkyaElURTZ2ME82dXFOV2pRd0taci94OSsrQUVyVjY0VXRvY05HNGJ4NDhmYmRWdmJ0MitYZkhhdVg3OGVCdzhlUkdKaUlpSWpJeXY5K21YWHJsMmk3ZEtoNWpwMTZxQlZxMVk0Y2VLRTBMWjc5MjZiZzgvSnljbElTMHZEL2Z2M2taR1JnZDkrKzAweVNXNzA2TkVXcnpNQjQzZkoxcTFiQVJnL3N5OWN1SUI5Ky9aSkprSTkrK3l6VnNleWR1MWFMRjY4V0xUYVIyQmdJQ0lqSTFGWVdHanhPQThQRDBSR1JpSTNWN3JheTRZTkd5eE95RktyMVVoTVRNUTc3N3lEOFBCd0RCMDZWTGFmWHE5SFRrNk83TDdLV1AyQWlJaUlpSWlvdHVCZklvbHFFNW5scjZ4aThKbUlpSWlJaUNxQnJSV2Y5NXk1aGE3TmZCL0VrQWp5NGJmYVFxVlMyUng2TnFtdG9XY0FDUEkyVmpPOWZQcyttdFIzdCt2WUVGODNoUGk2VlVrMVoydDI3OTZOaFFzWGlpcElBa0RuenAweFlzUUlVWnZjY3QyV2dzem16Nk9EZzBPWnoyMTZlanBtejU2Tkd6ZkVWYlByMTYrUE45NTR3K3F4Sm5xOUhxdFdyWkpkOHY3NTU1OUhlSGk0cE4zRnhRVWZmZlNSN1Bua0tqbVdsSlFJRlE0QjQrdmMydnUwclBkdzZXcWI1alpzMklDQkF3Y2lLQ2dJUFhyMFFMZHUzVVQ3bHl4WmdpMWJ0Z2piRFJvMFFHUmtwTlhicTRocjE2Nkp0cTB0SFc4ZXdQTHg4Ykc3NnIydFhuLzlkUURHU3FpbHcrMnVycTZZT25VcUFHRFpzbVhZdkhtenhVQ2dScU1wTTBoa3FUcTNQVlFxbFd4VmZWc2tKeWVMM29lbTE0TjVRTm5iMjF2MmVHdGh5UDM3OXlNMU5SVk5tell0MTloTVJvMGFKZHYrNFljZjJuUjgxNjVkRVJVVkpYeTJ0R3JWQ3ExYXRhclFtQUFnSkNRRTc3enpqczM5VTFOVE1YdjJiTHR1NC9ISEg4ZXJyNzVxNzlDczhuSlY0YzRuZ3l2MW5FVDkrdldEU3FWQ1JrYUd6Y2ZrNU9SWURHRmFvOWZyc1hUcFVtemV2Rm15THlqb2Y5YzhVNlpNc1JneTFXcTFtRFZybHVpNENSTW1DTnRsVlUrdTdiUmFMVFpzMkNDNzcvcjE2M2pycmJjd1lNQUF5ZVNjaXZ3TWNlN2NPZEhyUTZsVVNpYWdSVWRIaTRMUEJ3OGVSR0Zob1UzZmNkOSsrNjNWL1YyN2RyVlk3ZGhFbzlIZzMvLyt0OVUrQ1FrSlFnWC85UFIwSERwMENHZlBuaFc5bG84Y09TSTVidDI2ZGZqNTU1K3Roc2xQbno2TjJOaFkyWDJCZ1lIQ3YwdXZMbUVTRXhPRHpwMDdZOEtFQ1dWT0NpUWlJaUlpSW5yWU1maE1WSnZJVkZDeWlzRm5JaUlpSWlLcUJNVWFZNURQV3ZCWm85UGp6d3QzOEZLdnlxMW9TUFJQRU9odERNbGV6eW15Ty9qOG9HazBHaXhmdmx5MlVtSFhybDB4WThZTVNSRERXZWIzRDVhQ291WUJEN1ZhYlRYNHZHWExGbnp5eVNlUzQ0S0RnL0grKysvYkZLQy9mZnMyM252dlBadzhlVkt5Yi96NDhSZytmSGlaNXlqTnhjVkY5dkdaTzNjdTl1N2RLMnduSkNSWURMN1lJalUxVmJUdDVlVWxCSEswV2kwKytPQURmUHp4eDFBb0ZLSVEwNVVyVnlUTHVZOGNPYkpLSnc5Y3VIQkJ0RjA2MkdQT3ZIS2pvNlB4VjlSYXJiYkNsUW9kSFIxbGcyNUxsaXdSaGJNVEV4UGg1K2NId0xnc2ZGbFZVTTBwbFVxNHU3dWpVYU5HcUYrL3ZoQ2VxaTZscTI4cUZBckV4TVFBZ0NTOFdLOWVQZG5qelIvM1RwMDZpYW8rZi8zMTEwSTQyTlBURTFGUlVRQ016M3ZwQ1FtbTlyQ3dzREtyMFphSFFxR0FScU94V0MyelBCd2NIUDd4NFVoNk1ENysrR1BaOXV6c2JOSDJ0OTkrQzNkMzZiV0FwVXJxY2xxM2JvM1ZxMWVMMnI3ODhrdnMzcjBiZ1BGNytkTlBQOFc1Yytld1lNRUN0R2pSQXErODhncnExYXVIek14TTJYUG01K2RqN05peEFDQ2F4QU1BU1VsSnd2Zk00c1dMYlI2bkpScU5CdlBtemNPK2Zmdks3Q3MzTWNuRS9OckExZFVWSFR0MnJQRDRhb3R0MjdiaDFxMWJWdnUwYWRORzhsMWcrdDR0ajUwN2Qwck9iLzU2am82T3hvb1ZLNFR0a3BJU0hEaHdBSTg5OWxpNWIxZWhVR0RFaUJGNDl0bG5LeFFJOXZEd3dPVEprMFVyVFd6Y3VGR29FQzJuZE1oWnA5T1ZXVUhiWURESXJvWUNRSmhFNU9Qamc1aVlHTm5nK3B3NWM2eUcwLzM4L0RCeTVFalpmZFlxWVJNUkVSRVJFZjNUTVBoTVZGdG90WUM5djlSbjhKbUlpSWlJaUNwQnNkWVlmbkJXV2Y0ajgvR3J1ZERvRE9nY1Z2ZEJEWXVvMWdqME1sYTR5OHl4dkN4MlRaQ2RuWTJrcENTY1AzOWUxSzVRS1BETU04OWc5T2pSc3VGWlYxZFhTVnQrZnI3c2JaZ3YrKzNwNlNuYlQ2ZlQ0ZC8vL2plMmJkc20yZGUxYTFlODl0cHJzcmRyN3ZUcDAzajc3YmNsMVNnOVBEd3dmZnIwS3EyQ1hCRjZ2UjRwS1NtaXRqZmZmQk5KU1VsQ0ZlNHpaODdndSsrK3c1Z3hZNFErT3AwT0N4WXNFSVZ5R2pkdWpENTkrbFJvUERrNU9mRHc4TEFZeERsOStyUm8yMXAxWVBQZ3MrbDUvT21ubjdCeTVjb0tqWFBRb0VHWU5HbVNxTzJYWDM0UnZZNjZkdTJLZnYzNm9haW9DSmN1WFlLSGgwZVo1MzNpaVNmUXBrMGIrUHY3bzM3OSt2ajExMS94NDQ4L1l0aXdZZWpTcFV1RnhseFJ0Mi9meHVIRGg0WHRkdTNhb1c1ZDQzZnhwVXVYUkgzTnEzNmFtQWUvZS9Ub2djek1UQ0VzZnZEZ1FWeTllaFVOR3paRWFHZ281c3laQThBWUtOKzRjU01BNCtlRXFSMkFiSFgxeXBDUWtJRExseTlYMnZsVUtwWFZ3RnRaL1AzOVpWOUQ1aE1YNkordmRKVjlhMHBQa0NrdkZ4Y1hVVlZrUVB4ZDdPRGdBQmNYRnl4YXRBaGFyUlluVDU3RW1qVnJNRzNhTkl2bjFPdjFGaWNzbEE1eG1vYysrL2J0QzM5L2YzejExVmZDYlM5Y3VGQVVocjF3NFFLKysrNDc5T3JWQ3dCdzl1eFptMExQdFUxZVhwN0ZRS29jODhmeWh4OSt3UHIxNjIwNjl1dXZ2NWFFMzAyR0RCbUNYYnQySVRnNEdMMTY5Y0x5NWN0Ris4c2JqdFhyOWRpelo0K283ZGl4WXpaZFkremV2ZHV1NExPRGd3UGMzZDBSRkJTRWlJZ0lEQmd3UUppd1pBK2xVZ2xQVDArRWhZV2hVNmRPNk5ldm4rVDYwZEsxYUxkdTNkQ3hZMGU0dWJuaDNYZmZsZTJ6YTljdUhEbHlCTk9uVDRkR283SFl6OWZYdUNwU1dKaHhrdkRFaVJNdGZrK1VWWkc3VHAwNkZacFlSMFJFUkVSRTlFL0I0RE5SYlNHemJLeFZyRlJDUkVSRVJFU1ZwRmhqL0tPOHM2UGw0UE9oQzNlaFZpbHJmRFZib3VyZ1g4ZFk4ZmxtcnAwck9UMUFkKzdjd2RTcFUzSDkrblZSZTcxNjlUQno1a3lyRlJmbGdpZzNiOTZVN1d0ZTBWSXVpS25YNnpGbnpod2NQSGhRMU83azVJU0VoQVFNSERqUTRsaEtPMzc4T0diT25Da0VoVTNDdzhNeGMrWk1pOVZ2YTRJelo4NklBbWllbnA1bzE2NGRSb3dZSVlUTEFPQ3JyNzVDeTVZdEVSRVJBUUQ0NUpOUGNQYnNXZEc1RWhNVEsxUWQ4ZENoUTVnL2Z6NFdMRmlBa0pBUXlmN2p4NCtMcXY0QzFpdDBtZ2ZyYkFtd2w5Zmh3NGV4YU5FaVVkdk5temN4ZXZSb29Vcm11KysraXhkZmZCSDE2OWVIbjU4ZjZ0ZXZqMTI3ZG9tcVZUWnQyaFNQUGZZWURBWURQdnZzTXlIVU8ydldMSXdiTnc2alI0K3VzdnRRbGw5KytVVlVuYlYwc015OHlubG9hS2pzT2N3clBqczVPV0g0OE9INDZLT1BoTFlmZi93UlU2Wk1zWGxjVHo3NUpBWVBIaXhwUDM3OE9HYk1tQ0ZzSnlVbHlZYkhLL0thZlpCZWVPRUZkT3ZXVGRKZTBja0dSQlhsNCtPRHZuMzdDaFZsdDIvZkxxcHlXMWs4UFQwUkd4dUxiNzc1Qm5xOUhnYURBYW1wcVJnNmRDaDBPaDNXckZtRHI3LytHanFkRHQ5Ly96MG1UWnFFMXExYkl6ZzRHRmV1WEFFQU5HellFRmV2WHEzMHNUMW9Cb09oUWlzWDZQVjZTYlZ0UzVLVGt5V1R1a3k2ZE9tQ2tTTkhDaE9Oekt0Q1d3cjZsdmIxMTE4TDF4ZW16K09qUjQ5YXZNMnlIRDU4R0hsNWVXWGU5ckpseTlDc1diTnkzWWFKcFpVNUxQSDA5SVNqb3lQQ3c4Tng5dXhaSWVnL1lNQUFSRVJFWU9QR2pWWW45T1huNStQWXNXTndkblpHZW5xNmJMLzA5SFM0dWJraElDQUEvZnIxUTlldVhUbEJob2lJaUlpSXFJSVlmQ2FxTGN6K1NGY21WbnNtSWlJaUlxSks4citLejVhclR4MjZlQmVkR3JQYU01R2NPcTRxT0NrVnlNcXo4MmY3QjBTbjArSGRkOStWaEo3YnQyK1BwS1NrTWtNcWN1SGx0TFEwU2ZCUG85SGc0c1dMb3JiR2pSdExqbDIxYXBVazlPenY3NC9aczJjTGxmTEtrcFdWaGRtelowdEN6MDg5OVJUR2p4OWY0ME9WNWhWQjI3VnJCOEE0L2w5KytVVUlNZW4xZXN5ZVBSc2ZmZlFSL3Zyckw2SDZya2xzYkN6YXRtMWJyakVVRlJWaDFhcFYrUG5ubndFWVF6dHl3V2Z6Mnd3TURMUmFsZEU4M0taV3E4czF2ckxvOVhyTW5UdFhVbEhUUEdqVXNtVkxTZVZ2OC91Wm1wcUtnb0lDeko4L0g4bkp5VUs3azVOVGhRTmFGYUhSYUVUaExyVmFqWmlZR0FER0N1NW56cHdSOVcvWnNxWHNlVXJNQ2k0NE9Ua2hLaW9LbjMvK3VSQnkyNzU5TytMaTR1RGw1V1hUMkJRS2hXeFZVWlZac1FaSFI4ZHlWeDhsZWxoZHYzNWRFcEF0WFUzZllEQWdJeU1Ec2JHeCtQdnZ2M0hwMGlYMDdkc1h3Y0hCUWlWM2MzWHExQkUrejY5ZnY0NFhYM3hSMlBmZWUrK2hkZXZXQUFCbm1iODdlSGw1b1czYnRqaDI3QmdBWU8zYXRRZ1BEOGVpUll0RXEwaHMzTGdSblRwMVF1Zk9uUkViRzR0UFB2a0VFeVpNZ01GZ3dMSmx5OHI1YUR5Y21qZHZMdnc3SUNCQWNnM240K01ESHg4ZkFFQm1acWJRN3VUa0JCY1hsekxQZitEQUFYejExVmZvMEtFRDVzMmJCOEJZM2JpODlIbzk5dTdkV3lNckZULzIyR01ZT0hBZzFHbzFSbzRjS2Fwd0RnRHIxcTJUUEw1eWlvdUxMVmJoQm9CbXpab2hJQ0FBTDcvOGNvWEdxOVZxSlJQT1NuTnpjN05wTlFzaUlpSWlJcUxhanNGbm90ckMzb3JQREQ0VEVSRVJFVkVsS2RZWWd4Vk9TbXNWbjdQeFdDdjdseDhtZWxqNGVUb2pLNjltVm56ZXNHRURUcDA2SldycjFxMGJaczZjV2VaeTI0Q3hzbDZ6WnMxRTRhWURCdzdneFJkZkZBV01EeDgrTEFsWW1sZDZUVTFORmFycG1qUnMyQkFMRnk2RXQ3ZTN6ZmRwNmRLbGt1cDhpWW1KK0wvLyt6K2Jqdi8yMjI5eDkrNWRZYnQwQlVlTlJvTWxTNVpJamtsTFN4TnQ3OTI3RjVjdVhTcnp0a2FQSGkyRWswem5OdzhYUlVWRkFUQSsxbSsrK1NaZWZmVlZJZEJiV0ZpSVYxNTVCWVdGaGFKamdvT0RSY0UxZTV3K2ZScno1ODlIUmthRzBIYnUzRG4wN3QxYjFPL28wYU9Ta0habVppYjI3ZHNuV3dVWEFDNWN1Q0RhdHZTOGhvZUh5d2JqelcvcjhPSERzdnNVQ2dYQ3c4UHg1NTkvV2oySFhEaklQR0IvN05neFRKZ3dRZlI0T0RzNzQ5MTMzMFg3OXUydG5yOHFYYng0RVZxdFZ0anUyYk9uRUdqYnVuV3JLQmdaRWhJQ2YzOS8yZk9ZVHhCd2NuS0NTcVhDb0VHRDhOVlhYOEhCd1FIZHUzZUh3V0N3ZVd4TGx5N0YxcTFiSmUzbVljMTMzMzFYZGlKQzA2Wk5KZFc2elNrVUNqenh4Qk0yajhsazc5Njl1SGZ2bnQzSEVWbGpQZ25FSkNFaFFmVFpzWFRwVXRrSlExT25UclZZTGRiYzg4OC9iN1d5Y0hGeE1lTGk0a1J0Mjdkdng1RWpSekI4K0hDTHg1a21vcGlIbTUyZG5jdWNwREpvMENBaCtIem56aDFNbURCQjBxZHIxNjRJQ0FnQUFQVHUzUnQrZm42SWlvb1NxbExYZHM3T3poZzBhSkROL2RQVDAwWFhYMDJhTk1Famp6eGkwN0dob2FIdzlmWEY3ZHUzTVdiTUdIejQ0WWV5L1lxS2lrU1R6b0tDZ213NnYrbjFaYnJXS0NvcXd2NzkrMFY5T25mdUxFeTJrYk5xMVNwUmhlamR1M2ZYeU9DelBkZVhsYUdpazMwdVhyeUlzV1BIV3R3L2JOaXdjbC8vRVJFUkVSRVIxU1lNUGhQVkZxejRURVJFUkVSRTFhUllhL3lEdDZQU1FYYS9ScWZIcVl4Y1RCL1FYSFkvRVptQ3p6V3Y0ck5PcDhOMzMzMG5hdlB4OGNGcnI3MW1VK2pacEZ1M2JxTGc4ODJiTjdGKy9Yb01HellNZ0RFd1kxNEZMeUFnUUZLQjlwdHZ2cEdjKzgwMzM3UXJsSktlbmk2cEdCMFZGV1Z6NkJrQWR1N2NhYkVxcGs2bnN4aHdLeTBsSlFVcEtTbGw5aHM0Y0tBbytMeDM3MTdrNWVVSjIwcWxFcDA2ZFJLMlc3VnFoUWtUSm1EeDRzVkNtM25vMmNQREErKzg4NDVzWlU1ckNnc0xzWHo1Y3Z6MDAwK1NrS3Q1T0Q0ek14UC8rdGUvWk0rellNRUNoSVNFeUliN3pJUFBqUm8xa2oxSFRFd01oZzRkYW5XOCsvYnRzeGg4Qm9EdTNic0x3V2MzTnpjRUJ3ZWpZY09HYU5DZ0FRSUNBaEFZR0NnYnV2WHk4a0p3Y0RDdVhMa0NBSkxLaXU3dTdwZytmYm9RNEtzdXpabzF3L2ZmZjQ4OWUvWmc3ZHExUXFBc1B6OGY2OWF0RS9XTmpvNjJlQjd6NExQcGRSTWJHNHZMbHk5ajdOaXhGcDhuT1FVRkJkQnF0VmFEbVNZNm5VNVNsUnVBVGNjcWxVcE1tVExGNW5HWm5EeDVzdEtDei9QbXpjT0NCUXNxNVZ4VXV3UUhCOFBkM1YzWXRoUU1kbkFRWHo4N09Ubko5bTNldkRuYzNOeUViZlBxNk5WTm85RWdMUzNOWXVYNHJsMjdvbVhMbHBKSzg0QXhJQnNYRjRjbVRab0liUjRlSHNLa25uOEtGeGNYVEpvMHllYitQL3p3ZytpN3RVT0hEaGcvZnJ6Tng3ZHYzeDVhclZiMHVKcExUazZXVElLeGhlbTZ3dlNhVEU1T2xsUkNmdkxKSjYxTy9qbDM3cHhvVllJVEowN2cxcTFicUZldm5rMWpxQ2xtekpnaG1yaVhsWldGWmN1V29hQ2dRTFovdlhyMU1ISGlSTkg3R1pCZjVZU0lpSWlJaUlqS2o4Rm5vdHJDM3VBemw0Z2tJaUlpSXFKS1VxelZRNjJ5SElBOGRTMFBlZ1BRcHFIWEF4d1ZVZTNpNSttQ3JQeWFGM3crZnZ3NGNuTnpSVzJtQ3NMV0JBWUdJaWtwU2RnZU1HQUF2di8rZTFHVjVVOC8vUlFuVHB4QVVGQVEvdmpqRDF5OWVsVjBqcmk0T0ZFZ3JLaW9DSWNPSFpMYzFzS0ZDOHU4SHdzV0xCQUNKci8vL3J0ay83bHo1NUNZbUdqMUhEMTY5TEJhQ2ZOQjBPdjErTzkvL3l0cWk0cUtrbFFsam8yTnhaRWpSM0Rnd0FIWjg3eisrdXMyVjNVczdlT1BQeFpWRURZSkNBakFTeSs5Skd4ZnVYSUZNMmJNRUZWeUxLMm9xQWh2di8wMmxpNWRLZ3IrM0x4NVUxSUYyNTVBcmIyaW9xSXdjK1pNdEd6WjBtSzFZems2blE2QmdZRkM4TG0wME5CUXpKa3pCMWV1WEVGY1hCeWVlT0lKakJ3NUV2WHIxNi9Nb2R0TXBWS2hUNTgrNk5Pbmo5QzJiTmt5VWJEWDBkSFJhcFZOOCtDOEtmanM1ZVVsZXA5Yll6QVk4UG5ubitQUW9VTW9LQ2hBUkVTRVBYZWoxdEpvTkRhRnRPbWZaLzc4K1pWNnZxbFRwOXJjMThYRnhhN0pTYVdQSzQrVWxCUjgvUEhIQ0FrSndkdHZ2MjJ4MzhDQkF5WEI1KzdkdTJQbXpKbXlrMHdxeXJ5Q2ZHMGo5MzFyaitqb2FMUm8wY0xpZDdIQllNRGF0V3RGYmJhdVVtQUs5WnJDL2IvOTlwdG92NmVuSjlxMmJXdjFITjI3ZHhjRm53Rmd6NTQ5ZU9xcHAyd2FRMDFST3V5L2QrOWVyRml4UW5oOEhCMGRoZWZSd2NFQkJvTUJ0Mjdkd3FlZmZvcXBVNmVpWGJ0MjFUSm1JaUlpSWlLaWh3R0R6MFMxaGRsU3NHVml4V2NpSWlJaUlxb2t4Um9kbkZXV3d3b25ydVZDNFFDMENQQ3cySWZvWWVmbjZZelVtL2xsZDN6QXpFT29BSEQvL24ya3BxWmFQYTdFN1BjVTd1N3VtRGh4b3FRQ2NISnlzdXp4M2J0M1I4K2VQVVZ0bVptWnNnSENzc1lDaU1ORGN2ZnB6cDA3dUhQbmp0VnpsQTYydUxpNDJCMFFLeWtwRVlXd1ZDcVZUY0cwMG4xMjdOZ2hDWWdQSERoUXRKMmJtNHZWcTFkYmZHd0I0SU1QUHNEVFR6K04vdjM3VzcwZjkrL2ZGMjNMaGJCaVkyTVJIeDh2bkNjNU9Sa0xGaXlRVk16MTgvTkRWbGFXc0gzdDJqWE1uejhmczJmUEZnTHV1M2Z2bHB6ZjF1cVQ1ZUhtNWlaNm5XbTFXbVJtWnVMYXRXdTRldlVxcmw2OWl1Yk5td3VoNEtLaUl2ejY2NjlZdDI0ZGJ0NjhLVGxmcjE2OU1IWHFWTGk0dUdEYnRtM1E2WFRZdkhrenRtM2JodlhyMTVjN1ZGaVp0bTdkaWwyN2RvbmErdlRwSTZvcWJpNDdPMXUwN2VycWF2VTJkRG9kenA4L0x3cUdHd3dHb1hxOHY3OC9SbzhlamY3OSswdU9QWC8rUEJZdFdpUnN4OGZIeTRibmFzSmpTVlJUclYrL3ZrcVBOZitPLy9ycnJ3RkFtSVJUZW45eGNURjI3TmlCclZ1MzR1VEprNUp6N2QyN0Y5ZXVYY1BZc1dNUkdSbFpyc0MySmViZjk1VjU3cXFtMCtsdzVNZ1JVWnQ1ZGZDeW1DcjVXd28rYjk2OEdlbnA2Y0syczdNenVuYnRXdVo1UzBwS2hPc0RUMDlQNU9ibVNsWlhpSXFLS2pQTTNycDFhM2g1ZVluRzk5dHZ2OVhvNExPbE1QcVZLMWV3Y3VWS1lSVUpBSWlJaUVDelpzMndaczBhQU1acjRWR2pSbUhseXBYSXpNekVhNis5aHFpb0tJd2NPZEppcGZUeUNBNE94c3laTXkzdTkvTGlaR1FpSWlJaUlubzRNUGhNVkZ1WUxTTldKZ2FmaVlpSWlJaW9raFJyOVhCMnRCNThidWJ2QVNjcmZZZ2VkdjUxWEhBenQrWlZmRGF2OWx3UnZYcjFRa0ZCQVpZdlgyNjFBbXJ2M3IzeDZxdXZTZ0krbFRXV3lqalA4dVhMN1Q1bTd0eTUyTHQzcjdDZGtKQmd0Y3F1dWJ5OFBLeGN1VkxVRmhJU0lsUm56TS9QeDQ4Ly9vajE2OWRMS3ZTYXk4L1B4L0xseS9ITk45OWd3SUFCNk5PbkQ0S0RnMFY5dEZvdHpwOC9iL0VjUGo0K21EWnRHaDU5OUZFQXdMMTc5N0JpeFFwczI3Wk4wamN3TUJDTEZpM0N5cFVyc1dQSERxRTlPVGtaMzMzM0hVYVBIZzJEd1NDcEdCa1dGaVpVa3pTbjBXakt2Si9tNGJ6U1RwMDZoVk9uVHVINjlldkl6TXhFWm1ZbXNyS3lKQlZDdmIyOWtaS1NncDA3ZCtMMzMzKzN1SFE5WUt6MmJBcmtIanQyVEdodjNMZ3hYRnhjY09USUVadGVPd2FEUWRLMlpzMGFiTjI2dGN4alRXSmlZdkRzczgrSzJ2YnQyeWNLRlFQR0lKWjV2OUx5OHZKdzhlSkZVVnZwS3QzbTVzK2ZqOTkvL3gxRlZuNVg2ZURnQUQ4L1AvajUrVW4ybVQrbmdZR0JhTmFzbWNWemxVV24wNVg3Mk1xUW1KaUlEaDA2V08xVCtqVmUzZU9sMm0vZXZIbFlzR0JCdVkrM3BjcXcrUVFjazd0Mzd5SW5KMGMwYVdiVHBrMlNxcjQ5ZXZUQW5qMTdoTzMwOUhUTW5qMGJYbDVlZVBUUlJ6RnAwcVF5SjFpVWR2djJiZno4ODg5UXE5VndjWEdCU3FYQ3ZYdjNzR1hMRmxFL1gxOWZtOC81SUczZnZoMWZmLzAxM056Y29GYXJvVlFxa1pHUmdkdTNiNHY2ZVh0N1Y5cHRYcng0VVhKTk1XalFJTWtLRW9BNGNKMlRrNE5QUC8xVTJQYnk4c0xldlhzbG4xMHhNVEZsamtHaFVDQW1Ka2IwK2toTFM4UFZxMWZSc0dGRG0rOUxWVXROVFVWcWFpcHljbkpFMTVBS2hRS1hMMS9HOTk5L2oxMjdkb211SDNyMjdJblhYbnROVWxIN3FhZWVnc0Znd0dlZmZRYkFlQjJVbkp5TTRPQmd4TWZIbzNQbnpoVWVyN096TThMQ3dpcDhIaUlpSWlJaW90cU93V2VpMnFBOFM1NnBWSlUvRGlJaUlpSWllaWdWYS9SV1E4MG5ydWFpVlpEbkF4d1JVZTFUdjQ0TDdoVnJjYTlJQzNlWG12TXJPYmtBWmtYRXhzWWlJaUlDVzdac3dhRkRoM0RyMWkyVWxKVEF4OGNIanp6eUNCNS8vSEdMeTZ4WDFsZ3ErejQ5S0lzWEwwWmVYcDZvN2Vtbm44YWxTNWV3YWRNbWJOKytIY1hGOHVINUZpMWE0TnExY04rWkN3QUFJQUJKUkVGVWE1SXF6UG41K1ZpelpnM1dyRm1EME5CUWRPN2NHUjA3ZGtTYk5tMndhZE1taXlIeDd0MjdZL0xreWZEdzhJQmVyOGV2di82S3p6Ly9YTFovL2ZyMU1XL2VQSGg1ZVdIU3BFazRlZklrcmwrL0x1eGZ2WG8xbWpWcmh2ejhmRW5BTmlvcXl1TGpzV3JWS3F4YXRjcmkvckljT0hBQVAvendRNW45MXE1ZEsxUnJMTXZubjM4T25VNEhIeDhmbkQ1OVdtaVBqSXdFQUJRVUZPRHk1Y3ZsR205MmRyYWs4ckkxNXRVak4yellnT1hMbDB1QzNaTW1UWUtQancrS2lvcFFYRndNdFZvTkp5Y242UFY2WExseUJjdVdMUk5OVlBEeThySmFMYkt3c05CcTZCa3dodGJQbkRranU4Lzg4YmwyN1pyRnZvRHh0VzJwQ3FwR284SGpqejl1ZFN4VnpjZkhSektwd0pMVTFGVFJZKzNrNUZSVnc2Si9NSTFHWTNWeVVXWFl1SEdqcEMwNE9CaXZ2UEpLbVJNMGxFb2xac3lZZ1hyMTZraytnM055Y3FEVmF1MEtQUU5BblRwMThOTlBQMW44RGpScDNyeTVYZWQ5VUpvMGFZSWJOMjZVMmM4MDBhZ3lyRjI3VnZSWjdldnJpekZqeHNqMk5ROURsMzcrNjlldmorN2R1MlBRb0VIbEdzZkxMNytNbDE5K1dYWmZVRkNRYUxKVWVmWHYzMTkyaFFGYlpXWm00dC8vL3Jla3ZVNmRPamgxNnBSb2pFcWxFbkZ4Y1JnNWNxVEY4dzBmUGh3TkdqVEF3b1VMaGV1NjNOemNDazN5SVNJaUlpSWlJcW1hODFjV0lyTE1TdlVhV2Z5bE9SRVJFUkVSVmFKaXJRN09qcGFYamo1eExSZlBkd3Q5Z0NNaXFuMzhQSTByTTJYbEZkZW80UE80Y2VNd2J0eTRTajFuVUZBUTR1UGpFUjhmYjlkeEVSRVJsUktBK2Zqamp5dDhqZ2R0L2ZyMW9tclJnUEZ4L1BISEg2MkdRbFVxRmVMaTRqQnMyRERrNU9SZzBhSkZTRTVPbHUxNzhlSkZYTHg0RVFxRkFtM2F0RUdEQmcyZ1VDaEVRVmxYVjFkTW5EZ1JmZnIwQVdDczB2bisrKy9qeXBVcnN1ZHMwYUlGM25ubkhhRktwVnF0eHN5Wk16RjU4bVRodkVxbEVzN096cEpLeEFEUXBVc1hLNDlLeGRoYURkRThLQXdZcTE5MjY5WU5JMGFNd0pJbFM0VG53R0F3WVBYcTFaTCszYnAxcTloZ0t5QXZMdytMRnkrV3ZINEE0SWtubmtDdlhyMEFHQVBIRXlkT0xQTjhaUVh2bWpadGl2Mzc5NHZhMUdvMUlpSWkwS2xUSjNoNWVlSHR0OSsyR0hRelYxYTRmY3VXTFRVcUlQeklJNDlnMmJKbHduWkFRSUJzdjVVclYrTHMyYk53ZDNlSFNxVkNjWEV4VHB3NEllcmo0K05UcFdNbEtxK1ltQmlrcEtRQU1GYTlIVFZxRk1hTUdRT1ZTaVU3UWNQQndRSHQyN2RIejU0OUVSMGREWVZDZ2ZqNGVIVHMyQkVyVnF6QWhRc1hBQmkvWTE1NjZTVzd4Nk5TcWRDNmRXc2NQbnpZWWg4L1B6OE1IanpZN25NL0NDRWhJVkNyMVZaWE1SZzllclROa3loczhjb3JyK0QrL2Z0SVRrNkdRcUhBakJrekxGYnpiOVdxRmM2ZE95ZHBkM1IwdERoWjdaL0VmQ0lSQU5TdFd4ZU5HalZDYUdnb3NyT3pzWHIxYW9TRmhlR1ZWMTZ4S2NBY0ZSV0ZsaTFiWXVYS2xkaTFheGRlZnZubFNxM29UVVJFUkVSRVJBdytFOVVPWlZReWtHQzFaeUlpSWlJaXFrVEZHajJjVmZJVm4rOFZhWkdSWFlqd0JuVWU4S2lJYXBkNkhxYmdjeEVhKzhrSFQramhaYjdjdlVLaFFGSlNFazZlUEdreCtCd1RFNFA0K0hqNCsvc0RNSVowNXN5Wmc1U1VGS3hhdFFwbno1NlZIT1ByNjR0Um8wWUJBRHAyN0lqNCtIaXNXTEVDQU5Dc1dUTWtKU1dKZ3B6QndjRUlDQWlRQko4ZEhCd3dkT2hRUFBmY2M1SlFhb3NXTFRCaXhBaDg5OTEzQUlDRWhBUzBidDBhdlhyMXduLy8rMS9SdVpzMmJXclQ0MU1lalJzM0ZtMjd1cm9pTkRSVUNESTFhdFFJQVFFQm1ESmxDdTdjdVFNQWNITnpRL2Z1M1RGOCtIQUVCUVVCQUtaUG40N0V4RVNMZ2JXMmJkdFdhbGpOWGxsWldmanJyNzhrN2RIUjBaZ3laWXF3M2JScFU3aTZ1dUwrL2ZzV3o2VlVLb1hYaHlXbTU4elgxeGRkdW5SQjE2NWQwYVpOR3pnNkd2L1VjUDc4K2ZMY2pWckR6YzNOcHRCYlFFQkFtUlhISDRaQUlWVyswYU5ISXp3OHZOekhIemh3QUZ1MmJMSGFaL0Rnd1RoOCtEQXVYNzZNcEtRazBXdSthOWV1YU51MkxWSlNVdURqNDRPQkF3ZWlYNzkrcUZldm51UTg3ZHUzeDRvVkszRGd3QUg4K3V1djZOaXhZN2tELyszYnQ1Y0VueFVLQlFJREE5RytmWHZFeGNWQnJWYVg2OXhWVGFGUW9GbXpaa0tZWEtWU3djbkpDV3ExR21GaFlSZ3laRWlsVm5zMjNjWmJiNzJGOTk1N0Q0OCsraWphdEdsanNlL1RUeitOckt3c0hEOStIQ1VsSlZBb0ZQRHo4OE16enp3RFQ4OS8vcW8rZm41K3FGZXZIb3FLaXVEaTRvTFEwRkRFeGNWQm9URCsvRHRtekJpMGJOa1M3ZHExRTlwczRlM3RqZGRmZngzUFBQT003Q1FaaFVJaE9wK2wxUTJJaUlpSWlJaElub09odHE3OVNQUXd5Y29Dcmw2MXZiKzNOMkQyeHgwaUlpSWlJcUx5R3ZqUmZselBLY1NSZC9wSTloMjZjQmVkNXV6QzhibDkwYm9odzg5RWxoeTduSU9JV1R2dzg1Um9ER29mV04zRG9Tb3dkKzVjVWRYZGwxOStHYkd4c1RZZnYydlhMaXhjdUJBYWpRWWpSNDdFODg4L0R3RDQ2S09QOE1zdnZ3ajlvcUtpTUdiTW1ETERseWtwS2Rpd1lRT1NrNU9GcXNadnZ2a21ldlRvSWVxM2NPRkNLSlZLVEpnd0FTcVp5ZlFhalFZelpzd1FBbHZObWpYRHhJa1RaU3NrbGo1bXdvUUpDQXNMdyt1dnZ5NjBiOTI2RllzV0xZSmVyOGYwNmRPRnl0SUE4TU1QUDJEbHlwWENkbmg0dUNTOGJDNHpNMU1VaEJzMGFCQW1UWm9FQU5EcGRQanFxNi9RdEdsVE5HblNCUFhyMTVjTkZXM2J0ZzEvL3ZrbmV2WHFoYzZkTzhzK0J1Zk9uY1BNbVRPRkpldE5sRW9sRmkxYWhPYk5td3YzT3o4LzMrcVlLNHV6czdOUXZmUG8wYU9ZTVdPRzhEeEhSa1ppMXF4Wmt2dnl4aHR2NE1pUkk3TG5VeWdVZU9PTk45Q3paMCtydDF0UVVJQ01qQXlMcjcrMHREUk1uVHJWM3J0ajBmcjE2MFgzWS96NDhiaDgrYkl3NXI1OSs5cDl6djM3OStQZXZYc0FqT0hBclZ1M1N2cnMyN2NQNzc3N3JyQTlkZXBVOU8vZjMrYmJTRTFOUldKaW9zWDlZV0ZoV0xKa2llenJqYWcwdlY0UHJWWXJiRHM2T3RvVnZpeXZ2THc4T0RnNHdNUERRN0x2NHNXTE9IMzZOUHIxNnlkTWVxaHFKU1VseU0vUGg2T2pJeHdkSGVIazVGU3Izajg2blE0T0RnNFA1TGtyeldBd01GQkxSRVJFUkVSRS8waXMrRXhVRzloYjhia0dMZjlJUkVSRVJFUzFYN0ZXQjJlVlVuYmZ1UnZHZ0ZjemYya29nb2oreDgvVFZQSFp6cC94NmFIUnUzZHYrUGo0NExQUFBzUFlzV09GOWttVEp1SFdyVnNJQ1FuQmdBRUQwS0JCQTV2TzE3WnRXN1J0MnhaNWVYazRjT0FBTGwyNkpBazlBOFpBcDdVZ2xrcWx3dHR2djQyUFB2b0lmZnIwUVZSVVZKbTNiYW8wNmVmbkoycnYzNzgvM056YzhNVVhYNkJYcjE1V3p4RVRFNE9oUTRkYTdiTnYzejVKQlZBVHBWS0pjZVBHbFRuV2Z2MzZvVisvZmxiN05HL2VIUC81ejMrd2J0MDZIRHg0RURkdTNJQy92ejhTRWhLRTBETmd2TjkxNjlZdDh6WXJXMFJFQkNaTW1JQWxTNVpnMUtoUm9rcVZwVDN5eUNNNGV2UW9sRXFsRUp6MjhmRkJreVpOTUhUb1VKdGVXMlZWUEc3U3BBazJiZHBVb2Z0aks2VlNpVmRmZmRYdTQ4NmNPU01FbnkxUktCU2lVS1ZTS1g4ZFpFbElTQWdjSFIxRmdWWEFXSms5T2pvYTQ4YU5xMVdoVGFvK0NvVkNVbG4vUWJCVzZUYzBOQlNob2FFUGNEU0FrNU5UdWF0RjF3VDJmb1pVRm9hZWlZaUlpSWlJNkorS0ZaK0phb1AwZENBbngvYitEUnNDWm45WUlpSWlJaUlpS3EvdTcrK0dBeHl3WjZZME1QZldqeWZ4eGUrWGNPM2pnZFV3TXFMYW8wU3JoL1B6UCtLOVllR1lHV3U1VWk2UlhxOS80QlVoSDdTQ2dnS2hXakZWbnRUVVZEUnQyclM2aDBIL24wYWpFZjZ0VUNpZ1VDZ1lRaVFpSWlJaUlpSWlJcW9FclBoTVZCdVVsTmpYbnhXZmlZaUlpSWlvRWhWcjlQQlV5MWNsUEhjOUgwM3J1ei9nRVJIVlBrNk9Dbmk3cW5BanA2aTZoMEkxM0Q4OTlBeUFvZWNxd3RCenpjS0t6a1JFUkVSRVJFUkVSRlhqbi85YmRLSi9BZ2FmaVlpSWlJaW9HcFhvOUhCV3lmOEs0U3lEejBRMkMvUldJek9uc0xxSFFVUkVSRVJFUkVSRVJFUkVWR3N4K0V4VTB4a01nRlpyM3pFTVBoTVJFUkVSVVNVcTBlcmhwSlQvRmNMNUcvbG82dS94Z0VkRVZEc0ZlcWx4blJXZmlZaUlpSWlJaUlpSWlJaUl5bzNCWjZLYXp0NXF6d0RnNkZqNTR5QWlJaUlpb29kV3NVWVBKMGZwcnhDdTV4U2hXS3RIbUI4clBoUFpJc0RMaFJXZmlZaUlpSWlJaUlpSWlJaUlLb0RCWjZLYXp0N2dzN056MVl5RGlJaUlpSWdlV2lWYStlRHpoVnYzQUFBaHZxNFBla2hFdFZLZ2x4b1oyUXcrRXhFUkVSRVJFUkVSRVJFUmxSZUR6MFExbmIzQlp5ZW5xaGtIRVJFUkVSRTl0RXAwOHNIbjlKc0ZBSURRZW00UGVraEV0VktBbHdzME9nUHUzQ3ZINms1RVJFUkVSRVJFUkVSRVJFVEU0RE5SamNmZ014RVJFUkVSVmJNU3JSN09GaW8rT3pzcTRPM0duME9JYk5HZ3JyRTYrclc3OTZ0NUpFUkVSRVJFUkVSRVJFUkVSTFVUZzg5RU5aMjl3V2VWcW1yR1FVUkVSRVJFRDYxaWpVNis0blBXUGJRSThLaUdFUkhWVGczcnFnRUFWKzhXVnZOSWlJaUlpSWlJaUlpSWlJaUlhaWNHbjRscU9sWjhKaUlpSWlLaWFsYWkwOHNHbnk5a0ZTREUxNjBhUmtSVU93WDdHQ3MrWDczRGlzOUVSRVJFUkVSRVJFUkVSRVRsd2VBelVVM0g0RE1SRVJFUkVWVXpqYzVnc2VKemFEMEduNGxzNWVmcEFrZUZBNjR3K0V4RVJFUkVSRVJFUkVSRVJGUXVERDRUMVhURnhmYjFaL0NaaUlpSWlJZ3FVYkZHRHdCd1VpcEY3VnFkQVRmemlvVUt0a1JVTmdjSG9KR3ZLNjdlWmZDWmlJaUlpSWlJaUlpSWlJaW9QQmg4SnFySmREckFZTER2R0FhZmlZaUlpSWlvRXBYb2pNRm5aNVg0VndpWGJoY0FBQm95K0V4a2w0WjFYWVgzRHhFUkVSRVJFUkVSRVJFUkVkbUh3V2VpbXF5a3hMNytEZzZBV1JVMklpSWlJaUtpaWlqUi92K0t6NDdpWHlHWUt0WTJyTXZnTTVFOVFuemRjUEVXZzg5RVJFUkVSRVJFUkVSRVJFVGx3ZUF6VVUxbWIvRFoyYmxxeGtGRVJFUkVSQTh0SWZpc05BcyszeWtFQURTc3EzN2dZeUtxelJyN3VlRjZUaEcwT2p0WGVDSWlJaUlpSWlJaUlpSWlJaUlHbjRscU5IdUR6MDVPVlRNT0lpSWlJaUo2YUZtcitPeW9jRUNBRjRQUFJQWUk4M09IQVVCYTFyM3FIZ29SRVJFUkVSRVJFUkVSRVZHdHcrQXpVVTNHNERNUkVSRVJFVlV6YThIblFDODFIQnlxWTFSRXRWZmplbTRBZ0FzTVBoTVJFUkVSRVJFUkVSRVJFZG1Od1dlaW1reWpzYTgvZzg5RVJFUkVSRlRKU25RV2dzOTM3cU9oRDZzOUU5a3JyTDQ3QUNEdEpvUFBSRVJFUkVSRVJFUkVSRVJFOW1Md21hZ21ZL0NaaUlpSWlJaXFtY1pDeGVlTTdFSTByT3RhSFVNaXF0WHFlVGpEM2RrUjUyN2tWL2RRaUlpSWlJaUlpSWlJaUlpSWFoMEduNGxxc3BJUysvcXJWRlV6RGlJaUlpSWllbWdKRlorVjRsOGhYTThwUXFBM0t6NFRsVWQ0QTArY3U4N2dNeEVSRVJFUkVSRVJFUkVSa2IwWWZDYXF5Vmp4bVlpSWlJaUlxbG1KVE1Wbmd3RzRsVjhNL3pvdTFUVXNvbHF0WlNDRHowUkVSRVJFUkVSRVJFUkVST1hCNEROUlRXVXdBRHFkZmNjdytFeEVSRVJFUkpWTUx2aWNrVjBJQTRBQUx3YWZpY3FqWmFBbnJtVVhvbGlqcis2aEVCRVJFUkVSRVJFUkVSRVIxU29NUGhQVlZDVWw5dlZYS2dFRjM5SkVSRVJFUkZTNTVJTFAxM01LQVlBVm40bktxVldRSndEZ3hMWGNhaDRKRVJFUkVSRVJFUkVSRVJGUjdjS1VKRkZOcGRIWTE1L1Zub21JaUlpSXFBcVU2S1RCNTh5Y0lnQU1QaE9WVjV1R1hnQ0FsQ3M1MVR3U0lpSWlJaUlpSWlJaUlpS2kyb1hCWjZLYXl0Nkt6d3crRXhFUkVSRlJGZENZS2o0cldmR1pxTEkwcUt0R1hUY25ITC9LNERNUkVSRVJFUkVSRVJFUkVaRTlHSHdtcXFsWThabUlpSWlJaUdvQStZclBoWEJVT01EWHc3bTZoa1ZVNjdWdVVBZkhyK1pXOXpDSWlJaUlpSWlJaUlpSWlJaHFGUWFmaVdvcVZud21JaUlpSXFJYW9FUXJEVDVmenlsaXRXZWlDb29JOGNLeHk2ejRURVJFUkVSRVJFUkVSRVJFWkE4R240bHFLbnNyUHF0VVZUTU9JaUlpSWlKNnFNa0ZuMi9rRnFFK2c4OUVGUklaNW9QY1FnM09aT1pWOTFDSWlJaUlpSWlJaUlpSWlJaHFEUWFmaVdvcUJwK0ppSWlJaUtnR2tBcytaK1VWdzgvVHVicUdSUFNQMERuTUJ3RHdaL3JkYWg0SkVSRVJFUkVSRVJFUkVSRlI3Y0hnTTFGTlZWSmlYMzhHbjRtSWlJaUlxQXBvZEFZQWdKT3lkUEM1aU1Gbm9ncHE1T3NLUHc5bi9INytWblVQaFlpSWlJaUlpSWlJaUlpSXFOWmc4Sm1vcG1Md21ZaUlpSWlJYWdCVHhXZFZxWXJQR2RtRjhQTjBxYTRoRWYxamRHdFJENytkenFydVlSQVJFUkVSRVJFUkVSRVJFZFVhREQ0VDFVUmFyZjNIT0RwVy9qaUlpSWlJaU9paFp3bytteW8rRnhScm9kRVpVTStERlorSktxcEhpM3E0ZFBzK0xtUVZWUGRRaUlpSWlJaUlpSWlJaUlpSWFnVUduNGxxSW8zR3Z2NnM5a3hFUkVSRVJGVkVvek1HbngyVi80KzkrNDVyNHY3L0FQNUtRdGhoaXlES0VFVnhnRmpVb2lnVmk3TlczSVBhdXFxNFJldTJpTGlxZGRWZFcxdnJxS3V1dXFXMTJxK0tWcjRxaW9NbENnb1dtYklURW41LzVKdHJMcm1FaENIODdQdjVlUFRSZk80K2QvZEp1Q1NIdkQ3djR3RUFNdCtVQVFEc0xTajRURWgxQmJheUJ3QmNlUENxamtkQ0NDR0VFRUlJSVlRUVFnZ2hoQkR5L3dNRm53bXBqeWo0VEFnaGhCQkNDS2tueE9VeUNQOFhlZ2FVZzgvR2RUVWtRdDRabm8wczRHeGppbDl1cDlYMVVBZ2hoQkJDQ0NHRUVFSUlJWVFRUXY1Zm9PQXpJZldSV0t4ZmZ3bytFMElJSVlRUVFtcUpSQ3FEb2VDZmZ6N0lmRk1LZ0NvK0UxSlRSdms1NDhyajE4Z3UxUFBmQWdnaGhCQkNDQ0dFRUVJSUlZUVFRdjZGS1BoTVNIMUVGWjhKSVlRUVFnZ2g5WVM0WEFhaGdYTHdXVkh4bVlMUGhOU0VJUjBib3dMQXNkc3Y2bm9vaEJCQ0NDR0VFRUlJSVlRUVFnZ2g5UjRGbndtcGp5ajRUQWdoaEJCQ0NLa254Q29WbjE4WHlJUFBEUzJNNjJwSWhMeFQzbk8xaHJPTktmWmVmMWJYUXlHRUVFSUlJWVFRUWdnaGhCQkNDS24zS1BoTVNIMGsxdlAydGhSOEpvUVFRZ2doaE5RU2laUmQ4VG1uU0F3VG9RQ0dCdlJQQ29UVWxQRUJicmllbUkySEw5L1U5VkFJSVlRUVFnZ2hoQkJDQ0NHRUVFTHFOZm9ySlNIMUVWVjhKb1FRUWdnaGhOUVQ0bklaaEFJZTA4NHVMSU90dVdFZGpvaVFkOCtrN2sxaHdPZGhTMVJpWFErRkVFSUlJWVM4UmNYRnhYVTlCRUlJSVlRUVFnZ2g1UDhkZzdvZUFDR0VBd1dmQ1NHRUVFSUlJZldFdUZ6R3F1NmNVeWltNERNaE5heWhwVEdHZDJxQ2ZkZWZZOE9vZGpBMUZOVEpPSTRlUFlxZmYvNFpOalkyc0xhMnh2RGh3OUdoUTRjNkdVdDlWbHBhaXMyYk56TnRVMU5UVEpzMlRlZnQ4L0x5Y1BueVphYnQ2T2dJUHorL0doM2oyMUpVVklRREJ3NGdNREFRelpvMXE5SStUcDgramJpNE9LYmR0MjlmZUh0N2E5MUdKcFBoenAwN2FOKytQZmg4emJVOTd0eTVnNXljSEtiZG8wY1A4SGc4NU9mbm83aTRHSTZPamxVYWMxMHJLeXREWm1ZbW5KeWN0RDUvZlNVbUpzTGEyaHAyZG5ZYSsrVGw1U0VtSm9acHU3bTV3ZDNkSFFBUUh4K1A1czJiMThpWTl1elpnNHlNREtiZG9rVUxEQm8wcU5yNzFTWXRMUTNmZi84OWE1bFFLTVRNbVRNaEVvbHE5ZGhFZmw2Zk9IR0NhVHM3TzZOejU4NTY3eU1oSVFGdDI3YlYycSs4dkJ3eW1ZeHBHeGdZVlBtOHJZdHp0YjZRU0NTSWpvNW0ycTZ1cm5CMmRxN0RFV2tYRVJFQkhvK0g3dDI3bzFPblRqQXlNcXAwbXhFalJrRDh2enQwTm0zYUZPdldyZFA1ZUNFaElTZ3BLUUVBTkd2V0RHdlhybFhySXhhTE1YejRjQUJBZ3dZTjBLeFpNeXhhdEVqbll4QzU2T2hvMXZzd01EQVFWbFpXZFRnaVFnZ2hoQkJDQ0NHMWpZTFBoTlJINWVYNjlhZmdNeUdFRUVJSUlhU1dTS1FWRUFyK0NZSmtGNHBoYTE1NVNJQVFvcC9wUWMxeElEb1Y2OC9INDhzQnJlcGtET25wNlNnc0xFUmhZU0ZTVTFNeFlzU0lXam5PelpzMzhmang0MXJadDRLM3R6ZmF0MjlmSy9zdUx5OUhWRlFVMHhhSlJIb0Zuek15TXJCanh3Nm0zYlZyMTJvRm55c3FLbEJhV2xwcHYvTHljdHk2ZGF2S3h6RTBORVMzYnQyWVkxNjZkQW5mZi84OTh2THljT3ZXTGV6WXNRT0dodnBQakltTGkyTUZ3YjI5dlNzTlBsKzllaFdyVnEyQ3ZiMDlldmZ1alQ1OStuQ0dkWThlUGNvSzZmcjcrOFBJeUFoZmZmVVZZbU5qTVd6WU1Jd2NPWkl6L0NhVlNpR1ZTdlYrUGxXaENGMFdGeGNqTnpjWGVYbDV5TXZMUTA1T0RuSnpjNUdUazRPc3JDem12L3o4ZkFEQTd0MjdheXhrV0ZGUmdhKysrZ292WHJ4QXAwNmQwSzlmUDNUbzBFRXRESnFSa1lFMWE5WXc3YUZEaDhMZDNSMFBIanpBRjE5OEFYZDNkMHlmUGgyZW5wN1ZHczlmZi8yRnhNUi9xdUNYbHBiV2FwaTBwS1FFeTVjdlIwcEtDbXY1b0VHRDlBNDlsNWFXNHVEQmd6VTVQRTZmZmZaWmpRYmY5ZkhzMlRNY08zWk03KzJtVEprQ0V4TVR6bldscGFYWXZYczMwdzRJQ0dBRm4yL2N1TUU2WnBjdVhaaHpRaWFUNGNLRkM5aTdkeS95OHZLd2JkczJKcERQNWV1dnYyWjk3b3daTXdZaElTRjZQeCtnNXM1VmlVU0NjbjMvTGxCRlFxRVFCZ2JxZng0c0tDakFxMWV2OFBmZmZ5TWpJd092WHIyQ241OGZmSDE5T2ZkVFhGeU01Y3VYTTIxZFhzZVNraExrNWVWQktwVkNKcE5CS3BXaXZMeWM5Wi9pdFJDTHhhei9Ta3RMVVZaV2h0TFNVaFFYRjZPa3BBUkZSVVVvS2lwQ1FVRUJqSXlNc0hQblRzN2o1dVRrSURvNkdqS1pETmV1WFlPUGp3OW5FRm5WbXpkdklQbGZvWnFDZ29KSys2dHVxL2grTGl3czVPeHo1ODRkcGs5YVdocGF0MjZ0MXpFVVVsTlRXZStmbXJaMDZWTG04K2JvMGFNNGZmcDByUjFMMmU3ZHV5SFU0ZTlmdi83Nksrdjd2bjM3OXRVS1B1dnlmalF3TU1DalI0L3crdlhyS2grblpjdVdhTnk0Y1pXM0o0UVFRZ2doaEpCL013bytFMUxmU0tWQVJZVisyMUR3bVJCQ0NDR0VFRkpMMUNvK0Y0blJxcEZGSFk2SWtIZFRKM2NiZFBkc2dEVm5ubUJTZDNmWVc3ejlDUWF2WHIxaXRWMWNYRFQyVFU1TzFqa1VLaEFJV0FHMDI3ZHY0OWRmZjYzYUlQV2dDRDRYRkJRZ05EUlVwMjFFSXBIRzBGUk5VVlNPVkRBMk5xN1cvckt5c2pCcTFLaEsrMjNldkprVldOV1hTQ1JpZ3MvNStmbll0bTBiVThreU5UVVYzMy8vUGFaTW1WTGwvZXZqNk5HakFJRE16RXpzM2JzWDd1N3VuTUZuMWRkV0lwSGcrUEhqVERqcXdJRURpSXFLUW1ob0tMcDI3Y3JxdTMzNzlyZHluZ0x5S3FSZHVuVEJOOTk4d3dwalZpWXBLUWxsWldXNGNPR0N6dHVZbUpoZ3dvUUphc3R2M3J5SjFOUlVBUExLbWE5ZnYrYXMrTTcxbXVibDVXSGx5cFdReVdSSVRFekVqQmt6MExOblQzeisrZWYvTHlwdWxwZVhJekl5VWkzMERNZ3JrdnY1K2FGZHUzWTY3NitzckF3Ly8veHpUUTZSMDZlZmZscnJ4OURrOWV2WGVwMTNDaE1tVE5BWWZLNU1kblkyN3QrL3o3UmRYVjJaeDJGaFlYajA2QkhUL3ZycnI3RnQyellJQk54M1VGRDkvcXJLcEkyYXRtN2RPcjNlLzlVeGRlcFV1TGk0NFB6NTg4ak96a1pXVmhheXM3TlJWbGFtMXJlb3FFaGo4TGtxbmo1OWlsbXpadFhZL2xURng4ZWpSWXNXYXN0Ly8vMTNWcFh2b1VPSHN0WS9lL1pNN2ZzWmtFOEtVVkJVRkZkbGEyc0xXMXZiS28zM3p6Ly9aTFVWMzdQNmV2UG1EVzdjdUZHbGJYV2gvRHJrNStlenFpdlhwZ29kLzFaVzA5ZFdtemR2cnZRemJ0U29VVWhPVHE3V3BMS3BVNmRTOEprUVFnZ2hoQkJDcW9pQ3o0VFVOLytySHFBemdRRGc4V3BuTElRUVFnZ2hoSkIvUFhHNWpGWHhPYWRRREJ2enVnK0hFUEl1MnZ5SkQ3eVhYTUxTNDNIWU1lYTl0Mzc4Rnk5ZU1JOU5UVTNSb0VFRGpYM256cDJyYytWRGtVaUU0OGVQVjN0OFZTV1R5WkNabWFsVFgwV1F0emFwaG5QcVErQk9YMVpXVmhnMWFoU3J1dVNKRXlmZzcrOFBMeSt2V2ozMm5UdDNXTlZWMjdWcng2b0txMHkxa3JORUlvR1Bqdzh1WDc2TTU4K2ZBNUNIcHlNakk3RjE2MWJPc056YjVPam9xRmYvaElRRThIZzh2UUxhSXBHSU0vaDg1TWdSVm52eTVNbWMxWVM1WGxOVFUxTUVCUVhoeUpFalRMRHcwcVZMeU0vUHg0b1ZLM1FlVzEwUWk4V0lqSXhrVlFwVkpwRklFQjRlam5YcjFzSER3K010ais3ZGRlREFBZHk1Y3djQVlHWm1oc2pJeUdydHIxZXZYcXpnYzNKeU1vNGNPWUtSSTBkeTlwZW8vQnM4VjlYM2Q1MVVLc1VmZi94UmFiKzdkKy9XNkhGYnRtd0pFeE9UV3Z1K3ZYcjFxdHBuZVVWRkJjNmNPY08wUFQwOTFTWjJMRnUyakhVZHhPWGx5NWVZT25XcTJ2TFJvMGRYYVNKQ1VWRVJLL2dzRkFwaGJHeXMwMTB4cksydDRlRGd3TFQ1Zkw1T1lWK3BWTW82LzQyTWpNRFQ0ZTlMdXZTcFMrL0N0UlVoaEJCQ0NDR0VFUDFROEptUStrYmY0RE5WZXlhRUVFSUlJWVRVSW9sVUJxSGduejkwdjhvdmhTMEZud21wRlcwYVcySkNRRlBzdXZJVUkvMmMwYTJGNXVCeFRaTklKS3h3c0xacXp6Vk4xOUNOTmpLWmpMTlNZMTNSZG90MDFkdmQ4L244U2dOZ2ZENi94b041cnE2dU1ETXpBd0E4ZlBpUVdXNXJhOHVFcVY2OWVvWHM3R3pPN1FjUEhveHo1ODZ4cWo2dVg3OGV1M2J0QW8vSDA3a2l1R28vaVVUQ2VqMkVRaUVNRFA3NVordzllL1l3ai9sOHZ0WXEwNm9oTUxGWURFOVBUK3pZc1FNSERoekF3WU1ISVpQSk1ITGt5RG9QUFFOZ2hkaTRlSGg0b0ZXclZyQzN0NGU5dlQyYU5tMktwS1NrYWg4M0ppWUdjWEZ4VERzZ0lFQmpnSjNyTlRVME5NVDQ4ZU1SRUJDQTFhdFhJelUxRlphV2xyVmExYlVtNU9YbFlkbXlaYXpuRGdCK2ZuNTQvUGd4OHZMeUFNZ25SSHp4eFJkWXNHQ0J4cEM5Tm53K3YwWkNlR0t4bUZXeHRqN3AzTGt6WitneUt5dUxWYVZaSVRVMWxWa3VFb21xZmZ3K2Zmcmc0c1dMclBEei92Mzc4Y0VISDNCT0tGQU5QdjhiUTVMTm16Zlh1STdQNThQUjBSR09qbzVvM0xneFNrdExxMTFCVjBFZ0VNRFQwNU1KdmxkM1g4Ykd4akF4TVlHeHNUR01qWTJaOTYyeXYvNzZDK25wNlV5N0xxdWxLNHVLaW1KVjJaWklKSmc5ZTdaTzJ3NFlNQURUcGsxajJxMWF0Y0xwMDZjcjNlNzY5ZXVJaUloZzJudjM3b1dOalkwZW93WkNRa0l3YU5BZ2pldFBuejZOL2Z2M0F3QnNiR3l3WThjT1p0M0ZpeGZ4d3c4L0FKQy85Ny8vL251dHgxSitiMnE3VmxLdFZpNlR5U3E5dGpJeU11S2M0Rk5WcHFhbWNITnpBeUNmVlBYNjlXdG1uYWVuSi9oOFBtUXltVTdCZGtJSUlZUVFRZ2dobGFQZ015SDFEUVdmQ1NHRUVFSUlJZldJUkNxRG9ZSDhEOEpGWmVXb0FHQnIvdStyaWtmSTI3Sm11QmZPeFdaZytMYWJlTFM2RjZ6TmFpK005Wi8vL0FkcjE2NEZJSytHcUJ5b2k0K1BSLy8rL2RXMmFkKytQWll0VzFhajQvajIyMi9oNU9SVXJYMGtKQ1J3Vm1Ia1ltbHBDWHQ3ZTZhZGxwYUcwdEpTcG4zbnpoMHNYYnBVNTJNWEZCUXdyOVdxVmF2UXRtMWIvUFRUVHpoOCtMQk8yNTgrZmJyU3NKS2JteHQyN2RyRnVjN2MzQndUSjA0RUFLU2twQ0FxS29wWjkvSEhIek5oV3RWd3orVEprOUcrZlhzQVFGQVZKU3F0QUFBZ0FFbEVRVlJRRUxPOFc3ZHVUSmg0Ky9idE9ISGlCT2R4aFVJaEprMmF4QXBRRlJRVUlEazVHZnYyN2ROWVFiY3lXN2R1eGRhdFc1bjIxS2xURVJ3Y0RFQWVYbE1PRFBYdjM1OEpHWEZSRFl1THhXTGs1K2NqSnljSGJkcTBRZS9ldlJFVkZZWEN3a0pFUmtiQzM5OGZnWUdCQU9TQkxGdGIyMHJIS3hhTDFhcWZXMWxaUVNBUVZQNWtWY2JwNit1THlNaElXRmxad2NMQ0FuRnhjVmkzYmgzVDcrT1BQMGF2WHIxWTI5WkU4Rms1VEc1a1pNU2NUOXJHcWlDUlNDQVdpNUdUa3dPeFdJeFJvMGJodSsrK2c1T1RFMzc4OGNkNlcvWDU4ZVBIV0xGaWhWbzErRTZkT2lFOFBCeHBhV21ZTTJjTzg3TXRLU25CMHFWTE1XYk1HSXdhTlVxdnlSb2ZmUEFCRmk1Y1dPMHhMMW15QkxkdTNhcjJmbXJENU1tVElSS0o4T3JWSzJhWnM3TXovdnJyTDg3Z2MwM2o4WGlZTldzV1FrTkRtZTh5c1ZpTXpaczNZL1hxMVdyOVZTZW0xSWZnczVlWGw5YlBqZXZYcjZPNHVCZ0EwTEJoUTlia0JLbFVpc3VYTHpOdE56YzNOR3ZXVE9PK1hGeGNZR2xwaVFFREJzRFUxQlEyTmpZNGMrWU1Vd25mMjl1YnVUNEE1TmNJeWlGT0JkV0pQRVZGUlp6OXJLeXNJRlQ2TzBiZnZuM2g2T2dJUTBORHJmL3QzNytmR1JNQURCOCtIQU1HREdEQ3pzcVRZclE1ZHV3WTg5akh4d2UrdnI2SWk0dERWbFlXL1B6OFlHUmtoSVlORzNKTzJGR2UzR05nWU1CNU40eXFoUGVsVWlsKytlVVh2YmRUVUQ1WGZ2bmxGL3owMDA4NkgxZlpwNTkrcXZQbm1lSWF4OFRFQkNZbUpocjdtWnFhTW85NVBCNHJXSzI2bmE2aGE3RllqSTgvL2xpbnZnQTBWbnRYdG5UcFV2ajcrM091Q3dnSWdMT3pNd0RnNk5HanlNM05CUUE0T1RtaFg3OStBT1JoNXVUa1pHWWJOemMzYk5xMENZQThVTDV2M3o1bTNhcFZxMkJ1Ym83Q3drSU1IRGhRNStkQkNDR0VFRUlJSVVRekNqNFRVdDlROEprUVFnZ2hoQkJTajBpa0ZUQXprb2ZsY29yazFWVHRLUGhNU0syeE1oWGkySXpPOEl2OEhhTy8vUXRuWm5NSE1tcENlWGs1Sy9DclRDYVRjYTdqQ2dYWjJOZ3dJUkNGczJmUElpY25wMllHV3NQOC9mMVpsV2puekpuREN1WkpwVktOcjRzbWl2NjFWWTFWVzdqTHhNUUVRNGNPQlFEOCtlZWZyT0J6OSs3ZDBhWk5Hd0R5Y0hoTjY5S2xDM3g4ZkJBWEY0ZUJBd2RpMUtoUlRCWHBtaWFWU2xuaGJ5c3JLNHdaTXdaU3FSUTNidHhBbHk1ZFVGUlVoQ2RQbmlBbkp3ZloyZG1zU3RZQU1HSENCRlJVVktqdFd4RTh0N1cxWllMUFk4YU13Wmd4WXlvZDE1OS8vb25seTVlemxxMWR1MVpySUZzVE96czcyTm5aTVczbFFKV3V4b3daZ3g0OWVyQ1doWWVISXlVbGhiUC81Y3VYRVI4Zno3UkhqUm9GZTN0N1BIcjBDTmJXMW5CMGRFUmlZaUxTMDlPUms1T2pGbXE4ZXZVcXJseTVvcmJmN094czVuMVZVRkJRSTFWOWE0Sk1Kc1BodzRmeDAwOC9xWDJlK2Z2N1k5R2lSVEF3TUlDYm14dFdyMTZOZWZQbU1XRlRRQjRTdjN2M0xtYk9uSWttVFpxODdlSFhhL2Z1M1dOTmhGQU8vYjBOYm01dUNBNE94dkhqeDVsbE1URXh1SGJ0bWxxNFVmVU9BZlVoK055dlh6KzE3MUpsWThlT1pjN0ZsaTFiWXQ2OGVjeTZrcElTVnZEWno4OFBZOGVPcmZTWXloV0RiOXk0d1FvWkt5c3RMY1dvVWFNcTNkL1JvMGR4OU9oUnRlWHIxcTJEdDdjMzB3NElDRUJBUUVDbCsxT2RGR1JwYWNrWlBOWW1MaTRPZCsvZUJTQ2ZBRFIxNmxUSVpESnMyclFKejU4L2g2bXBLYnAzNzQ1VnExWnhWdi90MjdjdlV5SGMyZGtaMzM3N3JWN0gxK1QzMzMvSDMzLy9YZVh0bGE4THRGM1BWVWExVXJJMnl0YzR1M2Z2eHIxNzl6ajdLVi8vNWVmblkvcjA2VXhiRVNBRzVFRjU1WFdxd3NQRDlmNTU2MFBidFpXdnJ5OThmWDBCeUt0VUs4WnRiMi9QWEhNUlFnZ2hoQkJDQ0tsYkZId21wTDZoNERNaGhCQkNDQ0drSHBGSVpSQUs1Q0dBM0NMNTd5c1dKdlRQQ1lUVXBvNU5iUkE1cUEyV0hJdkQ5SDEzc1dXMFQxMFBpY0VWRXJHMXRWVzdiZnpObXpmMUNqNGZQbnlZdVMyNnZrSkRROUc4ZWZNcWJmdi9oYTVWTGZXeGJ0MDZ0ZXE5QUJBVkZZWGJ0MjhEQVBMeThpcmRUMWhZR0FRQ0FhdUtkbTA0Y2VJRUs1UTNjZUpFbUp1YjQrVEprOWkyYlJzY0hCemc1ZVdGUzVjdWFkd0hWK2haV1haMmRvMk50NjVZV0Znd1ZiNFZOSjAvSlNVbHJEQjU0OGFOTVhUb1VKU1ZsV0hGaWhYSXpzNUd0Mjdka0ppWWlKY3ZYM0x1bzdMWEZKQy9ydlVoK0p5Y25Jd05Help3VGdJWU1tUUlQdi84YzFid3NVV0xGdmptbTIrd1pNa1NWa0F4TmpZV2t5Wk53b2dSSXpCeTVFaFdKVnR0Z29PRE9TZVBWTWJDd2dJSERoelFlN3QvbzA4KytRUVhMMTVFVVZFUnMyekhqaDN3OWZXRnNiRXhzMHcxN0ZrZmdzK2s1bFZVVkdEMzd0MU1Pemc0R0M0dUxxenExc1hGeFlpS2lrSnNiQ3puUGlSS2Y2OUpTMHZUR0NnWENvWFl0V3NYTGx5NGdHdlhyZ0ZnQit6VDA5T3haTWtTQU1Dc1diT3dkKzllMXZZVEowN1VPcG5pN3QyN3JGQy9wcy8xSmsyYW9IWHIxaHIzOC9mZmZ6TkJjQUFJREF6VWV2NWZ2MzVkN2E0R0FQRGl4UXM4ZWZKRTQzWUs1ZVhsR3Z2SlpES3QrMUNkb0ZEVGF2cmFLakV4a1RrLzh2UHpXZXVtVFpzR0hvK24wM2NtSVlRUVFnZ2hoQkRkMEY4cUNhbHZWRzZ6VnlrS1BoTkNDQ0dFRUVKcWthUmNCcUZBZnZ2ajNQOVZmTFkybzNBSUliVnRVWDlQUE04cXd0YmZrbEFta2VMYnNiN1E4VTdrT25OeGNjSHc0Y01CeUt2V0t0L09mZGl3WWVEeGVDZ3FLc0taTTJlWTVjcTNMNjlKMWFsV0tORjNFbmtsUkNJUnZMeThOSzZYU3FXc1NzSjhQcCtwcW14dWJnNEFhTnUycmNhQTQvMzc5MW5CeS9mZWUwK3RPbkJSVVJIT256L1B0SlZ2YVY5VFZDdjNLaFFXRnFLd3NGRG4vVGc2T3FvdEd6MTZORDc2NkNNQTh1QVpUOHZKZS96NGNWYkY3WTgvL2hqdDI3ZG4ydTd1N25qeDRnVisrdWtuWnBtM3R6ZUNnb0pRV0ZqSWhNZGV2WHBWcGVDeXBhVWxiRzF0WVd0ckN3OFBENzIzcnlrRkJRWFl1blVyYTFsbVppYXJmZmJzV2R5NWM0ZHBOMm5TQkU1T1RsVSs1czZkTzFtdldWaFlHSVJDSWZidjM4K2NIMWV1WE5FNTJLdGdhR2dJR3hzYjJOblp3ZGJXdGtiQ1pUZHYza1J3Y0hDbC9jek16TlJDd20vZXZNR2VQWHR3OXV4WnRhcnN4c2JHQ0FzTFl5cDlxM0oxZGNYV3JWdXhkT2xTUEhyMGlGa3VrVWl3Yjk4K25EdDNEa09IRGtXL2Z2MVl3Vm91SlNVbFZhb0tyKy9yLzI4bUVva3dhdFFvZlBmZGQ4d3lkM2QzbEpTVXNINCt0Vm54dVRybmFseGNISzVmdjg3Wlh6bEltWnljektvOFhLN3lONFc3ZCs5cURJMk9IVHNXaG9hR3VIejVNbTdkdXNVc2YvYnNHZXZ4NnRXcm1mYWtTWk1xZlQ3NldMdDJyVTc5VWxOVFdlMHJWNjVvckY2djRPdnJ5N3lmTDE2OGlMaTRPQUFBajhlRHZiMDlUcDA2eGFwR2JtVmxCV05qWTd4NDhhTFM4VWdrRW8zOUZPL1Q1OCtmczE1WGhhS2lJbWI1enovL3pKcE00ZUhoZ2FGRGg2Szh2RnpqNTZYcVJDUk4vYnk4dk5DclZ5L095V2R1Ym01SVNVbGhCWjhuVFpxRTNOeGN2SHIxU3EyL3E2c3JFaElTT0lQUGI1dEFJTUNRSVVNNDE1V1hsK1BreVpOTTI5alltTGtHVWZiWFgzK3h6cW1hdnJZU2k4VWF6dzlOazRjSUlZUVFRZ2doaEZRZEJaOEpxVytvNGpNaGhCQkNDQ0drSHBGSUs1aUt6M25GOHQ5WHJFenA5eEJDYWh1UEIrd2E1d3Nqb1FCYmYwdkNvL1EzMkIvYUNhNTJaalYyaktaTm02SnAwNllBZ09qb2FHYTVrNU1UUHYvOGN3RHk2blhLd1djenM1bzdmbjNWc21WTHJGKy9YdVA2d3NKQ0RCdzRrR21ibVptcDllL1VxUk02ZGVyRXVmMm1UWnRZd2VlZVBYdXFoUzVmdm56SkNqN1hSc1huNmlndExlV3NXaWdVQ21GZ1lJQldyVm9Ca0llUlY2NWNpUUVEQnVERER6L2szTmVmZi83SmFydTd1Nk5MbHk2c1pXRmhZYXhnZkhGeE1SWXVYSWpNekV4V0lDczBOQlJidG13QklQKzVHQnNiczRLOXZYcjF3dnZ2djg4RW5XMXNiR3J0dFMwcEtjRlhYMzJGdm4zN2Fqd1hsSldXbHVMeTVjdGErengrL0JpUEh6OW0ycTFidDY1eThQbnUzYnM0ZCs0YzB6WXhNY0dSSTBld2I5OCtWc0MzU1pNbWFOKytQVTZkT2dXQlFBQWJHeHZrNWVVeEV3NUVJaEZDUTBPWjE5VFcxclpXcWp2TFpESldGVjlkVkZSVTRPREJnemg4K0RDS2k0czUrNGpGWW16Y3VCRWJOMjZzOVBoY3NyT3pzWFBuVHZ6ODg4OElDd3VEdjcrL1htTWtOVy9nd0lFNGRlb1VURXhNTUdYS0ZOWkVDZ1hWaVRZMUdYeXV5cm1xa0pTVWhGOSsrYVhTZmk5ZXZORGFUL1d6UWxsSVNBZ01EUTJSbUppbzhUTW5OemVYdFU2MXluRklTQWc2ZGVxRW9xSWlMRnk0a0ZuZXIxOC85T3JWQ3hrWkdhemd0S3FvcUNpTjY3UkpTRWpnck5pdXpOemNuUGxPVlE2YlZsUlVZT2ZPbldyOUoweVl3S3FrL0RhY1BYdVcxUTRKQ1VGMGREUzJiTm1DeFlzWGMxWnNWZzIzYS92dU9uVG9FRzdjdUtHMmZQTGt5V2pZc0tIYThwTW5UK0xDaFF0cXk4ZVBINi94R01xY25KeXdZOGNPcG4zaXhBbjgrT09QQU9SM0JWRThCdVRQWFJIYUY0bEVyUEQvNzcvL2ptKysrWWJ6R0FLQlFHTUFQeWNuaHhWOHRyVzE1ZXliazVQRENqN1h0MnNyUWdnaGhCQkNDQ0g2b2QvcUNLbHZLUGhNQ0NHRUVFSUlxVWNrVWhrVGZLYUt6NFM4ZlZ0Rys2QmpVeHRNM1hzSG5nc3VJTFM3TzZZSE5VZFQrNW9MSUplVmxiRXExTFZvMFlKNW5KdWJ5K3ByWTJOVFk4ZFYxcXRYTDg1d21pNGNIQncwVmkrdWpvY1BIMElzRnNQSHg2ZEsyeGNVRkNBdkwwL3QxdldxbFJNVlZhS1ZxUWFjRkZVSkV4SVMwTFJwMHhvSjZ5eGZ2aHplM3Q0QTVGV1dGZnIzNzg4RTM3Lzc3anVjUG4xYWJkdFJvMFp4Vm9DY09IRWloZzRkQ2tBZWFONndZUU9LaW9xUWxKUUVCd2NIcGpLMnZsVFB1OFRFUkxVKzN0N2UrUGpqajlHaFF3ZlkyTmpBeU1nSU1URXhyRkJlOCtiTjMwb3d0YlMwRklzV0xVSmNYQnh1M0xpQlFZTUdZY0tFQ2ZXcWNxL3FhMXBTVXNKWnBYVG16Smx3ZFhWRlNFZ0lyS3lzd09QeE1HUEdEQ1pVeWVQeDBMTm56N2N5Wm4zeGVEems1T1JvREQwRDhwQnFWYXZOSzFNTy9HdXlhZE9tS3UyN05pcSt2OHVFUWlIV3JsMExSMGRIOFBsOHpqNnE1NFNSa2RIYkdObzd3OUhSRVo2ZW5xd3ExQURRb0VFRGVIcDZWbHI5L0czcDNMa3pEaDA2cEhHOXA2Y25ldmJzaVVhTkdxR29xQWcvL3ZnanlzckswSzlmUDlaM2QxRlJFZXU1MnRuWndkRFFFREV4TVRoMTZoUUF3TnJhV3VkeE5XdldqQWx3dDJuVEJqS1pEQ3RXcklCVUtzWGN1WE1SRmhhR29LQWcxamJhZ3MrMnRyWm8yYklsQVBuUHhzL1BqL1BhcFczYnRweVZuWHYwNkFGM2QzZTE1YTFidDhiejU4K1ppUUdhN3ZyQjQvRmdZbUxDdEZXLzY1VFhxVjYvYU51T1MzSnlNaG8zYnN4NnorcHlYUVZ3WDF1VmxwWWlQVDJkbVFoWUhaNmVubGl6WmcwQWVWVnY1WFB2NE1HRE1ETXpRMUZSRVVhT0hGbnRZeEZDQ0NHRUVFSUlvZUF6SWZVUEJaOEpJWVFRUWdnaDlZaEVLb1BRZ0FmZ240clBGSHdtNU8wYTNjVUYzVDN0RWJybnY5aDBLUkdiTGlVaW9FVURkR2hxalE5Yk40U1JnUURPdHFaVkRrTW5KeWV6cXBrcUI1K1ZiOFVPeU1NK3RjSE96cTVhKzlZbitIei8vbjFXaGVhMHREVFcrckt5TXZ6d3d3ODRjZUlFek16TXNHUEhEamc0T09nOXBxaW9LT3pZc1FPTkd6ZEdseTVkTUd6WU1GaFlXS2lGeWJtcTQ2cUdjN0t6czdGdzRVTEV4TVJneG93WjZOKy9QMnQ5U0VnSU0zWmxrWkdSRUFxRmFOS2tDY2FORzhkYVoyaG95QW9jS1JnWUdERExxeHF3TGlrcHdmYnQyNW1xcCtYbDVZaUlpTUMyYmRzNHEwMVdwbXZYcm1xVm9aVUpoVUxNbWpVTGdEejBwYUFhZm5yejVnM3ovOHpNVFB6OTk5OXEvNTgyYlJvOFBUMzFIcU95VmF0V3NjSmx4NDhmUjF4Y0hCWXZYb3hHalJweGJzUG44OVhDZ3FxQlhLRlF5QXJCVmllczZlTGlBbWRuWjFiMVMxVzlldlZpd3ZIS2xGL1hnb0lDeUdReVNLVlNaR1ZsY2I2bWRuWjJtRGR2WHBYSFdoMlRKazNDNDhlUG1aQ2htNXNiUm8wYWhaVXJWMVo1bjRvQXZhS1NOSi9QeDVJbFN5cWRHRkxkODRyb3JySks2S3JCNTMvRDNReFVDWVZDMW1kT1dWa1pVOG1meitlenFtRHplTHkzUHI2YTBMSmxTOWphMmlJM054ZlcxdGJJemMxbHJuZDRQQjZtVFpzR0hvK0h0bTNiNHRHalIzajY5Q2tBWU5ldVhmRDI5c2JBZ1FQaDUrZUhFeWRPc0twRmI5NjhHWjZlbnF6SzFZcjM5eWVmZklKQmd3WUJrRmZLVm53dnU3bTVNWjg3VmxaVzJMNTlPODZlUFl0cDA2YmhoeDkrZ0ZRcUJRQklKQktzWGJzV3VibTVHRFpzR0xOL3hYb0Y1ZStDb0tBZ0ppajkzWGZmY1ZadkJ0amZqOHJTMHRJUUd4dXJ0ancyTmhZZE8zYkUvUG56T2JkVHlNbkpZVlg0VnY1ZUtTd3NaSzFUbm1oWFdscktXcGVSa2FIMU9ES1pEUFBtelVOcGFTbDhmWDNSdTNkditQbjU2WFJkQmFoZlc1MDlleFkzYjk2RWtaRVJmdnJwSjFidyt2ang0emgyN0JnQXNPNGNFUmNYeDF4enpadzVrN1UvUHAvUFhEK3BocmlOalkxaFltS2k5bk1raEJCQ0NDR0VFRkoxRkh3bXBMNVIrY2VYU2xId21SQkNDQ0dFRUZLTEpOSUtWc1ZuSGdDUk1mMXpBaUZ2VzJNYkU1eVo3WTluV1VYWTg1OW5PSE12QSt2T0oyRGRlWG1ZejlKRWlMeWR3VlhhZDN4OFBLdXRISHhPU2twaXJkTVUycXdKejU4L1p3VmlkT0hoNFlFR0RScm90VTFhV3BwYTJGblpzV1BIbU52ZUZ4WVdZdG15WmRpOGViUGUxWHF2WGJzR1FCN3lPWG55SkQ3NTVCTUE4b0NRTWlzcks3VnRWWU14ejU0OXc3Tm56d0FBQnc0Y1FLOWV2VmlodE16TVRNNHhLTUpBWEFIbmdvSUN0YkVBOHZDYllybHFrRnBYSmlZbVdMSmtDYjc0NGd2bXVlVG41MlBwMHFYWXRHbVQzdFZBTzNYcUJFOVBUMWhiVzhQYTJocVBIajFDU2tvS3MvN1RUejlGNDhhTkFjaURUVmxaV2NqTXpNU1RKMDlZK3psMjdCaU9IRG1pdGNKdlJrWkd0UU9xcnE2dWFsVTFFeElTTUhueVpJU0ZoZUdERHo1UTI4YlcxcFpWWGZ2VnExZjQ3TFBQV0pNU1pzNmNpVjY5ZXJHMisrT1BQNm84em43OStpRTZPaG8yTmpZd05EUmtoZVdzcmEwUkdockt0QXNLQ3BnZ3MzTGwwNHFLQ293WU1VSXRlS2Fzc2hDcUxqcDE2b1RGaXhkWDJrODFvQ2tVQ3ZIbGwxOWk5dXpaR0Rod0lBWU9ISWppNG1MMDd0Mjd5bU54Y25MQ2lCRWowSzlmUCt6ZnZ4LzI5dlpvMjdadHBkdkpaREpFUjBmcmRTd1RFNU1xVjhNbjNBb0xDMW52SzBCelVMSXFxbnF1Y3Brelp3NkNnb0tRazVPRFVhTkdNY3ZIangvUFZOY0g1Ti9qeWlITWVmUG1JVEF3RUFDd1lNRUMzTHQzVDIzZjQ4YU5ZeWJFRkJRVVlQanc0WkQ4cnlpTHQ3YzMxcTVkeS9RdEtTbXBkS3o2K1BYWFgzWHFwNmljcnpCMjdGZ01IRGhRNnpiS0UzWjRQQjUyN3R3SkN3c0xQSGp3QUY5ODhRV3pMamc0R0I0ZUhxenRPbmZ1ak9qb2FGUlVWQ0EyTmhheHNiRm8yN1l0T25mdXpEcUdRQ0NBUkNMQlgzLzl4U3hyM2JvMUFIbUlYaEdrVi80Wkd4Z1lzSzVYWnM2Y2lROCsrQUR1N3U2SWlJakE4dVhMV1o4UDMzMzNIUW9LQ2pCKy9IZ0EyaXMrSzd0Nzl5N25YUkVBZWNWbnJzbEhDUWtKekRXTEtsM3U5RkZjWEl6TGx5OXpyaXNySzlPNFRpS1JhRnpINWY3OSs4d0VwaHMzYnNEZDNSMStmbjQ2WFZjQjZ0ZFdseTVkWWg2ZlBYc1d3Y0gvWEVjWEZoWnlYbHRKSkJKbXVlcTFSSGw1T1RNVzFmZE1YbDRleEdLeDFqc1FFRUlJSVlRUVFnalJELzJsa3BENlJOOXF6d0JBdHpva2hCQkNDQ0dFMUNLSlZBWkRnMytDenpibVZPMlprTHJrYW1lR2lJR3RFVEZRSHJDSlRzcEdtVVFHWjF2dTI0L3I0dEdqUjh4am9WRElDZ0twaG1kY1hGeXFmSnpLUkVWRjRmRGh3M3B0TTMvK2ZIejQ0WWMxT282aFE0Zmlqei8rWUlMR1NVbEoyTGx6SjZaUG42N3pQckt5c2xoaHJZNGRPOExZMkJnVkZSVnFRUnByYTJ1MTdWVURUc3F5czdOeCt2UnBEQjQ4V09meGNGbXhZZ1huOG5Qbnp1SGN1WE5hdHcwTURFUnhjVEhTMDlQeDhPRkR6ajV0MnJUQnhJa1RzV1BIRG1aWmNuSXkxcTlmcjFNb1VKbUppUWsyYjk0TVFCNlFWdzRyZVhoNE1GVXhRME5EOGZUcFU2WnFxU3BGQldwdHNyS3k5Qm9ibDNIanhpRXdNQkFiTm14Z0JhT0tpNHV4Y3VWS3hNWEZZZEtrU1ZyRDlFZU9IRkVMWjlhMFFZTUdNWlZKMTZ4WncxbzNhOVlzbUp1YjQ0OC8vbEI3SHFxMGhaNEJkclhNcWhJSUJKd0JmbDA0T0RoZy8vNzk0UFBsMXpNV0ZoYVlNMmRPdGNka2FXbUpxVk9uNnR4ZlVmbGNINDZPanRpN2Q2KytReU5hcUU2d1VRNnExb1Rxbkt1cWVEd2VCQUtCMnBoRkloR3I0cTlxNVhZbkp5ZG12UzRCNndzWExqQ2haNFdZbUJpMGE5ZXV5cFgvdGRIMTlWRzhaeFdFUXFIZXI2MlZsUlhLeXNxd2NlTkdacG1Ua3hNVEtBYmt3ZC9FeEVRc1dMQUErZm41T0hic0dNNmRPd2V4V0l4Qmd3YXB2ZjRtSmlaSVQwK0hxNnNybmo5L2pwS1NFaWI0ckE5RlJYMmhVSWlsUzVkaTFhcFZyTHNiS045dFF0Zmc4OWRmZjYzeEdzTEV4QVFKQ1Fudzh2SmlsZ21GUWt5Wk1nVVRKa3pnM0tZNmR4YW9hYW9UZmJwMTZ3WkFmZklYMTNVVm9QM2E2dWVmZjBhZlBuMnE5WHpqNCtNeGZQaHd6blZqeDQ2dDhuNEpJWVFRUWdnaGhIQ2o0RE1oOVltKzFaNE5LWEJBQ0NHRUVFSUlxVjJTY2hsVDhUbXZXQUpyVS9vOWhKRDZ4SytaYmJYMzhlREJBK2F4aDRjSEU4Yk15Y2xoQlorZG5KeGdibTVlN2VQVk5UNmZ6NnFXWEZaV3hncktDb1ZDekowN0Y5T25UMmVDcDcvKytpdDhmSHpnNysrdjB6RXVYNzdNMnFlaXdtOVdWaFlyWEdadWJzNVovVmcxZ09iajQ0TzR1RGhtK2FGRGg5Qy9mMy9tZVNpcVVXWmxaU0VoSVlIWnJrMmJOckN3c0lDOXZiMU80OWJWdEduVEFBQVhMMTdVR0h3RzVNSGFSNDhlNGVyVnE4eXlLMWV1d052Ykd4OTk5SkhleHkwcks4UEtsU3VaMTBFb0ZHTCsvUGxNT003RXhFUmo2RmtUb1ZBSUd4c2JOR25TQlBiMjluQjNkOWQ3WEZ5NmQrOE9WMWRYaEllSHExVi9QblhxRko0OGVZTHc4SERPbjAxNmVqck9ueit2dHZ6MTY5ZFl1blFwcGsrZkRqczd1eG9aSndEODl0dHYrTzIzMzVoMlVGQVFjMDVaV1ZscERUMXo0ZkY0TURZMmhxdXJLK3p0N2RHd1lVTklwVkpXVVBOdDQvUDVrRXFsYWhVL3Ewc29GT29VTFAwM3FPblh0clk4ZmZxVTFhN05PeG5VRk5WSlNEdDM3b1NWbFJXNmRPa0NRUDA1T1RvNjZyenZzckl5SER0MmpMVXNJU0VCQ3hjdWhLK3ZMNVl1WFZyRlVkY2Z1M2J0d3N1WEx3SElQNS9tenAzTEJGd3JLaXF3WmNzV1BIbnlCTjkrK3kwKy9QQkRCQWNISXlRa0JEZHUzSUMvdno5KytPRUgxdjVFSWhHc3JLeXdaY3NXQVBMZ2JYVS9rd1VDQVJZdFdvVHk4bkxjdUhFRGt5ZFBScjkrL1FESUt3dXJ2cjhVd2VmUzBsSzE4VlZHK1h0dTM3NTlPbTluYVdtSmtKQVFBTUNrU1pPWU8xbW9ra2drV0x4NE1WT2RtYy9uSXpJeVV1L1hTUG43VVNLUnNFTGhMaTR1Y0hWMUJRRG1aNnVnNlU0Z3F0ZFdIVHQyWktwMjUrYm00c3laTTh5a3NpWk5takRmZzNmdjNtVXFPRnRhV2pJaDk1cjhIaWFFRUVJSUlZUVFvajhLUGhOU24raGI4Vm5QVzZ3U1FnZ2hoQkJDaUw0azBnb0lCZkpBVDI2eEdGYW05SHNJSWUrUzFOUlVWalZXTnpjMzV2SDE2OWRaZmR1MGFmUFd4Z1VBVFpzMlZRdEtGaGNYcXdWYzlOV25UeC9NbWpXTGFjK1pNd2YzNzk5bjlWRlVFVDUwNkJDemJQMzY5ZkR3OElDcGFlWFZ0Uzlldk1nOE5qVTF4ZnZ2dnc4QVRCVnBCV2RuWjg3dFZhc1NObXpZRUk2T2prd2w1cnk4UFB6MjIyL28yN2N2QUdEWnNtVUFnRC8vL0JQTGx5OW50aHMvZmp6emMxTU9STDlOczJmUFJtSmlJdExUMHdISUt6UjI3OTY5U3Z2YXVIRWpVbEpTbVBiRWlSUGg3T3lNdkx3OHBLYW13c25KaVZWcG04dUVDUlBnNk9nSUJ3Y0hXRmxaWWZQbXpjakl5TUNVS1ZQUXBFbVRLbzFMRXpjM04yemZ2aDNMbHkvSDNidDNXZXZpNCtNUkdocUtKVXVXb0gzNzlxeDFPM2Z1NUt4TXVXL2ZQc2hrTXNUSHh5TXlNcEpWbmIycWtwT1Q4YzAzM3pCdEJ3Y0hUSjA2RmVYbDVXcFZUalh4OXZaR1lHQWdIQndjMExCaFE2U21wbUxWcWxYbzBLRURQdm5razNvVERONitmVHQrL2ZYWEd0M241czJiNGVucFdhVnRMUzB0T1lQdmFXbHBlb2ZONjRQaTRtSldXMXRGODlwVVhsNk9vcUlpV0ZwYWNxNVh2c3NCQURSdjN2eHRES3RhN3R5NXcycVhscFlpSWlJQ24zMzJHVUpDUWhBZEhjMWF2Mi9mUGt5ZlBsMm45OTZwVTZmVXFySXJxdVBIeE1SZzd0eTVDQThQWjYzLzVwdHZzSFhyVnJWOTdkKy9INGNPSGVLc1ZsOWVYbzZ2di82NjB2RW9VNjFrZmZueVpTUWxKZW0wYlljT0hmRGhoeC9peXBVcnJQZjlrQ0ZEMEt4Wk02U2xwZUh2di8rR1FDQkFUazRPQUtDa3BBU25UNS9HNmRPbjBiRmpSMHljT0JFQXU2cTlVQ2hVTzdkcWFuS1JRQ0RBa2lWTGNPUEdEWFRwMGdWWHIxN0ZxVk9uMEt4Wk03VkpVb3JnYzFsWkdVNmNPRkVqeDYrTW82TWpFM3hXcmthdDZ1REJnMHpvR1FDQ2c0UFJxVk9uYWgzNyt2WHJLQ3dzWk5xQmdZSE00NnBlVzQwY09SSXhNVEhNK1hyOCtIRUVCd2RESUJDZ2UvZnV6TFhLaEFrVDhQejVjd0R5YTFQRk5SY2hoQkJDQ0NHRWtMcEZ3V2RDNmhNS1BoTkNDQ0dFRUVMcW1YTFpQeFdmODRzbHNES2ozME1JZVpmRXg4ZXoybWZQbm9XZG5SMUdqaHlKVTZkT3NkYjUrZm05emFGaDdkcTFhdUdpMk5oWWZQSEZGMi9sK0tOSGo4Wi8vdk1mSm1oZFdGaUkxYXRYVnhwNHVYLy9QaXVzMWJWclY2WXlzMm9vVnpsb3JreTFLcUZRS01UZ3dZTngvdng1cHFMeEw3LzhnajU5K3VnY0ttM2V2RG5PbmozTHVVNVJWUklBQmd3WXdJUzlsRlUxdkdwcWFvcnc4SERNbmowYjQ4YU53NEFCQTFqcmRhM1EvTk5QUCtIMzMzOW4ybncrSDVjdlg4YmV2WHRSVUZBQUt5c3JMRjY4R0I0ZUhreVZZWHQ3ZTZ4WnM0WVZDdlR6ODRPenN6T0tpNHNSSGg2TzJOaFlBUElxMWw5KytTVjhmWDJyOUR3MUVZbEVXTDE2TmJadDI0YlRwMCt6MW9uRllyVnovTktsUzJvaFJnVkZPQ3M3T3h0aFlXR1lOMjlldGNhV21abUpKVXVXc0VLMkFvRUFVNmRPUlVaR0JtUXlHYVpObTRaeDQ4YXhYdE84dkR4TW5UcVYyY2JLeW9vSjRWKzdkZzByVjY1RWVYazU5dTdkaTRTRUJJU0hoOWRaQ0xZK0N3Z0l3UFRwMDlXV2MwM0crUDlBRVI1VjRLcG1YOXRldm55SlZhdFdvV2ZQbm1xZk5ZQThNS3hjTlJaNCs1TjY5RlZVVktUeGZQanBwNS9BNC9IVXFzcWZQbjBhVXFtVU5jbUhTMlptSm1mRlgydHJhK1RuNTBNbWsrSEpreWVJaUloZ3JaZElKR3JmVTRBOFdNbzFhUU9RZjM1ZHZueFo2M2dxazVTVXBIUHcyZExTRXA2ZW5saTdkaTFyK2JsejUzRDA2Rkdtdlg3OWV1emJ0dy9YcjEvSDhlUEhtZS9wZS9mdU1ST2RNak16bWY2T2pvNjFPcG5qelpzM2VQNzhPYlp2Mzg2OHB4bzFhc1FFblJWVTIyK0xSQ0xCcUZHanRQWlJEajBEUUZSVVZKVi85c09HRGNQUW9VTng1c3daMW5KRjhMbTB0RlR0bk5EMTJxcHg0OGJvM2pHMEJ2a0FBQ0FBU1VSQlZMMDdjMjJSbVptSlAvLzhVNi9KV1JFUkVaeEIvd01IRHVEbm4zOW0ya2VPSElHWm1abGF2N3I2T1JKQ0NDR0VFRUxJdTRCK295S2tQcUhnTXlHRUVFSUlJYVNla1ZkOC9sL3d1VVNDWmlMek9oNFJJYVFtOWVqUkE0bUppVXkxd0lxS0N1elpzd2YvK2M5L21PcDJnRHk4MmFGRGg3b2FacDB3TkRURXpKa3ptWENwb2FHaFR1SHY0OGVQczlxOWV2VmlIcXNHV2pWVmloV0x4V3BqY1hKeWdwK2ZIMjdjdUFGQVhoWDIxcTFiVERYcHl2QjRQQ2FBclEyZno5ZXBuejdjM2QxeDRNQUJtSnVyZjRlb1Z2RG04L2xxZlJJVEU3Ri8vMzdXTXBsTWhzZVBIek50UzB0THRHdlhEdTNhdFdQMWMzVjFaYjN1aVltSkFPUlZzcFVENmhZV0ZqVmU4VmxCSUJCZ3hvd1pjSFoyeG80ZE81aVExTnk1YytIdTdzNzBTMDFOWlZWUkZRcUZyS0NXcGFVbDh2UHpBY2pQa1pVclYxWWFRTk5teTVZdHlNcktZaTFUL1hsWVcxdXJCVWl0ckt6QTUvT1o1NUdZbUlpS2lncnMzNzhmKy9idFk0WFpXN1JvUWFIbmZ3bmw3d3dqSXlPZHF1UFhwRE5uenVEYmI3OUZhV2twNjMybExDb3FDaVVsSmF4bFBqNCtiMk40VlJZVkZjWDZITEN4c1dFQ3NiMTY5VklMUFN1Y08zY09VcW1VTTVRSnlEOUROMnpZd0ZsZDNOWFZGZDI3ZDhlR0RSdGdhbXFLY2VQR1ljR0NCVFh3Yk40dUt5c3J0ZWV2cUdhdDNJZlA1Nk5yMTY3bzJyVXI3dCsvai8zNzk4UFQweE1OR2pRQUFEeDkrcFRwWHhzVndtVXlHVzdmdm8zejU4OGpPanBhYmN5RmhZVnE3eWZGOTdTbHBhWE9sZXgvL1BGSDVucXZWYXRXK09xcnIvUWFKNC9IUTBWRkJmTHk4dlRhcnFDZ1FLLyt5a3BLU3ZEMDZWTm1raElBdEd2WGpxazRmZnYyYlZiWTN0N2VIalkyTnB6NzRycTJHanAwS0d0UzFkR2pSL1VLUG1zS0xxdmVzVVFvRk5iNHRSVWhoQkJDQ0NHRS9OdFI4Sm1RK29TQ3o0UVFRZ2doaEpCNnBGd3FEeTRwZ3M5dlNpU3dNS0hmUXdoNWwvRDVmRXlaTWdVT0RnN1l1WE1uRTFoTVRrNW05ZXZYcjkrL01yRGg0K09Ed01CQVpHZG5ZL2JzMldqVXFCSHJWdXVxeXNyS2tKYVd4clFiTjI2TXRtM2JBcEJYZTA1SlNXSFc4WGc4amJkK0x5c3JZN1VWci8zZ3dZT1o0SE9iTm0wMGhudTRYTDE2Rld2V3JLbTAzNmxUcDlRcUt5b2NQMzY4U2xWY2k0cUs4UERoUTVpWm1jSFUxQlJHUmthUVNxVzRldlVxRWhJU1dIMjVLaUs2dWJuQjNOeGM2MnN2RW9rNGw2c0dJRStkT29XVWxCUlcyTS9KeVFsZmYvMDFFM0tyTGNIQndYQndjTURLbFNzUkhCeU1nSUFBWmwxZVhoNFdMMTdNQ21VT0dqUUlodzhmWnRyanhvM0Q3ZHUzY2UzYU5RQkFTRWdJbkoyZHF6d2VMeTh2M0x4NVUyc2ZydGZWME5BUWpSczNab0xqNmVucFdMQmdBZTdjdWNQcU4zNzhlSXdZTWFMSzQ2dHRYYnAwZ1pXVmxWN2J4TVhGc1FLKzVCLzM3dDFqSGx0WVdFQXFsYjZWNDc1Ky9Sb2JOMjdFN2R1M21XV3Fkek1BNUJXcDkrelpvN2I4MEtGRG1EWnRXcTJPc2Fxa1VpbE9uanpKV3JaeDQwYnMyYk1IS1NrcCtQampqem1yaGl0Y3ZIaFJZM1hpbjMvK0dmLzk3MytadGtna1lnVlUrL1RwZzl6Y1hQajQrTURWMVpXMXJiKy9QNW8xYTRiUzBsSWNPblNJV2U3ajR3TnZiMi9rNWVXcGpic3VtSm1ab1UyYk5xelFyRElqSXlQdytYejA3OTlmYmQyalI0K1lpVXpLM3hkWHJsekI5ZXZYT2Zlbld0Vy9NaGtaR2JodzRRSXVYcnlJN094c2pmM3k4L05oYlczTldxWjhUV1ppWWdKQUh0clY5ajE1OWVwVjVyRkFJR0Q5N0xSeGNIQkFuejU5QUtpSGg5K0dodzhmc2lZQ0tjWUNxTC9tMmlhb2NWMWJ1YnU3dzl2Ykc3R3hzVEF4TVVHblRwMGdsVXJWZ3N1YVRKdzRFUzlldkZCYnJ2cjVOMnpZTU03dEJ3OGVqUEhqeCt0MExFSUlJWVFRUWdnaGJCUjhKcVErb2VBeklZUVFRZ2docEI2UlNPWFZ4b1FHOHNERW01SnlXSmpRUHlVUThpNGFOR2dRN08zdHNYcjFhclZRaTVtWm1jYkFSbTM2NUpOUDFKYTlyU0Nkc3JDd01CZ1pHZWwwYTNzakl5UHMzcjBic2JHeE9IejRNSHg5ZlpsMVAvNzRJNnR2NjlhdE5ZWXVWY001UmtaR0FPUkIxWjQ5ZStLRER6N1Fxd0ozYVdrcHhHS3gybTNldWNoa01vMFZRcFVyK2VwREtCUmkrZkxsYXMrTFM5T21UZFdXR1JnWW9FdVhMcmg0OFNJQXdOYldGazJhTkVHVEprM2c1T1FFUjBkSHRXQ2VncmUzTjZ1dFhDVWFrSWVxWjh5WXdSbTRyZzN2di84K3RtL2ZEaWNuSjlieU4yL2VzQ3EzQmdZR3dzUERnOVZISUJCZzhlTEZpSWlJZ0pHUkVUNzk5Rk5jdVhLbHltUHAxcTBiZHUzYUJVRCtNMUs4cG8wYk40YWpveU1hTldxRUZpMWFjRzdyN2UzTnFwaXRISHJtOFhnSURRMVZlKzNybStIRGgydXN1cTdKbGkxYmFpejRmUGJzV1Z5NmRFbHR1Uzd2azdybTVlV0ZmZnYyTWUxWHIxNHhWWWdCZVJoNTRjS0ZXTHg0TVZOaEZ1Q2UyRkJWRlJVVk9IUG1ETDcvL251MUtyN1BuajFEY1hFeFV5VzNyS3dNeTVjdng1czNiOVQyYytyVUtiUm8wUUpCUVVFMU5yYWFjdkhpUlZZVmRoOGZIelJxMUFnTEZpeEFibTR1Tm03Y3lQcThEZ29LUWs1T0RpdlFyT2x6T3lNamczbnM3ZTBOUHArUHUzZnZzdm9vS3NxclZzbCsvLzMzMGF0WEwrVG41N1BDczk3ZTNnZ0pDVUZLU29wYThGa29GTExPR1Yyc1hMa1NUNTQ4WWRvalI0NUUzNzU5ZGRwV2NhNTkrT0dIRUlsRWNITnpnNU9URSt6dDdXRm5ad2RyYTJzWUd4dERMQlp6VnIzV1JDcVZWdWxhcEtLaUFvOGZQOGIxNjllWmlVOWhZV0ZhdHpFMk5rWkFRQUQ2OSsrdkZ2RGxtb3gyOHVSSlpHWm02alNlQnc4ZTRNR0RCenIxOWZMeVlzTEdob2FHbkJXbXo1OC9qeDA3ZGpEdEZpMWE0S3V2dnRJWUlGYXVQZzNJejUySWlBaTEvZ1lHQmhBS2hmamdndy93NjYrLzRzcVZLK2phdFNzQUlEWTJWdTJjN2RLbGk4Ym5vZnpaeXVmem1Xck53NFlOZzRlSEIwYU1HQUVMQ3d1TjI2c3FLaXFDUkNMUjZkcEtVeC9sYXRXRUVFSUlJWVFRUXZSRGY2MGtwRDdSOXg4NUtQaE1DQ0dFRUVJSXFVVk04UGwvRlovemlzV3dOS1hmUXdoNVYvbjcreU1vS0Fobno1NWxMUzhxS3NLUkkwY3dkdXhZOFBuOHR6WWVmWUpJK3JoMzd4N1dybDNMdEpYRG0xeXFVdUhZMjl1YkZmbzhmLzQ4N3QrL3orb3phTkFnamR1cmhzd1V3V2NBbUR0M3JzN2ppSXFLd3Q2OWV4RVhGNGZQUHZ0TTUrMXFtcUdoSWRxMWE0ZGJ0MjVwN2RldVhUdTFRTERDMEtGREVSQVFBQThQRDFoYVd1cDhiS0ZRQ0JzYkcxWW9VeUVnSUFCZmZQRUY5dTdkaS9Ed2NBd2JOZ3dmZi93eEU1YXNMVTJhTkZGYjV1enNERGMzTjZTa3BNREl5QWpqeDQ5bkJmNFVEQXdNRUI0ZWpvcUtDczR3L3JGang5VEMwTXBWeUpVMWJOZ1FTNVlzZ2JPek01eWRuWFd1Y0tuWWxvdElKTUtpUll2UXFsVXJCQWNINDczMzNzUG8wYVBScWxVcm5mZjliMUhWQUdWbFhyNTh5YXJhM3F4Wk0vVG8wYU5HajJGa1pBUUhCd2VtdlczYk5yVSs5KzdkdzV3NWM3QjY5V3JZMjl2WDZQRUIrZWNxVjJqUTJOZ1lvYUdoelB1NHVMZ1lFUkVSaUl1TDA3aXZUWnMyb1duVHBtb1Y0dXZhbzBlUFdHM0ZKQ1ErbjQ5YnQyNnhQbFA1ZkQ0Ky9mUlRtSnViWS9yMDZVd1ZXaDZQeHhsKzd0aXhJeE84SHoxNk5BNGNPS0J4SElhR2hsaTBhQkhUcm16Q2dMMjlQYXUvaTRzTGVEd2U2NXpSaFdxNFZ5UVM2YjJQM3IxN28zZnYzcHpyS2lvcXRGWklya2xKU1VtWU1XTUdBUG5FRmpjM040MC9HM2QzZC9UdDJ4YzlldlJnQXR6SGpoMWo5YW5MdTNBb0trd3IvUGUvLzhXMzMzN0xXbVpyYTR1clY2L0N3OE1EYm01dVRNaTR0TFFVMjdkdngvbno1NW0rTGk0dWlJaUlnTG01dWNaamlrUWloSVNFSUNRa0JJQTh4THh4NDBaV0h6YzNOL2o0K0dqY2gvSzFsZkoxVmNlT0hkR3hZMGVOMnlsNy9mbzF2dm5tRzhURXhOVDd5VDJFRUVJSUlZUVE4cTZqNERNaDlRbFZmQ2FFRUVJSUlZVFVJeEtwL0EveFFnRWZKV0lwWkJXQWhUSDlIa0xJdStyZ3dZTnFvV2VGUTRjTzRmbno1MWk0Y0tGYTRDVWpJd01yVnF4UVcxWmZ2WHo1a2xWQnM3WWxKeWVyaFFLZG5KeTBWaVhNemMxbHRYVUo0cWFscGFsVmJ6eDM3aHp6Mk5mWFYyTWdhT3JVcWN6ajd0MjdZOGlRSVp6OWxJTkMrZm41dUhEaEFtdjk3Ny8vanA0OWUzSUdrNzI5dmJVR245M2QzVEYvL255TjYxMWNYT0RpNHNLMFMwcEs4T0xGQzZTbHBUSC9IekJnQU5xMGFRTUF5TTdPeHJGangzRG16Qm0xSURtZno4ZUVDUk13ZE9oUUFQSXEwQVVGQmRpOWV6ZHUzYnFsRnFaNld3SUNBcENTa29KSmt5YkIzdDZlTS9nTWFBKzg2WHQrQndRRU1JOHJLaXJ3K3ZWcnBLV2xNYTlyUlVVRnBrK2Z6cXlQam83R29VT0gxQ3BuQS9LZllVUkVCQndjSEhEMzdsMVVWRlFnSmlZR01URXhXTHQycmRaQUdxazV0Mi9meGkrLy9NSzBwMDJiVnF2SHUzWHJGbTdldk1tMGJXMXRrWjJkRFVBK3NXVEdqQmxZdFdvVnE1cjdGMTk4Z1ZtelpnR0FUdFgwQVhtQVdSbFg2Tm5MeXd0ejU4NWx3ckdwcWFtSWpJeFVxOUl0RW9rZ2tVaVlDVFppc1JnUkVSSFl2bjA3UkNLUlR1TjUyMXExYXNYY1JTQTVPUmxidDI1bHJlL1pzeWZ6dkZlc1dJRnAwNmJCMzk4ZnIxNjl3cjE3OTlUMjk5NTc3NEhQNStPOTk5NkR0N2UzMXVDelFDQkE5KzdkZFI2cm1abVpYdjAxcWVwZEJsVDNrWk9UZzR5TURHUmtaQ0E5UFIwdlhyeGcvbnYvL2ZjNUsxSEh4OGRqL2ZyMXJPOFBIbytIYnQyNlljaVFJWngzYkpESlpJaVBqOGVkTzNkdzkrNWRqUk80REF3TVlHWm1CbGRYVjZTa3BEREx1blhyaHVEZ1lNNWd1ZXEraEpYOGJhaHYzNzRJRFEwRklLOHVyd2dtbTVtWjRlREJnOHcrbGUvb3NXalJJcnovL3ZzQWdLKysrZ28zYnR6UWVnd0FLQ2dvd0taTm05VHVGSEhqeGcxbWU2RlFDQThQRDdSbzBRSTNidHhnM2QyZ2RldldpSXlNMUJwNjVySmh3d2ExNzdyaHc0ZHI3RjlhV3NwNkRYVzVyaW9wS2NIRGh3OVJVRkRBTEZPY040RDh1bWJwMHFWcWQwb0I1Sys1OGpYWXVuWHIxSzZmQWNEYTJyclNjUkJDQ0NHRUVFSUk0VWJCWjBMcUUzMHJQaHZRVzVnUVFnZ2hoQkJTZS82cCtNeERmb2w4b3FhRkNRV2ZDWGtYN2R1M0QzdjM3dFhhSnpvNkdqTm56a1JrWkNScmVXRmhJYTVldlZyalk5cThlVE5UNlZBVFcxdGJBS2lWcXFtYTVPZm42OXczTlRVVml4WXRZdDFlSFFDbVRKbWl0WHAyYkd3c3E2M3RkVGgxNmhUMjc5K1B2THc4cldPeHNMQkFnd1lOS2gyemxaVVZQRHc4dFBaSlNVbEJlSGc0Szd3RXlNTjRVNlpNd2FSSmsrRHY3ODk2anAwN2QwWitmajU0UEI3NGZENTRQQjZFUWlGTVRFemc1dVlHYjI5dmphL0puMy8raWRUVVZLU25welBCTmE0S3p0MjdkOGVWSzFmdzIyKy9JU1ltUnV0NW9RaVdsWlNVc0FMR2RWbVp1SFBuem5qOCtESDY5KzlmNjhmS3lNakFyVnUzbU5kVDhkcEtWQW96ZUhwNklqVTFGYi85OWhzdVg3Nk12Ly8rVytNK2JXeHNtTXErZCsvZVpaYnorWHkwYU5FQ2hZV0ZUTmkxTXVucDZhejIzYnQzTVdIQ0JGMmZIdXp0N2JGcTFTcXRmYXBTY2JrbWdwZ0tnWUdCVFBWU1RaVERqYnFPVlRVd3J3Z3kxb2IwOUhTc1c3ZU90V3pSb2tXSWo0L0hybDI3QU1nbkljeWVQUnNyVjY1RTY5YXRBY2lmbDJwd1V6VTRxVXExK3JFeW9WQ0lzV1BIWXZEZ3dlRHorWkRKWkRoMjdCajI3Tm1qRmtvME5EVEVpaFVya0phV3hocjdxMWV2c0dyVktxeGN1UkxGeGNYMTRsdzFNek5EVVZFUmVEd2VhNExLMDZkUFdhK1h0YlUxeG8wYng3U2RuSnp3elRmZm9FbVRKaG9ubEppYm02TjE2OWExSG95dmp0ZXZYMWRyK3oxNzl1RHc0Y09jSVhrRlBwL1BxaUw5OTk5LzQvRGh3emgzN3B6YWU2NmlvZ0pYcjE1RmRIUTArdlRwZzJIRGhyR3FtVXNrRXN5YU5hdlNjMW54WGRlMmJWdThlZk1HL2ZyMXcwY2ZmYVExQktzYThxMnM0ck9CZ1FFVHREVlErVHNTVndCWHNVL0ZPbDN2OENFU2liQnYzejVrWkdRZ1BqNGU5Ky9mUjJ4c0xPdHVHaEtKQkE4ZlBzVERodzlaMnhvWkdhRmZ2MzZWdmw2cWR1ellnY3VYTDdPV3RXclZTbXZZWGpYOHIrMjZxcmk0R0hQbnprVlNVcExXc2ZGNFBMaTZ1bkt1VTU0TUFzZ25CdWtiN2lhRUVFSUlJWVFRb2gybEpnbXBUL1FOUGxQRlowSUlJWVFRUWtndEt2OWZ4V2NEQVI5dktQaE15RHVwc0xBUVgzLzl0VnBWUDJ0cmE2eFlzUUpidDI1bFZYWk5TVW5CN2R1MzM4cllHalZxeEZrNW1JdHFtS2EyYmdFdmxVcHg1TWdSblk3MTRNRURMRnUyVEMwbzNiZHZYM1RzMkJFeW1RejUrZmt3TVRHQm9hRWgrSHcrc3JPemNlalFJU1FrSkxDMjBSU3NBZVJCck1wQ3p3Q1FsSlNFckt5c1N2dmw1T1J3VnZOVmFOaXdJV2JObXFWV2ZWVWhNek1UeTVjdmg2V2xKZHEyYlFzN096dVltSmlBeitmRHlNZ0lBb0dBQ1ZSVlZGU2dwS1FFY1hGeHVILy9QbVF5R1JOR2xVcWxLQzh2aDdPek02S2lvdFJlRXk3TGxpM1RLVUFsazhrUUhoNk9hZE9tNGRHalI2eFFYRzJHUkN2ajV1YW10ZXExTG9SQ0lRUUNBV3RaV1ZtWldtQTNOVFZWclJJNWwvajRlSXdmUDE2blk5KytmUnVyVjY5R1VGQVFxOUtsbDVjWFRFMU5rWitmcjFaNVYxY2xKU1Y2YmN0VmdWTlZXRmhZbGNaU1U4ek56ZUhzN0t4VDM5TFNVang5K3BScDgvbDh0Wit6Z25MdzJkWFZGUTBiTnF6ZVFEVlFUT3hRL3Z6cDNMa3p2THk4NE9YbGhlTGlZdXpmdng4QVVGUlVoUG56NXlNeU1oTHQyN2ZuM0ovcWhBL2w1NWVVbEtRV0pGUndkM2ZIZ2dVTG1NL0plL2Z1WWZ2MjdVd2xYV1dHaG9iNDhzc3YwYXBWSzdScTFRcTNiOTltVGR5SmlZbkIzcjE3TVhEZ3dIcHhybzRiTnc1Ly9QRUgyclp0eTVxUUVoUVVoQ1pObWlBaUlnSTVPVGxZc0dDQldtaFdjVzRwcW05em1UOS9mcTJkSDdxU1NDVEl6TXlFcGFVbHpNek13T1B4SUpQSmNQNzhlYlhKTmZvR1I2MnNyTFNHbmdINXordng0OGQ0OE9BQm9xT2pFUmNYcDliSHlja0ptWm1aek1RUXNWaU1VNmRPNGN5Wk13Z0tDc0xJa1NQUnFGRWpDSVZDT0RvNmFxeTZiMnBxQ2w5ZlgvVG8wUU1BRUJJU2dzbVRKelBCNU5ldlgwTW1rOEhjM0p6NTNoU0x4VGg1OGlRclNBeWcxaXVUNnp2Snc5SFJFWmFXbG1qVXFCRmF0bXlKbXpkdjR0cTFhMXIzVTFaV2hyVnIxd0tRMzlYQjI5c2I3ZHExZzVlWEYrZjFuMFFpd2NhTkd4RVZGY1ZhYm14c2pIbno1b0hQNTZPd3NCQVZGUlV3TmphR1VDaUVXQ3pHdzRjUHNXWExGdFkyMnE2clRFMU44ZXJWcTBxdkovTHo4elZlTDZtRzloTVNFalFHemsxTVRMU09oeEJDQ0NHRUVFSUlOd28rRTFKZjZCdDY1dk1CSFc4RFNBZ2hoQkJDQ0NGVm9WengrVTJKL0hjV1MxTUtQaFB5cnNqS3lrSllXSmhhc01qYTJocHIxNjZGcTZzcjFxeFpnL0R3Y0taUzNvZ1JJOUMvZjMvOCtPT1BOVDZlNE9CZ2RPdldqV2xyQ2pqTm5Uc1hQQjRQcHFhbUVBZ0V5TS9QeDRNSEQxaDlGSldndWZUdTNSdFRwa3hoMm9zV0xlSU1PdDIrZlJ1UmtaRVFDb1V3TURDQVVDaEVmbjYrV3ZWbU96czdWbHNxbGVMZ3dZUFl2MysvV3JWSWQzZDM1dGJ6QURCbXpCZ21RTXpqOFRnRFF2YjI5bHJEa2MyYk4xZGJ4dWZ6MGJwMWEzVHMyQkdkT25YQ2pCa3pFQjRlcm5FZnlxNWV2YXExZ3ZlcVZhdlFyRmt6M0w5L24xbm03KytQQnc4ZXNFTGUrZm41dUhidG1rN0gxR2JLbENsd2QzZlhLZmpNRlZJeU1USEJSeDk5aE83ZHUyUGV2SGtvTEN3RUFCUVVGR0QxNnRXc3ZyYTJ0a3hGMnJwUzNURGI1TW1UMVNwR1Q1a3lCWW1KaWF4bDd1N3VPdTFQVS9ETDA5TVRJMGVPeElNSEQzRDA2RkZtK1pVclYzRGx5aFZXMzRDQUFKMk85YTRUQ29Xc3NMbVZsUlZudjZ0WHIrS1hYMzZCcGFVbGpJeU1VRjVlanFTa0pGYVZjMDJmY1lXRmhhelFaVzBFK1NzcUtuRHg0a1ZzMzc0ZEpTVWx6SEliR3h0V21QeXp6ejVEWVdFaFRwNDhDVUFlY2x5eVpBbSsvdnBydUxtNVllN2N1Y3hFQ0xGWWpPVGtaTlp4bEN1eVdsaFl3TkxTRXJtNXVhdytRNGNPeGRpeFl5RVVDbEZVVklRVksxWWdKaWFHYzl4V1ZsWll2bnc1V3Jac3lTeWJOV3NXSGoxNnhBb3AxcWVxckVaR1JsaXhZZ1dNalkzVjFyVnMyUkxidG0zRHJWdTNXR0h5VzdkdUlUWTJGb2FHaGtoUFQxY0x6Qm9aR1RHUDZ6cjByUEQ1NTU4em9XSmpZMk5JcFZLMTZ2T0E5ckFxRjAzZm5SWVdGbkIxZFlXTGl3dGlZMk14WThZTWpmdm8yclVyNXMrZmo4TENRaHc0Y0FEbno1OW53dFJTcVJRWExsekFwVXVYRUJnWWlEbHo1c0RWMVpYMUhyU3pzNE9mbngvOC9mM2g1ZVhGcXI1c1kyUERPdGJ2di8rTzNidDNNMjFGOVhKVklwRUlGaFlXdXIwSWVwQklKSkJJSkJDTHhheUpGanlWdjBNVkZCUmd6NTQ5S0N3c1JHRmhJYkt6czVHVmxWWHBIVEhzN2UxaFpXWEYrWDMrL1BselBILytITC8rK2lzQStYZlVoZzBiWUdwcUNrQSs4VzdObWpWcW54TUFNR1BHRERnNU9RRUF6cDA3aCsrKys2N1M1OXFoUXdldDY1czFhNFk3ZCs2d2x0bmEycUpEaHc3bzFLa1RrcE9Uc1gvL2ZrUkhSMWQ2TEFCYUp6VzFiTmxTTFpoTkNDR0VFRUlJSWFSeUZId21wTDdnK0ljOHJRem83VXNJSVlRUVFnaXBYZjhFbjVVclB0UHZJb1M4SzJ4dGJlSGg0Y0VLUGpzNk9tTDE2dFZNZ01URXhBU3JWcTFDWkdRa0xDMHRPU3UvdXJ1N1krUEdqYXhsWVdGaG5PRVViZXpzN05SQ3hGd3NMUzIxQm5NQm9GMjdkaHJYQ1FRQ1Z0VTlUYmR6YjlPbURTUVNDVXBMUzdVZXk4ZkhoOVV1TFMzRjFhdFgxVUxQVGs1TytPcXJyMWkza1cvYnRpMXUzYm9GUUhOMXhkR2pSNnVGanBTNXU3dUR4K1BCeE1RRUhUcDBRT2ZPbmRHcFV5ZXR0M0d2cmg0OWVqREI1ejU5K2lBc0xBelBuajNENnRXck9hdXNWaFdQeDBOQVFJRGE4N2UydG9hYm14dGNYVjNoNXVZR1oyZG5sSmVYWTg2Y09Vd2ZlM3Q3OU83ZEc4SEJ3VXlZZVByMDZXcGhaMlg5K3ZYVGVENjhhK3pzN0NBU2lWQlFVQUFBTURBd2dJdUxDMXhjWEpqWDFNWEZCYnQyN1dJcXd2UDVmSFRvMEFHREJ3OW16bnRmWDEvRXhNUm8vTG1ibXBvaU1ERHc3VHlwZW83SDQ3R3E5bXJpNXViR3F0ck1SZlZ6UnlFK1BwN1ZybzNnODE5Ly9ZWDE2OWV6bGhrWkdlSExMNzlVQzNOUG5qd1pyMTY5WXFvMSsvbjV3Y1BEQTBLaEVGS3BWT3VFQnVWd3ZyMjlQWll0VzRZNWMrWkFJcEhBeXNvS0N4Y3VaQVYremN6TTBMWnRXODdnYzRjT0hSQVdGb1lHRFJxd2xwdWJtMlAyN05sWXVIQWhBSGxJZjhpUUlaVUdPTjhtYlovbHRyYTI2TnUzTDJ1WlJDSmhUVVpRMXJCaFF3anIyVjBraFVJaFdyUm93VXhBMHZTZDYrenN6QXF0NjhMRnhRV3RXN2VHaTRzTFhGMWRtZitVcTJNL2V2UUlNMmZPVk50V0pCSWhORFFVUFh2MkJDQS94MmZNbUlIaHc0ZGozNzU5dUhUcEV2TzlMWlBKd09QeFlHQmdBRmRYVnp4NThnUUJBUUVJQ0FpQXA2ZW4xdTl3WmQ3ZTNxeTJwb2tuL3Y3K091MVBYNGNPSGNMS2xTdlZscXUrcjBVaUVaNDhlYUxUaENSRFEwUDQrdnFpYjkrKzZOQ2hBM04zaSt2WHIrUGF0V3VJalkzbGZKNHVMaTVNNkJrQUhqOSt6SGxkR1JvYWlxQ2dJS2F0N2ZwUHdkSFJFUjkrK0tIV1BzMmJOOGVkTzNmUXRHbFRkTzdjR1YyNmRFR3paczJZOVJrWkdaVWVoeEJDQ0NHRUVFSkk3YUsvVmhKU1graGI4Ym1lL1FNbElZUVFRZ2doNU4xVExwWC9NZCtBejJPQ3p5SmorbDJFa0hjRmo4ZkQvUG56a1o2ZWpxU2tKSGg3ZXlNOFBGeXRpcUJRS0VSRVJJVEcvZkQ1ZkxYYmQ5ZG1lTFJseTVaYWc4LzkrL2VIZzRNRDB6WXlNc0tRSVVPWWRxdFdyVmo5UjR3WXdRU2JEQTBObWVXS1c0OXJDM0JiVzF0ajhPREJyR1ZtWm1aWXRXb1Zac3lZZ2F5c0xBRHkwUE9hTld2VXdrT3RXN2RtZ3M5Y0Jnd1lnTjY5ZTJ0Y0Q4aXJZMjdZc0FFdFdyVFFHR2pqcWhaYVZRS0JBTjI2ZGNQV3JWc1JHQmlJc0xBdzhIZzh1TG01WWVmT25iaCsvVHB1L2g5N2R4NFdWZlgvQWZ3OUM4d0lzaWl5dUlDaUlHNUpicEdpNHZMVlZISk5iWGROeVRWTVUxTnhUMHN6TmN2dForVlNtV1ZxcVpXYXBpWHVBaFp1cUtrSWlDSUtzalBiNzQ5cGJ0eFpZSWJGUVh1L25xY256cDF6enoyejNSbmtmVDczeEFuY3VuVUxHUmtaS0N3c2hFYWpnVmFyaFVhakVmNHp0SXZUdEdsVFZLOWVIUzFidHNUSWtTTVJHQmlJQmcwYVdLeVUyNmRQSHdCQTU4NmQwYlJwVTVPd1daY3VYWkNmbjQrVksxZWFCSzA4UFQweFlNQ0FNand5OXVIdTdpNnFVbTJ1RW5DSERoMkV3RzNSOStxUUlVUGc1T1NFd01CQStQcjZpaXFSR293WU1RTFoyZG5vMUtrVHdzTEN6SjRmbGk1ZGloa3pacGdOd1EwZE9sUUlyN202dW1MYnRtMmx1Nk0ya3Nsa0pmWnAyN1l0M056Y2JCcjN3b1VMSmhWMHk1dXZyeStjbloyUms1Tmo5blluSnllODhzb3JabThyR3BoMmRYVkY0OGFOeTMxK0lTRWhlUG5sbDdGMTYxWUErdGZBZ2dVTDBLeFpNNU8rVXFrVU0yYk1RR1JrSko1KyttbTgrZWFid3Z1eVJZc1dGcyt2Ym01dW9pc0FBUG9xNDVNbVRjS2VQWHN3Wjg0Y2sycTVBUERLSzY4Z1B6OWZtSnVIaHdkR2pod3BDa1lhYTkyNk5jTER3L0hYWDM4Sml5Y3EyMnZWRnNXRjYvdjI3VnV1eHlvdmpSczNObnZsQlFNWEZ4ZE1temJONmdDeGdZZUhCMWFzV0ZGc255Wk5tcUJidDI0NGNPQUFBUDFuK0lBQkF6Qmd3QUN6MWIrOXZiMHhaY29VdlBEQ0MxaXpaZzFpWTJQaDR1S0NpSWdJQU1EQWdRTXhaTWlRVW4wUGF0aXdJUndkSFZGWVdHaXhUKzNhdFRGMDZGQ2J4cTFUcDQ1UWViL285d0c1WEM2cXlGK2pSZzJ6NzBsejcrM2V2WHViTElBQTlOK2ovUDM5MGFSSkU3UnAwd2JCd2NHaTcxYUEvbm5wMDZjUCt2VHBnNnlzTEVSSFIrUHc0Y09JalkwVlF1U3Z2ZmFhYUo5ZXZYcmgzcjE3MkxKbGk3QnQyTEJoSnQvQkdqUm9BSVZDWVhKMURnTTNOemNzWExqUTdPZGRVZUhoNFhqKytlZEYzeWVMa3N2bDVmYmRxbWdWZGlJaUlpSWlJckllZzg5RWxZV3R3V2RXZkNZaUlpSWlvZ29tVkh5V1M1RmRvUCtkeFVYSjMwV0luaVNPam82WU0yY09EaHc0Z0ZkZmZkVmlVTWM0bUxWang0NWl4MTI5ZXJYRjIrUnl1U2lnYTJzNHlGeW9TeXFWb21iTm11alZxNWNvNUF6b1F6NkdRSkk1eFYzdVBDZ295R3dJcUVxVkttalZxaFZHang1dE5vVHI2ZW1KZWZQbVlkS2tTUWdPRHNhTUdUUE1CcWdNSVd5cFZBcEhSMGM0T3p2RDNkMGRmbjUrNk5tenA4V3Fyc2JNaFpLS3NsVDlzeXplZXVzdGRPdldUUlJFazBxbDZOQ2hBenAwNkdEMU9EcWREbXExMm13dzJoQUc4dlB6ZzUrZlg0bGpUWmd3b2NRK3ZYcjFRcE1tVGZETk45OGdQajRlOSsvZlI5T21UUkVaR1ZtaFZiSXJTb3NXTFVwOG5iejg4c3RtdC9mcjE2L0U4ZXZXcldzMjNGYVVtNXNiVnF4WWdWOSsrUVcvL1BJTGtwS1NvRkFvTUdqUUlGR1lYQ0tSbUEycjJzdkxMNzlzY3pCNDFhcFZKUWFmSlJLSjZCeG5hNFZkaVVTQ2dJQUFuRHQzVHJUZDJka1p6WnMzeDRnUkk0U3EvTWFLVm54KzVwbG5LbXdSeXZEaHczSHIxaTFjdW5RSmMrZk9SVkJRa01XK1ZhcFV3WW9WSzB3V3lEUnIxZ3pidDI4MzZkdW80TmhaUndBQUlBQkpSRUZVVVNPOCtlYWJRcVgyb3JwMTY0YXVYYnNXZTcrR0R4K083T3hzK1ByNjR2bm5uN2ZxOFkrSWlNRDkrL2VGT1ZhMjE2b3R2THk4NE9ycWlvY1BId0xRdi80TW40L0dJZEhLb3VpQ0pMbGNEa2RIUnpnNk9zTFYxUld0VzdmRzRNR0R6UzdxS0M4alJvekF2WHYzMExWclY0U0ZoVmtWYVBYMzk4ZVNKVXR3NHNRSnFOVnFZUkdGdWM5NmE4bGtNZ1FFQk9EQ2hRc0E5SStGUXFHQWs1TVRQRHc4MEtwVks3end3Z3RtM3h2RmFkMjZOVnEzYm0yeTNjSEJBYk5telJMYVY2NWN3ZmZmZnkvcTA3bHpaNFNIaDV2c0d4b2FpdWpvYUhoNmVzTEx5d3ZlM3Q2b1Y2OGU2dGF0YTlONXg4WEZCVDE2OUVDUEhqMlFtWm1KMzMvL0hROGZQb1N2cjY5SjN5RkRoaUF4TVJFblQ1N0V0R25UekZhK2xzbGthTlNvRWY3NjZ5L0laRElvbFVxNHVMakEwOU1Ud2NIQjZOKy92MVhQVWMyYU5ZdTl2WC8vL3VqZnY3L1Y5NU9JaUlpSWlJaktuMFJuNlJxS1JQUm8zYjBMM0xwbGZmOGFOWUM2ZFN0dVBrUkVSRVJFOUo5MzV2b0R0Sm43SzNaUGFvOWI2YmtZdXprR2R6L3BBMDhYVnFVaUl2dlI2WFJRcVZTUVNDU1FTQ1NRU3FVVkZ1NHJLQ2hBZm40K3BGSXBKQklKWkRLWlNYQzdPTmV1WFlPL3YzK0ZWc0Ftb2llUFdxMkc0VTgzaG5PY3JkVnVLMXArZmo3eTh2SlFyVnExVXUydlZxdng0TUVEeUdReUtCUUtLSlhLY3E5Ky9GK1ZrNU1EblU0bkJJZ3JPNTFPQjQxR1UySVYzdjhDdzVVUTdQRmUwR2cwd3NJT3FWUUtMeTh2a3dVTDlsWlFVSUE3ZCs1WXRSaUtpSWlJaUlpSW5tejhWd1NpeW9JVm40bUlpSWlJcUpJeFZIeVdTeVdzK0V4RWxZWkVJbmxrUVM2RlFsR21TNUEzYU5DZ0hHZERSUDhWajBNQVZLbFVXbFVaMXhLNVhBNVBUODl5bkJFWlBHN1Y2eVVTeVdQeG1uOFU3Qm4rbDhsazhQZjN0OXZ4cmFGUUtCaDZKaUlpSWlJaUlnQUFTNDBRVlJZcWxXMzliYnhFSWhFUkVSRVJrYTNVR24ybFFRZVpGRm41S2tnbGdOS0JsZmlJaUlpSWlJaUlpSWlJaUlpSXlENFlmQ2FxTEZqeG1ZaUlpSWlJS2hsRHhXY0h1UVRaK1dxNFZ1RUNUQ0lpSWlJaUlpSWlJaUlpSWlLeUh3YWZpU29MVm53bUlpSWlJcUpLeGhCOGxrdWx5TXBYbzZxQ0N6Q0ppSWlJaUlpSWlJaUlpSWlJeUg0WWZDYXFMRmp4bVlpSWlJaUlLaG0xUmdjQWNKRHBLejY3S1BsN0NCRVJFUkVSRVJFUkVSRVJFUkhaRDRQUFJKV0ZyY0ZuVm53bUlpSWlJcUlLWnFqNDdDRDdwK0l6Zzg5RVJFUkVSRVJFUkVSRVJFUkVaRWNNUGhOVkZocU5iZjFaOFptSWlJaUlpQ3FZNnArS3ozS2g0ak1YWUJJUkVSRVJFUkVSRVJFUkVSR1IvVEQ0VEZRWnFGUzI5WmZKS21ZZVJFUkVSRVJFUllnclBxdFk4Wm1JaUlpSWlJaUlpSWlJaUlpSTdJckJaNkxLUUsyMnJUK3JQUk1SRVJFUjBTT2dMbHJ4dVVDTnFncitMa0pFUkVSRVJFUkVSRVJFUkVSRTlzUGdNMUZsd09BekVSRVJFUkZWUWtVclBtZm5xK0dzNE5WbmlJaUlpSWlJaUlpSWlJaUlpTWgrR0h3bXFnd1lmQ1lpSWlJaW9rcElyZFZYZkhhUVNaRlRvSUV6S3o0VEVSRVJFUkVSRVJFUkVSRVJrUjB4K0V4VUdURDRURVJFUkVSRWxaQ2g0ck5jSmtGV3ZvckJaeUlpSWlJaUlpSWlJaUlpSWlLeUt3YWZpU29EQnArSmlJaUlpS2dTVXFuMXdXZWREdERxQUNlRnpNNHpJaUlpSWlJaUlpSWlJaUlpSXFML01nYWZpU29EQnArSmlJaUlpS2dTVW10MUFJQUNsUVlBV1BHWmlJaUlpSWlJaUlpSWlJaUlpT3lLd1dlaXlrQ2xzcTAvZzg5RVJFUkVSUFFJcURUNmlzK0ZhbjBBbXNGbklpSWlJaUlpSWlJaUlpSWlJckluQnArSktnTldmQ1lpSWlJaW9rcElyZm1uNHJQYVVQRlpacy9wRUJFUkVSRVJFUkVSRVJFUkVkRi9ISVBQUkpXQnJjRm5CNGVLbVFjUkVSRVJFVkVSaG9yUCtTcEQ4Sm1MTUltSWlJaUlpSWlJaUlpSWlJaklmaGg4SnFvTVdQR1ppSWlJaUlncUliVkdCd2VaQkRrRit1Q3preU1yUGhNUkVSRVJFUkVSRVJFUkVSR1IvVEQ0VEZRWmFEUzI5V2Z3bVlpSWlJaUlIZ0dWUmdzSG1SUTVCZnJGbXF6NFRFUkVSRVJFUkVSRVJFUkVSRVQyeE9BemtiM3BkSUJXYTlzK01sWlpJeUlpSWlLaWlxZlNhQ0dYU2hoOEppSWlJaUlpSWlJaUlpSWlJcUpLZ2NGbkludFRxMjNyejlBekVSRVJFUkU5SW1xdERnNXlLWElLOUZlcGNWYnc5eEVpSWlJaUlpSWlJaUlpSWlJaXNoOEduNG5zemRiZ3M1d1Yxb2lJaUlpSTZORlFxZlVWbjNNTDliKzNPRG55OXhFaUlpSWlJaUlpSWlJaUlpSWlzaDhHbjRuc2pjRm5JaUlpSWlLcXBOUmFIUnhrVXVRVzZpcytPem15NGpNUkVSRVJFUkVSRVJFUkVSRVIyUStEejBUMnh1QXpFUkVSRVJGVlVpcU5GbktaQkxrRit1QnpGUWFmaVlpSWlJaUlpSWlJaUlpSWlNaU9HSHdtc2plTnhyYitNZ1lOaUlpSWlJam8wVkJyOUJXZjgxUnFTQ1dBbzV6L2pFQkVSRVJFUkVSRVJFUkVSRVJFOXNPL1dCTFpHeXMrRXhFUkVSRlJKYVhTYUNHWDZpcytPeXY0dXdnUkVSRVJFUkVSRVJFUkVSRVIyUmVEejBUMnh1QXpFUkVSRVJGVlVtcU5EZzV5S1hJTE5YQnk1TlZuaUlpSWlJaUlpSWlJaUlpSWlNaStHSHdtc2pjR240bUlpSWlJcUpKU2EzV1FTeVhJSzlTZ0NvUFBSRVJFUkVSRVJFUkVSRVJFUkdSbkRENFQyWnRHWTF0L0JwK0ppSWlJaU9nUlVXdTBrTXVreUMxVXc4bVJ2NHNRRVJFUkVSRVJFUkVSRVJFUmtYMHgrRXhrYjdaV2ZKYXh5aG9SRVJFUkVUMGFob3JQdVlVYU9MSGlNeEVSRVJFUkVSRVJFUkVSRVJIWkdZUFBSUGJHaXM5RVJFUkVSRlJKcVRVNnlHVVM1QlZxNEtSZzhKbUlpSWlJaUlpSWlJaUlpSWlJN091SlNGQWV1aE9QbUFmWGtaaHpEN2R5MCswOUhhS0tkZlkzZTgrQXlDeGZKdy9VZGZaRXkycis2T3pkMU43VElTSWlJcUp5b05acW9aRExrRjJnUmpVbkIzdFBoNGlJaUlpSWlJaUlpSWlJaUlqKzR4N3I0SE9tS2hlZkpPekRtZnZYN0QwVklxTC92RnU1NmJpVm00NmphWmR3TXYwS3hqZnNnYXB5cGIyblJVUkVSRVJsb05ibzRLeVFJTGRBamRyVnF0aDdPa1JFUkVSRVJFUkVSRVJFUkVUMEh5ZTE5d1JLNjgrTW0zanI3RWFHbm9tSUtxR1Q2VmNSR2JNSkZ4OG0yM3NxUkVSRVJGUUdLbzBXY3FrRXVZVWFPRG5LN0QwZElpSWlJaUlpSWlJaUlpSWlJdnFQZTJ5RHovdFQvMFNtS3RmZTB5QWlJZ3ZTQzdLd055WEczdE1nSWlJaW9qSlFhM1dReTZUSVkvQ1ppSWlJaUlpSWlJaUlpSWlJaUNxQnh6TDQvRWZhSlVTblhiYjNOSWlJcUFUUmFaZnhSOW9sZTArRGlJaUlpRXBKcmRGQkxwVWdUNlZCRlFhZmlZaUlpSWlJaUlpSWlJaUlpTWpPNVBhZVFHbnN1eDFuN3lrUUVaR1Y5dDJPUXdmUFJ2YWVCaEVSRVJHVmdscXJoVndtUVY0aGc4OUVSRVJFUlBUZmxKcWFLbXI3K1BqWWFTWkVSRVJFUkVSRUJEeW13ZWU3K1EvdFBRVWlJcklTejlsRVJFUkVqeTk5eFdjcEN0UmFLQjBZZkNZaUlpSWlJdHNsSnljalB6OGZBRkMxYWxWNGUzdVhhYnlNakF3c1hMZ1FOV3JVZ0llSEIyclVxSUZXclZyQno4K3ZQS1pyNHZYWFh4ZTFmL25sRjhoa3BmdjlTS1BSV0wzdm5UdDNrSmlZS0xRREFnSlFyVnExVWgzWFFLdlZZdURBZ2FJeGx5eFpZcmJ2K2ZQbmNmRGdRYno1NXB0d2RIUXMwM0h0SVQ0K0hyLysrcXZRYnRteUpUcDI3Q2kwYjk2OGlicDE2OXBqYXNXNmZ2MDYvUHo4U3YwYW8vSVhIUjBOalVZREFGQW9GQWdKQ1hta3gwOU5UY1haczJmaDQrT0RWcTFhUGRKamw1Y2xTNWJnNE1HRFF2dUhIMzZBVXFtc2tHTmR2SGhSdEdDbFpjdVdjSE56SzlPWThmSHh3czhLaFFLQmdZRVcrMlpsWmVIU3BYK3ZodXZ2NzQ4YU5XcVU2ZmhGYWJWYUpDVWxRU0tSd05mWHQ5ekdyVWdwS1NrWVBueTQwQjQ0Y0NCR2pScFZJY2ZLejgvSDhlUEhoWGIxNnRVUkhCeGM2dkhpNCtPUm1aa0pBSEJ6YzBPelpzMks3WC81OG1VRUJRV1piQzhvS01DREJ3OUtYRHoxeHg5L3dOSFJFVzNhdElGVUtpMzF2QjhIVDhLNWpZaUk3T3V4Q3o1cm9VTjZRWmE5cDBGRVJGWktMOGlDUnFlRlRQSmsvM0pHUkVSRTlDUlNhM1FBZEFEQWlzOUVSRVJFUkpWSVFrS0NFTVNyQ0JLSkJJMGE2YS9rZCtmT0hlaDB1aEwza2N2bFpzTmRTNWN1eGZuejV3RUFZV0ZobURWclZwbm1GaGNYaDNQbnpnbHRxVlNLTDc3NG9reGpWalN0Vm91OWUvZml5eSsveEtKRmk5Q2dRWU1TOTRtT2pzYWFOV3VFZGxSVWxDaTRXeG82blE1WldmLytuVFU3Tzl0c3Z6dDM3bUR1M0xuSXlNakFoUXNYRUJVVmhkcTFhNWZwMkk5YWVubzY5dTdkSzdRbEVnazZkdXlJdkx3OGZQVFJSL2o5OTkreGNPRkN0R25UeG82ekZNdkp5Y0hZc1dQaDZPaUlwNTkrR3UzYXRjTnp6ejBuM0g3a3lCSHMyYk1ITFZxMFFJc1dMUkFVRklUQ3drTEV4OGZqM0xsek9ILytQQll1WEFnbkp5Yzczb3VLVVZoWVdLSG5QQUNReVdSbVEvN3Z2Lysrc0hqRHc4TUQzM3p6VFlYTzQ4R0RCN2g0OFNKaVltSnc1c3daSkNjbkF3RDgvUHl3WWNNR1NDU1NDajErUmRCb05OQnF0VUxibXMrVTB2cmhoeDlFSWV1UFAvNjRUTUhudzRjUDQ3MzMzaFBhZ3djUExqYjR2R1hMRnV6Y3VSTUE0T0RnZ0MxYnRwVDYyRVd0V2JNRzU4K2Z4L1hyMTFGWVdJZzJiZHBnMGFKRjVUSjJSZFBwZEtMbnYralA1ZTMrL2Z1aXg2VjE2OWFsRGo1blpHUmc2dFNwVUtsVUFJQlJvMFpaREQ0bkpTWGg0NDgvUm14c0xPYlBuNCsyYmR1S2J0KzZkU3UyYnQyS1RwMDZZZkRnd1dhL0I2aFVLbno2NmFkSVQwK0h0N2MzZXZYcWhRRURCbFRZSWdGQS8xeG9OQnFvMVdxbzFXcW9WQ3JoLzRXRmhTZ3NMRVJCUVlId1gzNStQdkx5OHBDWGw0ZmMzRnprNU9RZ0t5c0xQajQrR0Rac1dMSEhlaExQYlVSRVpGK1BYZkJaQ2dtMHFMZ3Z3a1JFVkw2MDBESDBURVJFUlBTWVVtdTFNUHliY3hWV2ZDWWlJaUlpS3BQOC9IeHMzcndaMzMvL1BiUmFMWlJLSlhidjNsMnFzYVpQbnk0S3NKWTNCd2NIL1BUVFR3Q0FJVU9HV0JWU3FsbXpKalp2M2x6bVl5Y21KbUxIamgwV2J5OWFTUk1BWEZ4YzhPMjMzeFk3WnZYcTFURmt5SkF5ejYwME5Cb05KazZjaUlTRUJBREFva1dMc0hyMWFpZ1VDdHk1Y3dlWEwxODJ1OSsxYTlkRTdZc1hMMW84aHJ1N081bzNiMTR1ODFXcFZJaUtpa0pHUm9Zd2o3Rmp4MkxxMUtrSURRMHRsMk04Q3M3T3pxSjJYbDRlQUdEMTZ0VTRmUGd3QUdEKy9QbjQ4TU1QTFZibnJJaHdua0toc0ZqRjg5U3BVMEw0N05peFk1REpaS0xnODc1OSt4QVhGNGU0dURoczJyUUozMzMzblJCTU56aDgrREI2OWVwVjd2TTJaL2Z1M2JoejU0NVZmWU9DZ2l5KzFpMlJTQ1FZTVdJRUpCSUpaczJhaGRqWTJOSk0wMm9oSVNGWXVIQ2hUZnY4K2VlZm1EMTdkcW1PdDNidFd2ajQrQ0FsSlFYUjBkRzRkT2tTTGwyNmhMdDM3NXJ0bjVpWWlDTkhqdGowT05hdFd4YzlldlFvMWZ3ZVY4YnZXN204OUpHWWdvSUNmUGJaWjBKYktwVWlPRGhZT0o4WDVldnJpNEtDQXVHekV3QmF0V3FGOVBSMHBLZW5tL1IzZDNlSGw1ZVgxWE81ZCsrZTZMbVBpNHREYm03dUU3blFvU3pLOC9uLzdydnZoTkN6VXFsRTE2NWRoYzhTUVA5ZHlURCtpaFVyaEVWWlM1WXN3ZHExYTRVclhLU2twT0RiYjcrRlZxdkZvVU9Ia0p1Yml3VUxGcGdjNzlkZmZ4VmVLM2Z1M01GdnYvMkdGMTk4RVlCKzRVdFNVbEtwN2tlL2Z2MkV6OFNrcENSRVJFUkFvOUdVNjJJU0J3Y0hEQjQ4V1BSNjVMbU5pSWdxMm1NWGZDWWlJaUlpSWlLaVIwTmY4Vm1mZkZZeStFeEVSRVJFVkNvNm5RN0hqaDNENnRXckxZWSs2Ri8zN3QwVFZlb3RTV1ptWm9uOTY5U3BZeEo4VnFsVVFyalgxdm1WZFBsNWhVSUJWMWRYQVBvcXNoMDZkQkNDY29tSmlWaTNiaDBtVHB5SXVMZzRmUGpoaDFZZGQvdjI3Ulp2YTk2OE9aWXRXMmJsUFNpZWc0TUQrdlhyaDA4KytVUUlmT1htNW1MdTNMa1lQbnc0WG5ubGxYSTVUa1dyV3JXcXFHMm8yQnNSRVlFTEZ5NGdNVEVSK2ZuNW1EbHpKbGF1WEdsUzBYcml4SW40KysrL3kzMWVpeFl0c2xobCt0aXhZNkoyV0ZpWThITkdSZ2JPbmowcnRJT0RnK0hxNm9wV3JWckJ5Y2tKdWJtNUFJQzllL2Mrc3VEendZTUhoV3J1SmVuZHU3Zk5DejJVU2lWR2poeFptcWs5TW1xMUdqazVPYVhhMXhBNi9QMzMzMFhoV25Pa1VpbnExYXVIMU5UVVlzOEZ4a0pDUXY1ejRVRERlOTNBd2NHaDFHTjk4Y1VYU0UxTkZkcGFyUll6Wjg0MDIzZjU4dVU0Y09BQUNnb0toRzBuVHB6QWlSTW56UFlQRHc5SFpHUWs0dVBqRVI4ZlgrSmNqQU85S3BVS2E5ZXVSYTFhdFVyY3QzLy8vbEFvRkNYMmV4S1UxL09mbXBvcVZPNDJqUHZTU3krSitvd2NPVkxZOXZiYmJ5TWlJZ0w1K2ZuSXpzN0d3b1VMc1h6NWNzamxjcXhhdFVyNFBQWHk4c0xVcVZOTmpxZlZhckZ0MnpiUnRva1RKMEltMC85NzdLRkRoMHcrSTZ6VnRXdFhJZmhjcDA0ZE9Eczc0OEdEQjZVYXl4S1ZTb1hqeDQramE5ZXV3amFlMjRpSXFLSXgrRXhFUkVSRVJFUkVacW0xT2tqK3VlcFNGVWNHbjRtSWlJaUliSkdhbW9yOSsvZGozNzU5NVI1NHJsS2xpaENpS1k1R294SDFjM0J3RUVJMHhiRVVGSEozZHpmWlZwcndjR1Z3NGNJRlRKa3l4ZWI5WG52dHRSTDd0R3ZYRHZQbXpSUGFnd2NQeHJGang0U3F6YnQzNzBhYk5tMGdsOHN0WHNMZVVQblhvTGpuenRIUlVkU09qNDlIWVdHaFNUL2o0Rnh1Ymk1aVltSk0rdm40K09EMTExL0h4bzBiUmZ0ODhjVVh1SG56SnFaTW1WS21NT0dqNE9MaUltb2J3bkJWcTFiRmdnVUxNRzdjT0dSblp5TWdJTUNrcnozazV1YUtBcEpLcFJJaElTRkMyMUFwM3NBUUxuTndjRUNIRGgyd2I5OCtBRUJDUWdLaW82TXJYWFh1MG9RdURZc0hBUDN6YWU3OFk4ejRmS1JVS2kyK3g0d1poK1h0cVVhTkdtallzQ0VhTm15SUprMmFvRkdqUnFoU3BRcnk4dkpLREJJK1NvY09IY0x0MjdkTDdIZmp4ZzFSZTl1MmJWYWRRN3AwNllLYU5XdmFOQ2ZESWdDRDByNi9ZMk5qaTczNmdMRXpaODZJcWoxYkt5WW1CbHUyYkxGNVB3RDQrZWVmcmVyWHMyZlBDZ2srMzd0M1R6ajNGT2ZodzRlaTlzV0xGL0hWVjErVnVGK05HalZFVmUrdFVSN1B2MDZudzRjZmZtalY5eXlEV3JWcVljeVlNVmkrZkRrQS9mZTByS3dzbkQ1OUdtZk9uQUdnRC9uT25EblQ3SndPSGp5STVPUmtvZDI5ZTNjODlkUlROcy9kR3MyYk44ZVJJMGZLTklaVUtvVkNvVUNWS2xXZ1ZDcFJwVW9WcXlwU1B5N25OaUlpZWp3dytFeEVSRVJFUkVSRVpxazFXdWorcWZqTTRETVJFUkVSa2ZXMFdpMWVmLzMxQ2h2Zm1zQVFBSncrZlJvelpzd1Eyak5ueml4MUlOTFoyUm5mZmZlZGFGdDJkamI2OSs5djlSZ1pHUm5DcGVDTDh2WDFSZlhxMWMzdXMzRGhRdFN0VzllMnlRTFlzR0ZEbVlNOTVVVXFsV0xTcEVsNDg4MDNoZkRxdW5YcjhQbm5uNHVxSXhhMVk4Y09yRm16Um1oUG56NGRIVHQydE9wNGl4Y3Z0aXBzbjV5Y2pHblRwbGsxcGtGaFlXR0pGYS9MMjdoeDQ1Q1ltR2pUUGpxZFR0U09qWTFGNzk2OWhiWWhHQjRmSDQ5WFgzMFZRVUZCVmxmZnJnaUhEeDhXVlNvTkN3c1RBcnVabVpuWXRXdVhjSnVycXlzNmQrNHN0QWNNR0NBS0gyN1lzQUhQUHZ1c1ZZc2N5a0toVUZnTUZSc3Z1akNFNDBwUzlERndjM01UZm82S2lpcHgzNnRYcjJMTW1ER2liU3RXckVDREJnMUszTGVvNDhlUGl3SjhSUmNnNU9mbmk4NkQ3dTd1YU4rK3ZkbHg3dDY5SzFSNkI0Q2FOV3VLNWxLbFNoV3orNjFidHc3MTY5ZTNhYzcyY3VEQUFTSFVhUXRyUDhNYU5teG9jL0E1TXpOVDFDNU44RFU5UFIyTEZpMFN6aU1TaVFRdFc3YkU1Y3VYa1p1Ymk1WXRXNXJzVS9ROTZ1RGdnT0RnWUdnMEdzVEd4c0xKeVFsTm1qUVI5YTlYcjU3Tjg2cHMwdExTc0hIalJwdjNPMy8rdkZYVjRoczFhbVJ6OExrOG52OHZ2L3hTOUYzRnpjME5Fb24rMzBlTExxNHdoTW52M2J1SCsvZnZJeUFnQUEwYk5rVHo1czNSdVhObkpDVWxpVDdIdTNidENybGNqb1NFQkhoNGVNRER3d09BdmxyeTVzMmJoWDZ1cnE2SWlJakF4WXNYY2VYS0ZmVHMyZFBtKzFDY0hqMTZvRnExYW5CMGRJUkNvWUNqb3lNY0hSM2g0T0FndE5QUzByQisvWHBobi9yMTYyUGV2SG5DdWJ3MFFmckg2ZHhHUkVTUEJ3YWZpWWlJaUlpSWlNZ3NsVVlIL1BOSG5pb09ERDRURVJFUkVWbkxPSFFKQURLWkRCcU5wbHlQazVLU0lncmxHVXRMU3hPMTc5MjdWMnlBVkNhVG9YYnQyc1VlYzlDZ1FYajQ4Q0hxMWF1SFpjdVcyVFRmYytmT21RMCtUNWt5eFdLNHFiQ3dFSGw1ZVRZZEIwQzVQOVpsNWUvdmozNzkrbUhuenAxNDdybm5NSExrU0VpbFVreWJOZzBYTGx3dzZXLzh2TDcvL3Z0WXVuU3AyYkYzN05oUllSV1kzZDNkMGFaTkd4dzRjQUJ0MnJUQmpCa3pLanhRYTZ5Z29FQVVpQzBOclZacmRveUNnZ0xSL3cyOHZMeEs5Ym9yaWFYd3IzSFYxRjY5ZWdrL2I5cTBTVFQzM3IxN2k2cDgxNjlmSDYxYnR4WUNxRWxKU2RpMGFSTkdqQmhSbmxNMzhjRUhId0Q0TjZ4YzlMN3QyN2RQRkNSLzZxbW5NR1RJa0dMSFU2dlZDQThQRnhZSEZLMzRiSTNkdTNlTDJ1M2J0N2M1OUF3QSsvZnZ4OUdqUjgzZWxwT1RJd29EamhzM0RuUG16REhiMS9neGFOT21EU1pNbUZEaThXMEphcjd3d2dzWU9uU29hTnVjT1hNUUd4dHI5UmhQbXZUMGRGRmJyVmFiVk1VdlRuNStQbWJPbkNrS3VMNysrdXZJemMzRjJiTm5BZWdYNjR3ZE94WlpXVm40L3Z2dm9kUHA0T3pzTEN5Mm1UQmhBanAxNm9UNTgrY0QwRmNoOXZmM3g2aFJvNFFBclNVdUxpNWxQc2ZtNU9UWVZLMzRTV0x1K2JmRlgzLzlKUW9oZCtuU0JlKysreTRBNE9USms1ZzFheFlBL1dkRWp4NDlBT2hENzl1MmJSUDJTVWhJd1BidDIwM0dQbkRnQUE0Y09BQUFlT1dWVnpCOCtIQmgvOVRVVktIZnVISGo0T3JxaWxtelp1SGl4WXY0K3V1djhjSUxMMkR5NU1taXovcWtwQ1NNSFR0V2FJZUZoV0h5NU1rbXh6WCszR25kdWpWYXQyNWQ3T05RZE5FR29MK3loSStQVDdIN2xJVG5OaUlpS204TVBoTVJFUkVSRVJHUldXcnR2eFdmbFF3K0V4RVJFUkdWaWx3dVI4K2VQUkVRRUNCY0FyMjh2UFBPTzFaVjlqWDQ1Sk5QaXIzZDJkbFpWTFhTSEkxR0E2MVcrOGlDeFliZ1dFWHIxcTBibm4zMldaUHRDeFlzRUxWbnpacGxOcmhtM00rY29VT0hvbXZYcm1qWXNLR3d6ZHBRcjBxbHNoaGtNdzdhSzVWS2l3SGJvc2VTU0NSbXF6WWFWOTJkT25VcVFrSkMwTFp0MndvTFdGYzIxanlmNVNVaElVRVVmdmZ4OFJHcXc1NDVjMFlVNkhWeGNjR2dRWU5NeGhnMWFoUmlZbUtFMFBEV3JWc1JIQnlNVnExYVZlamNZMk5qOGRGSEgrSFpaNS9GdUhIamhPMHBLU21pZnQ3ZTNnRDAxVkl2WGJxRWxKUVVEQmd3UU5RbkpTVkZtRDhBazBVWTU4K2Z4NlpObXl6T3hiaUNiRkpTRXFaT25XclYvUmc2ZENpYU5tMXFWZC9LUkM2WG0xU09mcFFMRXh3ZEhVdXM1RjFZV0NoNlhnMFVDa1dKSVdCYjcwdDJkamF5c3JKRTI2NWN1WUxnNEdDcngwaExTME55Y3JMUWJ0V3FGVjU5OVZXY09IRkNDTFB1M0xrVDlldlh4OEdEQnhFWEZ5ZmEvMy8vK3g5Njl1eUo3T3hzUEh6NFVOaiszWGZmUVNxVjRvMDMzaWoyK0V1WExpMVZZTCtvSlV1V0NBSGJpaVNWU2t0OC9uVTZuY25DRXNPK0pRWFNTMU5WMlBqY2MrWEtGWnYyTDFwcHZrR0RCb2lNaklSR28wRk9UbzdvTzl4YmI3MEZSMGRIczY5dFc2U21wb3FDMW0zYnRrV1hMbDF3NU1nUlhMeDRFWUErelAzOTk5L2orZWVmRjczZmpSOGZtVXhtc1pMODQ4YmU1ellpSW5vOE1QaE1SRVJFUkVSRVJHWnB0RHBvOFUvRlowZis0eklSRVJFUmtiVWtFZ2s2ZGVxRXA1NTZDaDA3ZG9TN3V6dCsvLzEzZTAvTDdzd0ZXUURZVkkyem92ajcrNk5qeDQ0bDltdmZ2bjJwd3pkT1RrNmkwRE1BakJ3NVVoU09NemgrL0xpb0N2RGd3WU9GTUt3eHVWejhKOS9QUHZ2TWJEK05SaU5VcUFTQWdJQUFyRjY5MnFUZml5KytpUHYzN3dQNHQwSmpXRmlZMlRFZmhWNjllZ256c2NYZXZYdVJuWjB0dEY5ODhVV0xmYjI4dkVvMXQvS3dkZXRXVWR2d21LZWxwWWtxQmdQQWtDRkQ0T3pzYkRKRy9mcjFFUjRlTGdwSkwxaXdBQjk4OEFHQ2dvSktuTU94WThmdzhjY2ZBd0NHRHg5dXNRSjdVVnUyYkJFQ2V6Lzg4QU02ZCs0c3ZFYUxCa2NsRWdrOFBUMnhidDA2VVJYVUxsMjZ3TjNkWFdqZnVIRkROTDd4ZXlVakk4T21hcDgzYnR3d0dkT1N2bjM3Q2o4ckZBcFJtTk40WVVMUjI1NmtoUUNmZmZhWkVKWmR1blFwZkgxOVM5eG4zcng1eGQ2ZW5wNk9VYU5HbVlTUkFhQmZ2MzRsaG9CdGRldldMWk50bHk5ZnRpbjQ3T3ZyaTBtVEptSHg0c1dvWDc4K29xS2lJSlZLMGE1ZE93d1pNZ1NiTjI5Ry8vNzljZmp3WVpQUU02QmZySkNRa0lDR0RSdGl5WklsbURadEdpNWZ2b3dHRFJwZzRNQ0JWczNoOXUzYlpoOHphOVN0VzdkVSsyVmtaT0ROTjk4RUFJU0VoR0RTcEVrbDdoTVVGR1JTYWQzWVo1OTlobSsrK2Naa3U3T3pNOWF2WDQ4YU5XcVVhcjZXR0w4R0VoSVNvTlZxSVpWS3JkcmZ6ODhQWGw1ZXVIdjNMcTVkdTRZK2ZmcVk3VGR6NWt3QVFKOCtmUkFVRklTUWtCRFI3WC85OVJkeWMzTUI2SytjWUh3ZTl2WDFSWDUrUHViTm15YzZ4MVN0V2hXclZxM0NzV1BIUlAwaklpTEtMZFQ4MVZkZmxYaEZBK1BQM0xTME5HellzS0hZZlVKRFE5RzRjZU15ejQrSWlNaGFERDRURVJFUkVSRVJrVmxhSGFEN3AzQUpnODlFUkVSRVJOYVRTcVZDS09aUkh0TTRRS3pSYUVSVmdoMGNIRXhDdTVhcWNWYUUwTkJRNFRMeDFwby9mejc4L1B4c1B0Ym5uMzllS2NMbUZ5OWVOQWtZVmF0V0RUVnExTUNmZi81WkxzYzRmdnc0QWdNRHl5MjhXelJ3NStycVdpNWpsb1Z4WldCcm5UMTdGbGV2WGhYYUw3LzhzdG5Rc0QwbEpTVWhPanJhWkh0bVppYW1UWnVHOVBSMFlWdVRKazBzaHZDQWY2cytHMExIT1RrNW1EWnRHajc1NUJQVXFWT24ySGtVRkJRSXh5b3BFR2ZRckZrejRXZWRUb2RseTVaaDdkcTFjSEJ3d1BYcjE0WGJQRHc4NE9EZ0FCOGZIOUgrc2JHeDZOeTVzOUErZCs2YzZIYmo0UE9qTW4zNmRGRzdkKy9lUWpEUnc4UERiSWl6UEczZXZObHN3TkhmM3grZE9uV3FzT05tWldVSnJ3RzFXbDNtOFhRNkhaWXNXV0l4d1B2dHQ5K2lWYXRXYU5HaVJabVBaWERwMGlXVGJlZk9uY1Bnd1lOdEdxZExseTY0ZS9jdXVuZnZManBudlBiYWEvRHg4Y0dPSFR0RTU1WmF0V29KbFlZek1qSXdaY29VUkVWRm9VMmJObGk4ZURIV3IxK1BpSWdJVksxYTFhcmpyMSsvSGtlUEhyVnB6Z1pyMTY0dDFYNWFyVlo0L3MwdHhpbU5QLy84RTl1MmJUTjdXMVpXRnQ1Ly8zMHNXYkxFNmxDeU5TNWZ2aXhxNStmbjQ4cVZLMVl0QURGbzA2WU45dTdkYTNYLzd0MjdvM3YzN3FKdEVSRVIrUHZ2dndIb3o5M21GZ21vVkNyY3ZuMWJ0TTFjcGU1V3JWcUp6cFZsdFd2WExtUmtaTmkwVDNwNnVzWG4wc0RiMjd2WTRMTzl6bTFFUlBUa1l2Q1ppSWlJaUlpSWlFeW9OUHJnZzZIaXM5S2gvUDRJUVVSRVJFUkU1YTlseTVaWXZIaXhhTnZwMDZjeFk4WU1vVDF6NWt5bGg5YzVBQUFnQUVsRVFWU0Vob2FLK2l4Y3VCQkhqaHg1SkhNc2pldlhyeU1uSjhmbS9USXpNMjNxSHhNVGc4TEN3aEw3ZmYzMTF6YUZ0RmFzV0NHRW53emF0MitQd1lNSFkrN2N1VmFQOCsyMzN4WjcrNVFwVTZ5cTBsdVMvUHg4VVZqZTJxQmVaZVRtNWlacVAzejRzTklGbnovLy9IUG9kRHFUN1FjUEhoUlZMcFZLcFhqOTlkZE5RbkxHaGc4ZmpvVUxGd3J0Z29JQ29ZSjBlV3ZSb2dYQ3dzS0U4MGRpWWlLKyt1b3JEQmd3QUltSmlVSS9RNERaT0hnWUV4TWpDdk1Wclo2clVDaEtyRno3MFVjZndjbkpDVnUyYkJIQzQ4MmFOY1A0OGVORi9lYk1tWU03ZCs0QTBGZG43ZFdyRjNKemMvSDIyMi9iZXBjZmlWOSsrY1hzOW5idDJqMVc0Y0NkTzNjaUppYkc0dTA2blE0ZmZQQUIxcTlmWDI0TExPTGo0MDIyeGNiR0lqYzNGMDVPVGphTjlkSkxMNWxzKy8zMzM3RjY5V3BSSmZrMmJkcGd6cHc1Mkx0M0w5YXNXUU5BdjNoZ3hvd1o2Tk9uRDBhTkdvWEpreWRiUEU3YnRtMUZWWS9MWXdGTDc5NjkwYVpORzZGdDYzMHZEems1T2ZqZ2d3L01udDhNenAwN2gyKy8vZGJzWTEwYU4yL2VOQnUwajQ2T3RpbjQzTHQzYnlINFhLMWFOZmo2K2lJK1BoNWFyUmFlbnA1d2RYWEZ0V3ZYeWp4ZkJ3Y0h0R3ZYem16WTJVQ3BWRnBWZmZ0eDhLU2MyNGlJcVBKZzhKbUlpSWlJaUlpSVRLZzErajlNYUZueG1ZaUlpSWorZzNJSzFMaDBPd3V0NmxXejkxU3NwdFZxVFlLN3hsVTcxV3ExU1ovaVFrbVZ3UmRmZlBGSWpuUG16Qm1jT1hPbXhINmJOMjh1bCtOSnBWSW9sY3B5R1FzQTVQTHkrYk92Y2FWUFM2SFo0OGVQWS8vKy9lVnl6T0pFUlVWQktwWGkrUEhqU0VwS3NucS9zTEF3dUx1N2k3YmR2MzhmTld2V3RIcU16TXhNcTZzZlc4UEx5MHNVbW8rUGo4Y2ZmL3hodG0rM2J0M3d4UmRmQ0pXR3RWb3QzbjMzWFp1UDJhNWRPNU1BZUhrYU0yWU1UcDA2SlR4TzMzenpqVWxWZVVNRjBJQ0FBRGc3T3dzTEdVNmZQZzJOUmdPWlRJYnIxNitMd3RMTm16Y3ZjWUdCdjc4L3FsYXRLbnFOT2pzN28wR0RCcUorRGc0T3dzL1ZxMWRIZ3dZTlJNRlZLbi9uenAzRC8vM2Yvd2x0cVZRcXVyS0FpNHVMVUdGNndZSUZXTFJva2VoNUtnMk5Sb096WjgrYWJGZXBWRGg5K2pUQ3dzSktQWFpxYWlwV3IxNk40OGVQaTdZLzk5eHplT3V0dCtEZzRJQUJBd2JBeWNrSksxZXVGRDU3Zi96eFI1dytmUnFqUm8xQysvYnRJWkZJVE1ZT0RBeEVZR0JncWVkbVR1UEdqWXV0dkZ2UnRGb3RGaTFhaEx0Mzd3S3cvUHdEK3MvNCt2WHI0NWxubmluemNVK2VQR2wyZTNSME5FYU1HRkdxTVVOQ1FqQjU4bVQwNjljUE9UazU2TktsQzBKRFF6Rng0a1JSdjZsVHA0cmFoZ3JnQUhEKy9IbVQyK2ZQbncrbFVvbXdzREFjUDM0Y05XdldoTHU3Tzg2Y09TUDZYdmJtbTIvQzI5dTdWSE8zUktsVWx2ajl3L2c3cFVRaWdVS2hLSGFmOHZvZVFrUkVaQzErOGhBUkVSRVJFUkdSQ2JYMm4rQ3p6bER4bWNGbklpSWlJbnF5SFUyNGgwOS92WXJvSy9kdzY3NCt4TGZxOVJZWS83OEFPOC9NT2pFeE1RZ1BEeSsyVDlGS3NJOExSMGRIbXlvc0d4UVdGb3FDVnZiaTRPQUFCd2NIcU5WcVVaZ3BLQ2dJdTNmdlJtWm1KbTdjdUZIcThXdlhyaTFVQzcxMDZWS3hsNjgzZmp4eWNuSnc0c1FKMFRaRFpWeURCdzhlaVByNCt2cWlkdTNhU0VwS3d0R2pSMHM5YjJzWkhyUDkrL2ZiZEx5R0RSdWlldlhxb20zMzc5KzM2ZGpyMXEwcnRoS25yYlp0MnlhYTAxZGZmV1d4cjR1TEM3cDE2NGJkdTNmRDFkWFZKSkJlRXFWU2lmejhmUFRzMmJQVTg3V0doNGNIaGcwYkpsUzYxV2cwSm9zRG1qUnBBa0FmaW12VnFoVisvLzEzQUVCNmVqcU9IajJLc0xBd2t4QjlseTVkU2pXZnYvLytHOHVXTFJOdGUvRGdRYW5HTXFld3NCQjc5dXhCVWxJU2twS1NVTGR1WFl3YU5hcmN4bjhTSkNZbVlzNmNPVUw0MTgvUEQzWHIxaFdGL01lUEh5OWNvU0F1TGc0ZmZQQUJac3lZVWFwenZjSEpreWN0WGgxZ3o1NDlwUW8rWjJabVl0dTJiZGkxYTVlb0VyNVVLc1hvMGFQUnExY3ZxTlZxNGI2R2hZWEIyOXNiaXhZdEVzN0Z0Mi9meHZ6NTh4RVFFSUNoUTRjaUpDVEViQUM2cURGanhtRElrQ0VXYjFlcjFkaTJiWnZKMVJwNjllcUZPblhxMkh3L3k5dktsU3R4NnRRcG9mM3FxNjlpeTVZdFFydGJ0MjZJajQ5SFFrSUN0Rm90Rml4WWdDVkxscFE1ckgzbzBDR3oyeE1URS9IWFgzL2hxYWVlS3RQNHhZbU5qYlY0VzJabXBzbnRodGZNTTg4OGc1MDdkd0lBdG0vZmp0T25Ud3Q5bm4zMjJSSy8xNVZHMGVmQ2tvU0VCSXdiTjA1b0J3VUZZZFdxVmVVK0Z5SWlvckpnOEptSWlJaUlpSWlJVEtnMStqK0lHLzR1enVBekVSRVJFVDJwamw5Tngvak5NWWk1bVlGcVRnN28xc3diRWI3dWFGbXZHbm8yOTdIMzlCNDdLMWFzd01HREI0VjJRVUdCOFBNZmYveUIzcjE3QzIwSEJ3ZnMyTEdqMlBFKy92aGprd3F1MWxpMmJKbkZ5NnFiSTVmTHpWWXJORlRjTmJCVUpkRzRuOEVubjN3Q1FCODZOdzZwQWZxcXYzUG56clY2bnNiR2pSdUhmdjM2QVFBMmJkcGtWZFZxZzVTVUZFUkZSUlhiNTlDaFE2SXcyZWpSb3pGbzBLRFNUZllSTXdUQ0RkTFMwdXcwRS9OOGZJby92L1R1M1J0VnExYkZ3NGNQc1hmdlhwdkdEZzRPUnNlT0hkR3laY3V5VE5FcS9mcjF3NzU5Ky9EMzMzK2IzT2JzN0N3S003WnQyMVlJUGdQQXJsMjcwTHAxYS96ODg4L0NOa2RIUjRTR2hwWnFMbWxwYVRhOTc0MXB0VnI4OXR0dlNFdEx3OTI3ZDVHYW1pbzZoMlZsWldIbHlwVkMyN2lxZUhuNDhzc3ZUVjY3Z0w3aWF0RzVWRWJwNmVsNDk5MTNoUUN5VkNyRnRHblQ4UDMzMzR2NnRXM2JGcDA2ZGNMaHc0Y0JBRWVPSElHYm14c21USmhRNm1QdjNyM2I0bTF4Y1hHNGR1MmExWjhsYVdscDJMbHpKM2J2M20zMjNLN1ZhckYyN1Zxc1hidlc2dmxkdlhvVlVWRlI4UEh4UVk4ZVBkQ2pSdzk0ZUhpWTdldmw1V1Z4blBqNGVDeGZ2bHhVSWQzTHl3dVRKMDkrSk8vM2ttemR1aFUvL2ZTVDBBNE5EVVhYcmwxRllWdXBWSW9wVTZaZzdOaXhVS3ZWeU0vUHg2eFpzN0I4K1hMNCtmbVY2cmdYTDE3RXRXdlhMTjYrZmZ2MlVnV2Y5Ky9majhPSER3dXZnKzNidHd0QjVmSmdDTUhmdUhFRG4zLyt1YkM5ZXZYcW1EeDVjcmtkcHpKNG5NOXRSRVJVT1RINFRFUkVSRVJFUkVRbURCV2ZkVEJVZkM1OTFSMGlJaUlpb3NycTV6OXZvOS9LWTNDdjRvRDNCeitGOGY4TGdMUGk4Znp6bVVRaU1RbnVhclZhYURRYW9TMlR5VXdxYWhwWElpNnJ3c0pDaXlGZ3JWWXJ1cTNvM0N4WnQyNGRuSjJkYlo3SGxTdFhiT28vWXNRSXM0SGVidDI2aWRxN2R1MkNUR2E2TU5TNDM1UEtVdkM3TXZMMjloYTFqYXRaMjF0d2NERDI3TmtEaVVRQ1oyZG5aR2RuaTI3MzkvZUh2NzgvSGp4NGdBRURCbUQwNk5IQ2U4YlB6dzl6NXN3UitxYWxwV0g2OU9sQ1c2bFVvbnYzN21hUCs5SkxMeUU5UGQzaXZENzk5Rk44K3Vtbm9tMHVMaTRXRnlsSXBWSk1uRGdSa1pHUkpyZTFhOWNPRGc0T1FydDkrL1pZdFdvVmNuTnpBZWhEbkI5KytLR29VbS9idG0xUnBVb1ZpL09yU0ZLcEZDdFhya1JlWHA1Vi9VdXEzRnZhT1pnN3g1U1g1T1JrREJzMnJOZytvMGVQTnRuV3ZuMTcwV3ZPV0dwcUtxWk9uWXE3ZCs4SzIxNTU1UlUwYk5qUWJQOEpFeWJnd29VTFF2OGZmL3dSK2ZuNW1EUnBrdGxGS01XNWNPR0N5YUtQQVFNR2lGNnpYMzc1WmJIek4waE1UQlM5MXd5VVNpVUNBZ0lRSHg5djlieVVTaVdxVnEyS2UvZnVDZHRTVTFPeGNlTkduRGx6QnN1WEw3ZDZMRUQvR0JsWDNRMFBEMGRFUklSTjc1bkZpeGRickk0TUFFZVBIalg3bWJaKy9YcjQrL3RiM08vTEw3L0VwazJiaExhcnF5c2lJeVBOVnVMMjkvZkhpQkVqc0g3OWVnREF3NGNQTVduU0pDeFlzRUNvRW04TDQwcnpIVHQyeE1XTEY0VUZMOGVQSDdjcC9HNWc3bnVMdWU4dU0yYk1FTFUzYk5nZ3ZMWWJObXlJZ1FNSGltNHYrbG1hazVPRHVYUG5DbFhGcFZJcFpzNmNXU0VMSyt5cG9zOXRSRVQwMy9ONC9zc05FUkVSRVJFUkVWVW90VVlmZk5Cb0RjRm4vc00wRVJFUkVUMVp2anAyRTYrdlA0WFc5YXBoL3pzZDRlN3NhTzhwbFVtclZxMndlUEZpMGJiVHAwK0x3amhSVVZFbWxWUXRWU0syUlB2UFpXRWVWWGlsdU12SFA0a2lJeU5SdDI1ZGk3ZG5aR1JnM3J4NVptK1R5K1dpa0trNWhtQ1ZRVW45TlJxTjhKd0QvNGExT25mdUxLcmtXMUVNcnpQandPSlhYMzJGalJzM0N1MEZDeGJnMldlZkZmVzVmdjI2cUgzNzltMmJqaDBVRkdSMUFOWWFqbzdpYzB6ejVzMEJBQU1IRGtSY1hKekZzSDYxYXRYZzR1SWlDdHU1dXJxS0txTWFMMTU0MUFIMXBrMmI0cm5ubnNPK2ZmdEUyOFBDd2tSdHBWS0pybDI3aXFyekhqMTZWTlRuaFJkZUtQVThXcmR1amRtelo0dTJqUmt6QnNuSnlWYVA0ZVBqWS9MYU1TYVh5MUdyVnExU1ZhTi9FdDI0Y1FQVHAwOFhCZXFiTkdtQ1YxOTkxZUkrcnE2dW1ETm5EaUlqSTRYejB2NzkrNUdXbG9ZNWMrWll2ZUJGcFZKaDJiSmxvbTNCd2NFWU1tUUk5dXpaZzhMQ1FnRDYxOW1wVTZmd3pEUFBGRHVlbjU4ZmV2WHFKWHFOaG9XRklTSWlBdWZQbjBkR1JvYkpQb2IzbjNFUXZrYU5HbGl3WUFHMmJ0Mks3Nzc3VHJpZkVva0VZOGVPUlVGQkFYNzg4VWVyN2ljQUhEdDJUTlJ1MmJJbGF0ZXVqVDE3OWhTN1gxQlFrSEMrcVFnNm5RNXIxNjRWQmMwbEVnbW1USmtDZDNkM3M4Rm5BQmcwYUJBdVhib2tWSUYvK1BBaDNubm5IYno3N3J0bzM3NjkxY2YvOWRkZlRZTHZmZnYyUlowNmRmRDExMThMYzF5NWNpVldybHhwMDRJRkh4OGZCQVVGNGVqUm85Qm9OUER6ODRPSGg0ZkpkNVBPblR1TDJ0OTg4NDBRZks1Um80Yko3UVlQSHo3RXJGbXpST2VvNXMyYjQ4cVZLL2pqanorUW1wb0txVlJxOFhQZkZtUEdqTUhObXpldDZtdjhtWExwMGlYMDZ0WExxbjNuenAxYjR2dU1pSWlvUERENFRFUkVSRVJFUkVRbTFQLzhZVnVqMWNGUnhtclBSRVJFUlBSaytlM2lYYnkyN2hRNk5mTEVUNU03b0lvakYvcFpRNjFXQzVWYVhWeGNTdXdmSEJ5TWtTTkhpcmI5K2VlZjJMQmhRNFhNcnl4U1UxT3RxdVI1L3Z4NWs2clo1YW1nb0tEWXNLMmxhdHFBUHZ4YkhJMUdneDQ5ZWdqdHdNQkFyRjY5dXRoOXRtN2RpczgvLzF4b0c2cUsxcWhSdyt3bDZ5dVRXclZxaWRxSmlZazI3ZCszYjEvMDdkdTNQS2NrVXIxNmRZU0VoR0RZc0dGbXF5VVhaVnl0MnJnU3FIR2d2YmpnYzRNR0RWQzllblhSdHF5c0xLU21wZ0lBdkx5ODRPYm1KcnE5YXRXcXhjNFAwQWYvaklQUDVpcEw5K3ZYRDN2MjdERmJhVDQwTkxSTWdYcVpUR1pTK2RiV3FzeEZnOCtPam81Q2NCWUEzTnpjc0hMbFN0U3NXYk5DendNVnlkSFJFWUdCZ1NiYjc5NjlpOHpNVEFCQTNicDFUWUw2eHU4bmd6Tm56bURSb2tYSXlzb1N0bmw3ZTJQZXZIa2xWbTV1MkxBaDNucnJMWHo0NFlmQ3R0allXRXlZTUFIVHBrMURVRkJRaWZkbnk1WXRKdS90bDE5K0djN096dWpldmJzb0ZMeHExU3FzV2JPbXhOZnp5SkVqRVIwZGpUcDE2dUNOTjk1QTQ4YU5vZFZxMGFsVEozVHExRW5vZCtQR0RmejY2Njg0ZVBBZ3hvd1pnNDRkTzRyR3VYWHJGdExTMGpCOCtIQ0VoNGZqcTYrK3dpKy8vSUt1WGJzaU1EQVFtWm1aUXNYajBvaUppVUZNVEV5Si9RWU9IQ2dLUHRlc1dkUGtOYURSYVBEMzMzOEQwTC9mYTlhc2FUS09RcUV3MlphWGw0ZVBQdm9JaHc4ZkZtMGZOV29VMnJadFcrTGNwa3laZ3BzM2J3cUIzTUxDUXN5ZlB4K0RCdy9HMEtGRFMxeWNjLy8rZlpQUHNTWk5tcUI1OCthb1diTW10bTNiSml3YXVYanhJbmJ1M0lrQkF3YVVPQytEcDU5K0dwTW5UMGEvZnYyUWs1T0R0bTNiSWpRMHROd1daYTFhdFFvWEwxNFViWXVMaTBOY1hKeG9EdVZCcFZLWmZGYll1cjgxaWk2V0lpSWlxa2dNUGhNUkVSRVJFUkdSaVg4clBtdWhkSGc4LzVoSFJFUkVSR1RPbmN4OERGeDFIRTFxdStMbnlSMmdmTXhDei8vM2YvOG5WSWdzR29LTmlZbEI3OTY5UlgyTkw4ZiszbnZ2bVZScUxocnF5OG5KRWNibzM3OC9Sb3dZSWVwNzdkbzFJYXhZVWhnSjBJZWpqVU9NOSsvZkwzYWZKazJhbEZnQk15TWpBeDkvL0RIT25Ea0RwVktKNWN1WG8zYnQyaWI5dEZvdGZ2dnROemc1T1pVNDF4OS8vTkdxeXB1VEowOHVzVTlackZtenBrTEh0NVZ4Q052YUtxeVZnVUtoZ0krUGp4RG9UVWxKUVc1dXJ2QjZTRXhNeFA3OSs0V1FwRDNNbkRuVEpHQnFqbkVGNGpwMTZvamF4b0UwY3dGRmcvZmVlODlrMjIrLy9ZWkZpeFlCMEZkaDdkZXZYNGx6TXZibGwxK2FiRnUvZmoxQ1FrTGc0ZUVoYlBQejgwT1hMbDF3OE9CQlVWK3BWR3B5enJIVjFhdFhzWERoUXRFMmMrSHI0dlR0MnhmZHUzZUh2NzgvYXRhc2liNTkrd3JuV3JsY2J2WmNVMUhVYWpVdVhMaUFVNmRPNGZyMTY1ZzFhMWFaeC9UMDlEUzc0R0hGaWhYWXUzY3ZBUDNyMHQvZnY5aHh0Rm90Tm0vZWpLKy8vbG9VWW5keWNzTENoUXROd3ZtV1BQZmNjMGhMUzhPbVRadUViYmR1M2NMRWlSTXhlUEJnREJreXhPTG56YUZEaDdCMTYxYlJ0dURnWUxScTFRb0E4T0tMTCtLbm4zNFNncGlwcWFsWXVIQWhGaTFhVkd4dzNkblpHYXRYcjRhSGh3ZlVhalYrK2VVWGZQMzExeGc5ZXJSUWlWaWxVdUh0dDk4V0F0OC8vdmlqU2ZCNTFhcFZpSTJOUmV2V3JURmd3QUJFUmtiaXBaZGVzdW85WDVHR0RSdUdZY09HaWJiZHYzOGZMNzc0SWdCOTBOYTR5cjQ1MTY5Zng0SUZDM0RyMWkzUjlwNDllMkxRb0VGV3phVktsU3BZdkhneElpTWpoUXJKT3AwTzI3WnR3NGtUSnpCMTZsUTBiTmpRN0w1NWVYbUlpb29TaGU0QkNPY1JUMDlQZE92V0RiLzg4b3R3MjdwMTYxQy9mdjF5Q3hNRCtpc1NuRHQzVHJUTnNFZ01BRTZjT0dGeVRuVjNkOGZHalJ2eHYvLzl6eVEwYnF4YXRXcmxOdGZLb2lMT2JVUkU5Ti9ENERNUkVSRVJFUkVSbWZnMytBd29IUjZ2SUFnUkVSRVJrU1U2blE0RFZoMURUcUVhdXlhMnE5U2g1OHpNVEJ3OGVCRDUrZm5vMEtFRGZIMTlBZWpEVnVhcS9tcTEybUtyQVJ2MkxhbGluMkVNUTc4dnZ2Z0NPcDBPTXBrTXUzZnZGdnFkT1hNR3AwNmRFc0xDdGxaVnRXVEdqQmxRcTlYbzBxVUx3c0xDY09USUVWSEZ6cVZMbCtMczJiUENaZTN6OC9PeGVQRmlyRnExU2hSd2pvNk94cnAxNjNENzltMVVxMVlOSVNFaGxTNjBtNTJkYmJMTnhjWEZKSnhlbEU2bkU2cXlQZ3JHeDdLbTBuZGxFaEFRSUFTZmRUb2RMbHk0Z05hdFd3TUFidDY4aVczYnRtSHYzcjBJRHcvSDRNR0Q0ZXJxK2tqbloxeWQyQkxENjkzQXVCS3VMUldmSzhMKy9mdk5Wa3pQeWNuQko1OThZaEtpZk9hWloweUN6M1hxMUNsenFEZzlQUjFIamh3cDB4aUcwS3k5M0x0M0Q2ZFBuOGJwMDZjUkV4TWpCQ2d0bmIvdTNMa0R0Vm9ORnhjWHFGUXFreEJxUmZub280OU1LbnpMNVhLRWhvYmk4dVhMdUh6NXNyRDk5dTNib240SER4NFVoWms5UFQwUkdocUs2T2hvWVp0V3E4VVBQL3lBcmwyN29sNjllaWJIUDN2MkxKWXNXV0p5L0lrVEp3cHRIeDhmOU9uVEI3dDI3Ukx0OTlGSEgrSHR0OTh1TnZ6czRlRUJuVTZIY2VQR0NaV1FOMnpZZ0dlZmZSWnl1UndPRGc3bzFxMGJkdXpZQVFBNGQrNGNidDI2Slh4Vy8vWFhYMEpWNERObnp1RHExYXZZdEdtVDJVcktqNlBFeEVTTUh6OWV0SGdLMEQ5dWpSbzFFcjAyTWpJeVJIMXUzTGhoOHRycDI3Y3Z2dnZ1TzFIZm16ZHY0c2NmZjhTVUtWTk1qcTlXcXpGdjNqd2tKQ1NJdG5mdDJoWEJ3Y0ZDZThpUUlUaDgrTER3M1VhcjFXTCsvUGw0Ly8zM0xRYXFpOXEvZjc5by8rM2J0MlBuenAyaVBubDVlY2pKeWJFNGhsYXJOYm5kOFBwdjA2WU5QRDA5a1phV0pycmQyZGtaSGg0ZXFGNjl1dWorbEVXWExsMnNYZ2lTbVprcE9wZTZ1N3ViQlBzdDhmSHhNYnY5Y1RtM0VSSFI0NFBCWnlJaUlpSWlJaUl5b2Y2bkdvNUdxNE9DRlorSmlJaUk2QW54K2U4M2NPeEtPdjV2UkdzRStsVGVBR2RHUmdZaUlpS0U2c2hmZnZrbFZxeFlZVlZJcDd6VnFsVUxBSkNWbFNWVUF6WDQ4TU1Qc1d6Wk1wT3F6cVdWbHBhR3YvNzZDNEQra3ZUSnljbHdjbkxDelpzM2hUNXF0UnJQUC84ODR1TGloRkJPWW1JaVB2amdBMHllUEJsYXJSYnU3dTZReVdSQzJPN0Jnd2Y0K3V1dk1XclVxSEtaWjFubDVPUmd4WW9WUXFpOXFObXpaNXVFV290S1QwL0g4T0hESzNxS0FQUVZLNDBEdDlaV2NYM1V6cDgvajZTa0pLU2twT0QyN2R0SVNVbkJjODg5aDhhTkcrUG8wYU5DdnlOSGpnakJaME1WNWV6c2JHemJ0ZzBkT25SNDVNRm5hK1RuNTRzcWdzcGtNclJvMFVMVXh6aDgrQ2lEejNmdjNqVmJRZGpnNk5Hak9IcjBxRkFwTnlFaEFTdFdyRERwbDVpWWlLVkxsMkxhdEdubHRwRGljV0M4WUtWb2NMZW9uSndjb1hKeFVYdjI3TUUzMzN4amRwK3FWYXVXZllJV0RCNDhHTkhSMGNJQ0RrZEhSOHliTncrelo4L0dnUU1IaXQxMzVjcVZKdHRtekpnQmIyOXZJVWdzbFVveFo4NGNzNkhudzRjUFkrblNwU1pYTlJneVpBajgvUHhFMjRZTkc0WWpSNDdnd1lNSHdyWjkrL1loT3pzYk0yYk1LTGI2c2tRaVFidDI3WVRnYzNKeU12YnUzWXUrZmZzQ0FNTER3NFg1QXNEUFAvK00wYU5IQTRDb2dqVUF2UEhHR3laWEgzQnpjelA1WEMzTyt2WHI4Y01QUHdqdE9YUG00SmxubmlseHYrSVcwNVNXbjU4Zm5udnVPZEdDcUpDUUVEUnMyQkRMbHk4dmR0OHpaODZZZkxiVXFWTUhTNWN1eGZUcDA0Vndib3NXTFJBWkdXbXlmMVpXRmhZc1dDQUV5dzA4UER3d1pzd1kwVFpQVDArOCt1cXIrT3l6ejBUN1Q1a3lCZlBtelRNNWx4b3pYbFNtMFdoTVhuZGxJWlZLOGRwcnJ5RTFOUlVCQVFIdzlmV0ZqNCtQMVl0aWJQSEtLNjlZM1RjaElVRVVmUGJ4OGNHRUNSTnNPdDdqZW00aklxTEhCNFBQUkVSRVJFUkVSR1RpMzRyUE9sWjhKaUlpSXFJblFuNmhCck4zeENNMDBBTnZoUG5iZXpyRk9ubnlwQkI2QnZUVlhBOGVQSWlHRFJ0aTRNQ0IrTi8vL2djQWlJcUtFdm8xYnR3WTQ4ZVB0L2xZbjMvK09jNmVQUXRBSDVaY3Rtd1pBTk5McTY5WnM4YWtZcUZLcGNLY09YUHd5U2Vmd012THkrWmpHL3Z0dDk5RTdmRHdjSk50Qm0rLy9UWXVYNzZNMU5SVWVIaDRvRisvZm9pTGk4T3laY3Z3eWl1dm9GKy9mbmo2NmFjUkZ4Y0hBTml4WXdmQ3c4T0ZJTGV4QVFNR29IdjM3aWJiMzN6elRWSDcwMDgvTlJzaU0rNVhuTmpZV01UR3hnb0IzS0xlZWVjZHE4Y3BUOGVPSGNPK2ZmdFF0V3BWVksxYUZTcVZDaWRQbnNUZHUzZUZQa3FsRXRXclYzL2tjNHVOalVWU1VoTHUzYnVIdExRMDNMdDNEemR1M0JEMU1SZU9ra2drZVBycHAwWGJEaDA2aEJFalJxQmF0V3E0ZE9tU3FHL2R1blVyNWc2VTBUZmZmQ042NzRXR2hwcFV5RFIrYno2cTRITitmajdtenAwck9uNkRCZzNnNitzckNtc2ZQbndZN2R1M3g1OS8vb25aczJjakx5L1A3SGdIRHg2RWk0c0x4bzBiVjZyNWhJU0VZT0hDaGFKdHc0Y1BSMUpTVXFuR0t3dHpGZDNOdVhEaGdsWDlxbFdyWnZaeE16NVhGeFVRRUdEVjJLWGg1K2VIV2JObTRkMTMzMFdWS2xXd2NPRkNQUFhVVTJVYWM4eVlNYWhXclJvKysrd3pSRVJFbUZUZjF1bDAyTEpsQzdaczJXS3k3elBQUElPWFhuckpaTHV6c3pPbVRwMktkOTk5VjdROU9qb2FZOGVPeGRTcFU0dGRWRFJnd0FCOC8vMzN3bU8vZGV0VzlPelpFNDZPanZEejgwTmdZQ0N1WExrQ0FQampqejh3ZXZSb3hNYkc0dHk1YzhJWWpSczNOdnY1QXFEWTRMVXg0d3JWY3JuY3B2M0wyL2p4NDVHWW1JaHo1ODRoTEN3TTA2ZFB4L2J0MjBzOVhyMTY5YkJ5NVVwTW56NGRhclVhVVZGUmtNdkZrYVpidDI0aEtpb0t5Y25Kb3UxU3FSU3paczJDbTV1YnliaURCdy9HcVZPbmhJVlZnTDVLOC9UcDAvSGlpeS9pOWRkZkYxVWdkM1IwUlAzNjlhMmFzNmVuSjE1NDRRV1Q5K2FDQlF1RU9RWUhCNXNFc290K2oralZxNWN3cDVTVUZKdytmUnJKeWNsSVRrNUdTa29LQWdNRFRmYXZhR3ExdXN4alBLN25OaUlpZW53dytFeEVSRVJFUkVSRUpqUmFmZkJacmRFeStFeEVSRVJFVDRSUGZyMktsSXg4L0JBWmF1K3BsTWhjT05kdzZYQXZMeThoWkZ3MEVPVHM3RnlxaXRCRks2dktaREt6WSt6YXRVdFV3VE15TWhLYk5tM0Nnd2NQOE9EQkE4eWVQUnNyVnF3d0NWdG1aMmViWElZK0pTWEY3RHkwV2kzMjdOa2p0SnMxYTJhMjBxZE9wLzlkeGNuSkNkT21UY091WGJ2dzFsdHZ3Y1hGQlI5Ly9ERnljM094WWNNR2ZQLzk5NGlNakJTQ3oycTFHaHMyYk1EczJiTUJBUFhyMThlaVJZdUVjUTFWRmt2U29FRURzOEhub21PWkMrdVlDL1VVRGJmYm00ZUhCNDRkTzFac24zYnQycGtFN3g2RmpSczNXaDJnS2tvbWt5RXdNQkFlSGg1Q0JkSEN3a0tzV0xFQ0VSRVIrUFBQUDRXKzllclZnMUtweEk0ZE83Qmh3NFp5bTdzbGUvYnNzZXF4akkrUHg3WnQyMFRiQmcwYVpOTFArUEY1Rk1GbmpVYUR4WXNYQzZGUFFQK1lUNWt5QlI0ZUhqaDkralFLQ2dvd2JOZ3dEQm8wQ0QvLy9ETldyVm9GbFVvbEdrZWhVS0Nnb0VCbzc5cTFDNFdGaFJnL2Zyd29qR2dQV3EzV1pMN0c4dkx5SUpmTFJYTk5UVTNGVHovOUpPcG43dm5Pek13VWhUR0xVaXFWYU5teUpWcTBhSUdXTFZ2Q3o4L1A3SG5FMG1LRVJvMGFvWGZ2M3NYT3ZheGF0V3FGc1dQSG9rbVRKc0puaDFLcE5EbEhGaFlXaWlxNm1udDlHajdQWG5ycEpUUnQydFFrUkoyY25JeVBQdnBJOUw0MWFOQ2dBV2JNbUdHeFVuanIxcTB4ZE9oUWt5ck1OMi9leElRSkU5Q25UeCs4K09LTHFGR2poc20rTGk0dTZONjl1MUJwT1Q4L0gxZXVYRUhUcGswQkFGMjdkb1dUa3hPNmRldUdqaDA3QWhCWGU1WktwWWlNakN5WEt1YVdQai90eFJBMjNyNTlPMGFNR0FHcFZBcTVYRzd5L09wME90RjdYQ2FUbWJ5M0RmdDRlM3RqNWNxVnlNaklnSXZMdjFmbTBHcTEyTFZyRjc3NDRndVRTc0lBTUhueVpEUnIxc3ppUEdmT25Jbng0OGZqM3IxN29qRzNidDJLWThlT1lkaXdZUWdORFlWRUlvR3ZyeS9XclZ0bmRxeWNuQnhrWkdUZ3dZTUh1SC8vUHU3ZnZ3OHZMeStUZ0xaQ29SQitkbloyUm9NR0RjeU90MnpaTWlRbEpTRTVPVmxVbGJ5b1dyVnFtWDN2RjMxTUFmMDUyVncvaVVSaTgyZkNxVk9uVE1hd3hlTitiaU1pb3NjRGc4OUVSRVJFUkVSRVpFTDlUL0JacGRWQklYLzBmOWdtSWlJaUlpcFBEL05VbVAvREJmUnM3b1BXL28rK1lxMnRubnJxS1VSRVJPRGJiNytGU3FWQ3AwNmQwS2RQbnpLUGUvejRjZHkrZlJ0S3BSSlNxUlMzYnQxQ1RFeU1jTHR4RlZrQStQSEhIL0hwcDU4SzdmYnQyeU04UEJ6ZTN0NUNCYzFyMTY1aDhlTEZtRHQzcm1qZnVMZzRxeXUzSGp0MkRMZHYzeGJhaHZ0ckhLQTdmUGd3WG5qaEJjaGtNalJyMWd6Tm1qV0RTcVhDcVZPbjhPdXZ2d3I5cEZJcG5uMzJXWVNFaE9Ea3laTUE5TlU0Yjk2OGlicDE2OExGeFFWdDJyU3hhbTdXS0c2c3dzSkNVVGpVd0Z6UU9pb3F5bUpBQ3RDSC8yYk9uQ20wamNOV3BSVVlHQWhIUjBjVUZoYWF2ZDNkM1IwalI0NHNsMlBaeXN2THkrcmdzMEtoUUsxYXRWQzdkZ01mUnpJQUFDQUFTVVJCVkcwRUJnWkNJcEdnZCsvZTJMaHhvOURuMkxGakppSHY0T0JnQVByZ1dFbEIxL0pnQ1BBWDUvejU4NGlLaWhKVjN1emV2VHNDQWdMd3pqdnZRS0ZRUUNhVDRkNjlleVlMREt3SjhSZlZ1WE5uZE83YzJlcithclVhNzczM25zbmpPSHIwYUtFU1oyUmtwTENnNE1NUFB4UXRuZ0QwUWJySmt5ZkQwOU1UTTJmT0ZOM1BuMzc2Q1ZldlhzWHMyYlBoN2UxdGRnNmpSNCtHUkNMQnc0Y1BoVzJ4c2JGNDlkVlhSZjJLQmgyLysrNDcvUFRUVDhVKy92djI3Y1BkdTNjaGxVcVJrSkFBalVZajNHWnUwY09LRlN0dzZOQWhTQ1FTb2ZxdWNTQVJNTDhnd3MzTkRZTUdEY0xXclZzQjZNL0JZV0ZoNk5peEk1bzNiMjVWOEx0eDQ4WVlQWHEwMEZZcWxhaFRwdzZDZzROdFdxZ1FHUm1KeU1oSXEvc2I5T3ZYVDlUZXNXT0hTWi9GaXhmajBLRkRRdnZiYjc5RmxTcFZMSTVwSEhyZXQyOGZWcTVjYWZhOTZlZm5oOFdMRjV2OS9DcnF0ZGRlUTNwNnVtaUJEZkJ2b0hidjNyMVl1M1l0L1B6OGtKT1RJenJuMUtsVEJ3RFFva1VMaEllSEl6YzNGNmRQbnhhTzcrZm5CMEMvVUNFcEtRbm56NThYOWcwT0RrWjZlcnF3K0FMUUJ6cUxPODlydFZvc1dMQUFjcmtjQ29VQ09wME9TVWxKSnVkQmM2L0gwcXBldmJySmU5UWE3dTd1ZU9PTk40VDJ3SUVETVhEZ1FGR2Y1T1JrREJzMlRHajM3OThmRVJFUkZzZDBkWFdGcTZ1cjBNN0t5c0xNbVROeDhlSkZzLzNIakJsanNhSzJnWWVIQjk1Ly8zMU0rbi8yN2pzOGp1cHNHL2c5MjNmVmUyOHVzbVRMM2NhOWdtbW0yTFJnV29ocG9id0V5QWVFbUlSQURLRWxRQWpsalNIRUVFSjk2YzFnRzl2Z2hyc3RXYTZTMVh1WHR1L005NGVzc1VaYnRLdGlTZWIrWFpjdTY1dzVjK2JzYkpPbGU1Njk5MTYwdExRb3RoVVZGZUhSUngvRm9rV0xjUHZ0dCtQamp6OUdjM016bXBxYTVIODd2anc5QnM4Nzc3d2V2eGNmT0hEQXJYcDFWMnZXck1HYU5XdTZuV3ZqeG8zWXVIR2pXMzl5Y2pMZWVPTU5qL3VVbFpYaC92dnZSM0J3TUl4R0kzUTZIUm9iRzkwK1ZjRlg5V1ZQQnROckd4RVJuYmtZZkNZaUlpSWlJaUlpTjA1WGV5VWVseWdoV005Zkh4QVJFUkhSMExacVF5RmFyRTQ4ZGRXNEFWdkQzTGx6QXdvVmVRb1A5VlpKU1FsV3JWcmxkWHRLU29yOHZTUkplUG5sbC9ISko1L0lmY09IRDhjRER6d0FvTDJDNXBJbFMrVHQyN1p0dzc1OSszcTh0blhyMXNuZlIwUkVZTTZjT1FDQWhJUUV4YmhWcTFiaHRkZGVVNFNNUEFXUmxpeFpBcFZLaFdYTGxtSDc5dTBZT1hJa2xpOWZqclMwdEI2dnNhZkt5c3JRMU5Ra3Q3VmFMVzY5OVZaY2V1bWxic0hSbUpnWUpDVWxBUUMrKys0N3JGbXpCZ2FEUWE3VzJEWDQ1UzBVR2lpVlNvWDA5SFMzQUcxUVVCQ21UWnVHNWN1WHk1WEdUN2V1dDFHcjFTSWhJUUhKeWNsSVNrcFNmRVZIUjd0VnBseTZkQ2srK2VRVE5EWTJlajFHeCtOdHNQam1tMi93d2dzdktNTEFxYW1wdU91dXU2RFJhR0N6MmVScTVsMFpEQVlNR3phc1g5Y25TWkxiWTJYaHdvVzQ3TExMNVBiOCtmUFIzTnlNbTIrK1dSRStCdG9mYnc4KytDQVdMbHdJQUhqd3dRZngrT09QSzhZY09YSUVkOTExRjFhdlhnMlR5ZVMyaHBxYUdyYyt1OTJPNnVwcXIrdHVhMnREVzF1Yno5dFdXbHFLZDk5OTErTzJxS2dvdDc0cFU2WmcvZnIxYmxWdHUrb0loSGQxN2JYWFl2UG16VmkwYUJHV0xGa1NjR1hXdUxnNGoxWEF6eVFqUm96d1dIRTJNek1UZi9uTFh4UWhXVi91dnZ0dUdJMUdmUERCQjI3YmxpMWJKZ2VZeThySzhQdmYvOTV0eko0OWU3Qm56NTZBMXU1cG4zbno1dUhoaHgvMnVvOUtwZkpaTWJkRFg3MytEM1loSVNHSWo0OTNlLzlUcVZTNDc3NzdjTjU1NS9rMVQxcGFHcDUvL25rODlOQkRicThUVVZGUjhzVTliNzMxVnQ4czNBL3A2ZWsrZzg5NnZSNkNJSGlzY3QwWEVoTVRZYlZhUGI2ZWRqWmx5cFNBNStackd4RVI5VGYrNVpLSWlJaUlpSWlJM01nVm4xMGlERHBXMFNBaUlpS2lvZTJWOWNkd3pwaFlqRTBKRytpbERLaXNyQ3l2MndSQlVBU3RCVUZRZk16NDZOR2pzWExsU2tXVnpwdHZ2aGs3ZHV5QUpFbDQ4TUVITVhyMGFIejc3YmZ5ZHBWS0pWZEE3ZUN0b3U2S0ZTdXdmdjE2ZlBEQkI1ZzdkNjRjYko0MmJSb2lJaUlVSHdFdlNaTFBxcndwS1NsWXVuUXBBR0RNbURGNDVwbG5NSDc4K0lBL3FyMnZaR1JrNFBycnI4ZnExYXNSSFIyTnh4NTdEQ05IanV4MnY5VFVWSjloOHZqNGVFeVlNS0hQMXZuaWl5L0NZckhBNFhCQUZFWG9kRG9FQlFVTjJIbnJNR1BHRE1UR3hzcmg1dGpZMklDcVBacE1KanorK09PNC8vNzdZVGFiM2JhUEh6OGU0OGExWHhTaDFXcTdyUnpiRjdvN3A5T25UOGNYWDN5Qnc0Y1BBMml2MlBtWHYveEZmdjdsNU9SNHJYNTY3YlhYOXZ0dDBHcTFXTDU4T1o1ODhra0F3S1JKazNELy9mZTdqUXNORGNXQ0JRc1VRVk9qMFlnSEgzd1FzMmJOa3Z2bXo1OFBzOW1NRjE1NEFhSW95djIzM25xcng5QnpmOHJKeWZHNmJmNzgrVzU5WGFzVGU1S2RuZTIxS3J4ZXI4Zi8vdS8vOWxuMTlqUFI4T0hEY2Z2dHQrT0ZGMTZRKzg0NTV4emNjODg5ME92MWZzOGpDQUp1dmZWV1pHUmt5SzkzQURCejVreGNkOTExZmI3dTNwZzRjYUxQNFBQNDhlUGxvUGJQd2IzMzNvc2pSNDdJSWVHd3NEQTgvUEREQWI4SHBxYW00aC8vK0FlZWZ2cHA3Tnk1RTBEN0p5Yzg4c2dqOG9VTkpwUEo0M3NGMFA1OERROFBsNy9Dd3NKNjlkek55TWpBMXExYmtaQ1FnTlRVVktTbHBTRXBLVW4rNUlMSXlFZzgrZVNUaW9ycGZVa1FCR1JuWitPbm4zN3lPbWI4K1BHNDRJSUxBcDZicjIxRVJOVGYrQTVEUkVSRVJFUkVSRzZjcm83Z3N3U0R0dTgrT3BPSWlJaUk2SFQ3OFVndGpsZTNZZVhsM1lmVHpuUnBhV25RYURTUUpBbUNJRUNqMGNCa01pRTlQUjJYWFhhWlcwVy9aY3VXb2JXMUZYYTdIYmZlZXF2YlI1UHI5WG84L3ZqamlJcUs4bGpKYitiTW1YamtrVWNVZlpzM2I4YWYvdlFudDdFYWpRYm5ubnN1RmkxYXBLaHlHeG9haW1lZmZSYXJWNi9Hd1lNSFVWZFhCMG1TUE80ZkhSMk5HVE5tWU5teVpZb3dYRitHZzN2cW1tdXVRVzF0TGE2NzdqcEVSMGY3dGMvSWtTTVJFaEtDMXRaV3FOVnFhRFFhNkhRNmhJU0VZUFRvMGZqVnIzN2wxOGZGKzB1bFVwMlcwRytneG93Wmd6Rmp4dlJxanN6TVRLeGF0UXIvK2M5L3NIZnZYdFRVMUNBc0xBeXpaczNDOHVYTDVYRkxsaXpCa2lWTGVydmtYZ3NQRDhlenp6NkxGU3RXd0dnMDR2Nzc3MGRZMktrTE43S3pzd0cwMzJkYXJSWW1rd21KaVltNDRJSUwvSzUrMmxzTEZ5N0VoeDkraUpDUUVEejY2S05ldzIwMzMzd3o4dkx5Y1BEZ1FZd2NPUklQUC93d0VoTVQzY1pkZU9HRmlJbUp3Y3FWSzJFMm0zSHJyYmRpMGFKRlhvLy96anZ2OVBqeDJ0YldobVhMbG5uY2xwbVpLWDl2TUJnUUZCU0UrUGg0ekpzM3orTmpJejQrSHVIaDRXaHNiSVJLcFlKR280RmVyNGZCWUVCa1pDU21USm1DcTYrKzJtZlluY0hBN2wxMDBVWFlzbVVMOHZMeThPdGYvN3BIUWN3T2l4WXR3dGl4WS9IS0s2K2dzTEFRRHp6d2dPTCswZWwwL2ZycEFQNVV6Kzk0am5lbVVxa1FIUjJObVRObjRzWWJiK3lQcFExYVJxTVJEenp3QU82NTV4NU1talFKdi8zdGJ4RVRFOU9qdVNJaUl2REVFMC9nNjYrL3hyLys5UzljZi8zMWl2TjkyV1dYd2VWeUlUSXlVdjZLaUloQVJFUkVuMStJY2VXVlYrS2FhNjd4K1Y0K2I5NjhYb1hjdTZ1SW5wV1ZKUWVmMVdvMWREb2REQVlERWhJU2NNNDU1K0RDQ3krRVd0MnozdzN6dFkySWlQcVRJSG42emNBZ3QvU0had2Q2Q1VSRUZJQ1A1L3kvZ1Y0Q0VSRVJFUVZvYlY0VkZqMjlDUm5SUVppVUhvNFAvMmZtUUMrSmlJaUlpS2hIZnZuUG4vREo3akxVL3VOU2FEVm4xcWVaMU5mWHcrVnlBV2dQYW5VT1JnNFVoOE1oQjVjN0FqUkUxRE1PaDZOUHcrMTlyYmk0R0FrSkNkMnVzYkt5RWw5ODhRVisrY3RmZGp1MnNMQVEyN2R2eDlWWFg5MlhTdzJJM1c2SFZxdjF1OXE1S0lvQlZTR25ucW11cmdiZ1gzRFlYMmF6K2JSWEZhZWV5OHZMNi9XRk1KMVpMQmJGSjFuOEhJbWlDRW1TZWh4dUppSWlHaWk4dklhSWlJaUlpSWlJM0xqRWpvclBJaXMrRXhFUkVkR1ExV3h4NE4zdEpiaGxYc1laRjNvR2dNakl5SUZlZ2h1dFZqdW9nNXBFUThsZ2Z5NzVXNFUwUGo0ZU45OThzMTlqTXpJeWtKR1IwWnRsOVZxZ0Yyd3c5SHg2OUdYZ3VRTkR6ME5MWDRhZUFmenNRODhBWDcrSWlHam9ZdkI1aUFyUzZCRm5DRU9jSVF5eGhuQ0lrb2pQeTNZTjZKcjBLaTBtUlNyL0U3cTd2aEEyMGRIak9ZY0Z4MkpzZUJvK0xkM2hjWHVZMW9RTEVpZGdSblFtVnV4N0Y2MU9xOGR4S2doSUM0cEdZVnROajlleU9IRVNUclJWSTYrcDFHMWJsRDRFNFZvVFFyVkdoR3BOYUxTM1lWOWpFUUFnVkd2RS8yU2VqdytMdCtOd1MzbVBqcDBaa29BN00wOTlMSlVvU2JoMzkycWYrOHlQSFkzaHdYRTQxbHFGZ3RZcWxKbnJJU0x3QXU4aEdpTmFuSmFBOStzUEEzVWVOSUlLbzhOU0ZIMzdUOTYvSFdMMVlWQjF1dXE3MGQ0R2F5OGUrNzJ4TUM0SHc0UGpGSDF2Rkh3UHB5UU95SHFJaUlpSWFHaHl1dHAvYnJZN1JlaTEvQVU0RVJFUkVRMU5uK3dxaDkwcFl2bmNnUTNSRVJFUkVSRVJFUkZSMzJEd0dZQkJkZnF2bE8xTklQTGVVWXN4TnpaYjBlZVFYUGl1Y2orc3JvRUpXZ0pBcEM0SUQyUmZvdWk3ZmNjcVZGcWJBcDVMTGFod1plcDBYSkV5SFdwQkJiUFRodThxOTh2Ymd6UjYvR3JZQXN5TnpZWldhSzg4OXN1TWVYanA2QnFQODEyYVBBWFhaOHpENXBwRCtNK0pIMUFWNEpwbXhZekN6Y01YQWdEMk54YmpuYUlmY2FqNVZJajVnZXhMa0JtU0lMZnpta3F4cjdFSVdrR04zNDllaWxHaGlaZ2NPUnpmVmU3SG00VWIwZWEwQlhSOGcxcUhWRk8wM1BZbnVEc25OaHVUSWs3OUl2ZkpnNTlpZTkxUnY0OHBBRGcvWVFLdVRaK0REMHUyNFpNdTRYTVYvUHRvcDBCMGQ3c0c0andBUUxER2dFZkhYcW5vVy9yRHM0cjJzNU91UTRqbTFCV2h6eC8rQ2h1ckQvcDlqREN0Q2RtaFNXaHltSkhmWEJiUStycWFHSkdPMlRGWmlyNjNDamN4K0V4RVJFUkVBWEZKSnlzK2l4TDBHbFo4SmlJaUlxS2g2Y3Q5NVVpUE5tRlNlc1JBTDRXSWlJaUlpSWlJaVByQXp6NzRIS0l4NHMwWmQ1NzI0OTZ3OWFVZVY5RmRWM1hBTGZpc0ZkU1lHSkdPcmJXQkJUbzdHRlJhUERydXFvRDJhWFBhOEZqdWh6N0hCRjVmdU4wZmN5N0h1UEEwdVgzcmlITlFZV2xBYmxNSkFNRHN0Q0hWRkMySG5nSGc3UGl4K0xaeVA0NjJWQ2ptU2pSRzRPcTBXUkFBekk3Snd2VG9rZmlxZkE4K0tON210VUowWnlPQzQzRlg1dmx5ZTF4NEtrYUdYSUU3ZDc2T0Juc2JBT0JJUzRVaStKd2FGQVVBdURSNUtrYUZKZ0pvRHhLZkd6OE8wNkpHNExYajYvRmp6U0czWTZXWW9wQm9kUC9sYTFwUWpGdmZ0S2dSSHRlN3E3NEFUa25FeUpCNFJYOStzM3VsYW0rR0JjZmlqcEhueVZXRHIwdWZnL3ltTWtYRjZuL1B1RU1SOU8wTGY5ai9IbktiU2diTmVlaFBDWVp3WkljbEl6c3NDYU5EaytYYmU2aTVIQS90Kys4QXI0NklpSWlJNkZURlo0ZFRoUDRNL0Vod0lpSWlJanJ6dVVRSjN4eW94QzlucFEvMFVvaUlpSWlJaUlpSXFJLzg3SVBQZzhHTTZKR1lFNVBkL1VDWkFBbHdxN2Q3YmZxY2dPYlpVbnRFRHQrcUJaVWl1T3NQZjRMYlVnK1R6eCtYL0lTYzhGUzVxckJHVU9IL1pWK01lM2V2Um9POURSS0FWY2ZYNHFrSjE4bm5RUUJ3eS9DRmVHRHYyL0k4S2dpNE8vTUM2RlNuSHVvYVFZMzVzV1B3WmRtZWJvUFBHVUV4ZUdUc0ZXNVZ3Vjg1K3EwY2VnYUFJODNsUU9Ja3VSMmlNU0xCRUk2UFNyWURBSDZSTmhNYW9UMG9FS0kxd3VXbDh1N1pjVG00TkhtcXp6VjEzSzdmalY3aWNkc05XMTlDc0VhdkNDV1hXZXJSN1BBL2FHOVM2ekhzWk9nWmFIOTgvRGI3SXR5MyswMi93dUs5TlZqT1ExOEkxaGlRWW9wQ2lpa2FxVUZSU0RGRklTMG9CbUZhazhmeFdhR0pTREpHb3N4U2ozQ3RDUStNdmpUZ1l5WVpJOTM2L2pUMlNyOHFaSGYyUk43SHArWCtKaUlpSXFMQnllbHEvMytMM1NWQ3IyWHdtWWlJaUlpR25oOE8xNkxaNHNRRjR3UDcrd2NSRVJFUkVSRVJFUTFlREQ0UEFzbW1LTXlJenV6MVBFbkdTSStCUjI5S3pmVzlQbVpuZ3RBMWlnMUlQYXo1dkxleENPOFdiY1kxYWJQbHZqQ3RDZmRuWDRLSDk3MExFUktPdGxUaXg1cERtQk9USlk4WkdaS0FlYkdqc2JINklBQmdhY3BaY3NYbERrNUp4RlA1bjZMYTF1UnpEU05ERXZEd21Nc1FyREVvK2o4dTNZRWZ1bFJyN3FoRTNkbWt5R0g0c253M1BpelpobDMxQmJnM2F6RlNURkY0czNBVENscXJrQm1TZ0RDdENXRTZFeW90alI3bjZLbXhuYXBsQThDUjVncTM4SFpYVHNrRjU4bEFkbTVUQ2I2cDJJc0xFaWJJMjJQMG9iaDcxQVY0SXUvalBsdG5mK3Z0ZWVpTnExSm40TVpoOHhIdUplRHN5em54WTdHNmNDTjBLZzJ5UTVONnZSWUFiczhEZjNTRTlZbUlpSWpvNThsMThrcFd1MU9FUWF2dVpqUVJFUkVSMGVEenhkNXlhTlVDemg0ZE85QkxJU0lpSWlJaUlpS2lQc0xnc3dkMjBRbWI2T2l6K2ZRcXJhTGk4RkJoN1hJT0JMVGZsa0FFV21HMnN3K0x0MkYwV0FvbWRBcXYxdHRiWVZCcllYYlpBUUJ2bi9nQk02SXpvUkZVY0VvaWZxak94L0dXU2dCQWVsQU1yazZiNlRidnEwZS94Y0dtVXAvSG5oT1RoYnN5ejNlNzM3YlVIc0diaFJzVmZVYTFEbnFWQm5YMlZrVHBndVgrOHhQR0l6MDRCdUZhRThLMFFRalM2QUVBTjJiTXc0MFo4eFJ6ckt2SzdkUGc4L2dJWmVCM1Fkd1lMSWdiNDNPZkw4cDI0ZldDNytYMjZvS05tQlNSZ1RoRG1OdzNOWEk0TGttYWdzL0tkcUxOYVlmYVJ6RFdwTllyMmk1SjdQWjU1YTBTZGsvMTVqd0lBSVNUOWNSVkhtNm5xbFBOZFUrUDgwUmpSRUJyZFVvdUZMWFY0bGhMSlk2MGxBZTBMeEVSRVJGUmYzQzZKSFI4M0pCZXcrQXpFUkVSRVEwOVgrNnJ3S0l4Y2RCcFdPU0JpSWlJaUlpSWlPaE1NZlRTdUtmQkYyVzc4ZGFKVFgwMjN6VnBzM0ZsNnZRK20rOTBXYmI1QlVVNzNoQ09WNmJlck9pTDFZZmlxWW5YQVZBR1FUdjhkZUwxUHFQUDkrMWVqUVo3R3dEZ3l0VHBPSzlUaFdFQWl1Q3hDQWxab1VuNCs1VGxIdWR5U2k2TWkwakR1Sk5oMXlDMUhocEIrY2Q1RVJLV3BjL0dzdlJUbGFTL0tOdUZUMHAzQUFDMGdobzNaTXpGUlVtVFBSNWpWLzF4M0RMOGJJd0tUVVNZMW9SUXJkRnJxRDNaRklWa1U1U1BXMzlLUjFYZ1QwcDNZSDFWbnR2MnpOQUUzRG55UE1YdHVIZlhhbzl6bVYwMmpBMVA5ZXU0dnRoRUIxNCt1Z2FQanIxSzBYOTl4bHpzcmkvQTdUdFdlZDEzVkdnaW5oeC9qYUx2clJNLzROT1Q1N2s3ZytFODNKOTlpYzlLN1A4MzU3Znk5Ny9hOXJMZjg0cVFVRzF0UXFtNUhzVnR0U2cyMTZLb3JRYVhKay9GbHByRDJGRi9YQjRyQVhCSXJvRFhyaFpVYnMvSG5zelQ4OHNXaUlpSWlPaE00QklsZFB4WXFkY3lLRUpFUkVSRVEwdGRxdzJIS2xwdzV6a2pCbm9wUkVSRVJFUkVSRVRVaHhoODlzS2cwdUttNFF0N1BjKzJ1cU1CNytPUVhMaDI4OTk3ZmV5dVhwLythNFJvakgwNnAwcFF5YUZkVDhKOGJPc3FTSzFYVkV4Mk94WUVuOXNOS2kwTU90OFZxVDNOMFZHWk9Oa1VoUWV6TCtrMnJKeHNpc0x3NERpZll3SmhGUjF3bmd5bE5qck1hSFNZM2NhRTY0TGMrb3JOdFI3bkd4MldqQkNOb1UvV3RyK3hHQnVyRDJKZTdHZ0FnTmxseDc4TE5xRFVVdTl6djh1U3oxSzByUzRIMWxiczkvdTRnKzA4OUVTbHRRbkZiVFdvdGphaDZ1UlhoYVVCbGRaR09EMVV0cDRlTlJMelkwZWoydGFFSDZvUDRlUFNuMUJqYThaVlB6NFg4TEYvbTNVUlpzZGtLZnB1MlBJUHR5cnVSRVJFUkVTK09FVUprQ1JBRUtCbmhUd2lJaUlpR21JMjVOY0FBQlpreHc3d1NvaUlpSWlJaUlpSXFDOHgrT3lGVnFYQk9mRmplejFQdGEycFIvczVKQmMwZ2dxQ2h5cktnWklBT1ZnNzJEaEY5d0RvUUluU0JmdFZvYm5GYVFsbzNpTXRGVGpTVW9FbXV4bk5Eak9hVG9aNnIwdWZneDlyRG1GZFphN2kvbmxsNmkwSTF5a0Q0MTJyOTZvZzRKMVp2MUgwRmJSVVljWCtkekVyZXBTaS8yaExoVnhWdTdNa1V5U1NqSkZ5MnlZNlBhNy9qWUlObUJ3NURNZGJxL0NQSTkrZzF0Ymk4L1ltR1NNeE5VcFpRV05kMVFHMHVXdys5K3Rxc0oySDdraGR5aU4vWHJZVFg1WHY4V3ZmWkdNa0RPcjIwSDZzUGd5WHAwekRwNlU3ZTdRT0lpSWlJcUsrNG5TSmdORCtNN2hlcSs1bU5CRVJFUkhSNExMMVdCMUNEQnFNU1FvZDZLVVFFUkVSRVJFUkVWRWZZdkI1RUh0eXdyVjlVbG00eFduQkRWdGY2b01WOVQzWElBcGs1emVYd1NtNW9CSGEvNkF2UW5JTDJnTEEzb1lUYUhaWTJrUE05dllnYzdQRGdpYUhHUk1pMHJGODJBTEYrQ2hkTUw0dTM0TnlTNFBjWjFCck1Ub3NHVGxoS2JnMmZRNityZGlILzV6NFFkNW1VUG11WEEzQWJZeitaSEIyZXZSSXVVOEM4TlRCVDFGbmIzWGIvN2RaRnlrQ3Y4ZGJLejBlcDhsaHh1LzIvaGRsM1ZSNTduQjV5alRGV1JNaDRZdXkzWDd0MjlsQW53ZFJraURpVkpxNTYyT2g4ellKZ0UxMEFEaFZVZjNpcE1rb2JLMUdjVnN0WEI0cVBIY0kxd1hoK295NWlyNHlTNzBpWUw4MGVTcXlRcE84enRIVjhKQjR0NzdmWmw4RXNXczYyNHRhV3d0V0hWL245L0dJaUlpSTZNemtFcVgySDNZRnNPSXpFUkVSRVEwNVc0N1ZZZHJ3eU80SEVoRVJFUkVSRVJIUmtNTGdNM2wxYWZKVVJUdEVZM0FiMCtLMDRMOUZQd0lBWXZTaFdCUS9Uckg5dmVJdGN1Z3pXaCtDYytQSEs3YTdmQVF4SFpJTE4yejVSNC9XN2t2WENzRWQ3S0lUUjFzcWtSMmFoR0p6TFY0L3ZoNlBqcjNLYmR6YXlnTUFEbmljbzh4Y2p3VnhZNUFSZE9xajg2TDBJWGhtNG5WNDU4Um1yS3ZLaGNWbHg1eVliRGxJRzZJeElNRVkwZnNiQm1CaVJEb2lkY0Z5KzBoTHVjZXdMd0JrZHduUzVqZVZlWjNYMzlCelRsZ0s1c2VOVWZRNVJSZHVIN2tJYXlyMllVdnRFUWdBL0l2ZjlseGZuSWRuRDMwT0hHcnZDOWVhOE1iME94VGpMdi9ocjRwMnVhVUJNZnBUbFVQaURlRjRZdnl5SHExL2UrMHhSWHRrU0FMTzZsSkZPMUJUSW9mN1BkYmYrNXVJaUlpSXpteE9VVUpIOHBuQlp5SWlJaUlhU3B3dUVUOFYxT09oaTdJR2VpbEVSRVJFUkVSRVJOVEhHSHoyb3MxcHhXOTIvZHZqdHQrTldZSUVRN2pjL3JKOE43NnQyTzl4YktPakRSY2xUdlo1ckgwTlJiQ0xweW9maXo2cXcvYkdmMDlzbHF2aEFzRGhadTlCVndDNE1XTmV0M08yT1czNG9IZ2JBR0JjZUtwYjhQbjlvcTF5WmR4UklZa2VncysrS3o1YlJVZTNhK2hMQjV0S1VkQmFoZFVGRzJGUTZ3TGVYNFNFWi9NL3h6TVRyNE5KclpmN1RXbzliaHErRURjT200OGFXd3ZpREdHSy9YYlZINWUvZjY5b00vUTlPSGFqdlEzbkoweFE5RzJwT1lKcFVTTVEzeWxZdmJFcUQxcVZCbEg2RUxtdjB0cUVSb2NaQUtCWGFURWhJczNyY1FwYXExRmphM2JyMTZrMHVEUHpQTGNhMlRxVkJ1UEMwN0M3NFFSR2hTVGlOMWtYNHNYRFh5Ty9tOGZmUUorSFFHMnF6c2Y0Y08vbnpWOHVTY1M2S3MvQmVpSWlJaUtpMDhrbG5pejNERUN2VlEvc1lvaUlpSWlJQXJDanNBRXVVY0wwNFZFRHZSUWlJaUlpSWlJaUl1cGpERDU3SVVKQ3Niblc0emFINkZTMG14eG1yMlA5Y2FTbEFrZGFLdHo2MTFidXgyN2RxVkJtcU5hSU9iRlppa0J0aDBQTjVUalFXT3h4ZnR2SjhIQlJXdzFxYk0yb3RiWDBlSzIrcUFWbEJUQVJraHg2OXNicFI4ZzdTaCtDMkU2VmRIdXF5V0ZHdWFYQjU1aDNpN2JBZVRLTTdWN2Yyai9sbGdiODZjQ0grRVBPWlFqUkdCWGIxSUlLOFYxQ3o4ME9DMzZzT1N5M3Y2blkxNlBqcWlCZ1NhY3EzUzVKeEticWc3aDcxSVdZR0pFdTkrOXZPSUdVb0dqRnZwMUQ4Qkc2SVB4dTlCS3Z4M25wNkpxVFZhK1Zya21iaGZoT0Z3UjBOVFZ5T0s1Tm53MnRvTVlmeDE2QngzTS9RbTVUaWRmeEEzMGVBclcrS2hmanc5TXdOemE3eDNPSWtQRDJpUis2Zlp3U0VSRVJFWjBPVHRlcC84K3g0ak1SRVJFUkRTVmJqOVVCQU9hTWl1NW1KQkVSRVJFUkVSRVJEVFVNUHZ0Z1V1dGc5RkJ4dG12QTE2aldJMG9YN0hHT09udHJqNC8vVGNVK0NBREdoS1ZnUWR3WXpJN0pnazZsdk12c29oTnZGSHp2TXlRYXJRL0J2YU1XWTI1c05nNDBGZU9QKzkvMzYvaGRxeTBMYUs4RzdJMUJyZHhtYy9tdTF0eGRLTHJEd3JneHVDWnR0bDlqZmZteDVoRCtldWdMbjJPYzNWU2c5dGZSbGdyY3MyczFiaDF4TnFaRmpmUTZUZ0x3MnZIMXNIY0swMStUTmd1TGt5WUZmTXg5RFVXNGQvZHFUSThhaVdYcHMxQmhhVUNqdyt6Mm1IR0lMZ3dMaWxYMGRWZDl1VHV6b2tmaGtrNWhZMC9HaENYTDN4dFVXdndoNTNJOGtmY3g5alVXZVJ3L0ZNL0RjNGUveExxcVhFeUpISVpJZlRDMFF2ZFY4U1JJYUhaWVVHRnB4T2FhUTZqMlVFMjdxOTBOaFhqbTRHZW5PZ1FnTXlRUnMySkdvY2x1eGtjbDI5MzJXWlF3RGpINlVHeXVPWXlpdGhyRnRtc3o1dUNpeE1EUE5SRVJFUkdkMlp5aUNBanRWWi8xV2dhZmlZaUlpR2pvK0ttZ0hzTmpneEJxOVA0M0RTSWlJaUlpSWlJaUdwb1lmUFpoV2Rvc1hKUTB1ZHR4UzVPbllxbVgwT2RWUHo0WDhIRk5haDF5d2xNeElTSWQwNk5HSWtJWDVIV3NWcVZCcmMxenVEcFlZOEJsS2RPd09IR2lIUG9jRzVhS2k1TW00L095WGQydVk5bm1GeFR0ZUVNNFhwbDZzNDkxS3l0Um0xMTJSVnNRbE9OZFhhbzl2MW00Q1crZitGRnUreGVMRGx6WCs2VHJPanFJRUZGcGJWVDBtWjEyajJNOXFiZTM0c21EbnlMVkZJMjVzZGtZSFphTVpGTWtnalFHT0VVWGpyZFc0ZjNpcmRqYmNFS3huMDZsOFZqVnV6dUdreUg5YlhWSHNiM3VLRUsxcHBQOXlsL3NXbHgyL0x0d0k3NHMzNE1SSWZFWUdaS0FmUTJldzhmK3lBNU53bSt5TGtTWHV4Y3VTVlJjSkZCcGJWUlVoTmFwTkZpUmN4bWV6UHNFdXhzSzNlWWQ3T2RoVWtRR1JvY2xZMHhZQ3A3Ti8weSt5R0YvWXhIMmV3bHo5eFZSa3VRTEUrSU1ZZmp6dUY4ZzVtUlZkS2Zrd3ZxcUE2aTBOc25qSTNSQldKWTJDMGExRGhjblRVYXB1UTR2SFYyRFE4M2xBQUNYMkRlQmZ5SWlJaUk2czdoRUNaQUVRQUQwbXU0djZpTWlJaUlpR2l4MkZUWmdYSXIzVHlna0lpSWlJaUlpSXFLaGk4SG5RU0JHSDRxeDRha1lFUktQRWNIeEdCNFNCNVZiakxTZFhYUkNnaVJYWGhZQTNKdDFJZTdkOVNhcWJlMUJSNk5haDB1U3B1Q1M1Q2t3ZWFoWWZWMzZIT3lwTDBTcHBiNVBiMGV3MXFob201MDJSVnZvY3B0Y29qSndMRUtDMkVjVmwzMXgrSG1NYTlKbUk3OUpXUUg0cktnUk9DdHFSSStPVzJscFJLWGxWSkRhNHJLN2haNzdpZ1NneVdFR0FFUjJxVWJlRWZTdXNUV2p4dGFNcmJWSEZOdEZTWUxaZGVxK002cjFYaDZOUUtJeEFnK05XZXBXMmZqVHNwMllIWk9scUlUK1RjVStKQmtqc0NoK25OeW5GZFQ0M1pnbGVDTDNJK3p0aDdCd2I4NURaMUg2RUxlK1ArUmNMbjh2Q0FMbXhHUmpZa1I2cjlkc2NkbXg2dmc2djhkWFdadFFabW1RZzg4YVFZMGJoODNIa3djL2xjZjhhdGdDUmZWNkVSS090VlQxZXExRS92N1gzd0FBSUFCSlJFRlVSRVJFZEdaenVpUjAvR2VBRlorSmlJaUlhS2l3MkYwNFZ0MkthMmVtRHZSU2lJaUlpSWlJaUlpb0h6RDRQQWlFYUEyNFkrUzVpdXE0WFJXYmEvRnR4WDVzcU1yRDFLamgrTTJvQytWdEpyVWVkMmFlaDJmelA4UGlwRW00S0hFeWdqU2VLK1dhWFhhc3FkaUxGcWUxejI5SDE4clV6UTZMb3EzcVV2TFpXNlhscnNvdERkaFpYK0RYV0pVZ1lGeDRLalNDZXpXeXhwTUJXSC9OaWMxQ2lNYlkvY0FlYW5GYVBBWmNkemNVb3MxbDg3Q0hiNTFEMVIxVUVCQ21NeW42a2sxUmFHenlmaTZxYlUyNGRzdUxjdnZOR1hkNlBBOGpndU94SXVjeWhHZ01pdjdETGVWNHEzQVRac2RrdWUzejZ0SHZFS01QeFlST0FXR3RvTVpEWTVaaVplNUhPTkJVTFBjUDlIbVlIenNhMDZOSFlsUm9Fc0sxSnEvamdQWlFmMlpJUEJiRWpRbDR2VjE1ZTF4NE1pNDhEVHFWR3ZzYlRtQkNlSnJjUHkxcUpDNUltSUFhV3pPaTlTR1kwK1crMkZTZGp3a1JhWEJLWXIrRjc0bUlpSWhvNkJNRXRGOU5LQUE2TllQUFJFUkVSRFEwSEt0cS8zUytySVRRQVY0SkVSRVJFUkVSRVJIMUJ3YWZmU2hzcS9aWUJYWjhSTHFpa25LeHVSWmw1bm9JZ29ESmtjUGdFRjNZZHpKTUtFTHE5amdGcmRYNHFPUW5YSms2WGRIZllHL0RqdnJqV0YrWmk4TXQ1ZENydExnb2FSS1dKcC9sTnNlNDhGVDhhL3J0SGdPL0hYTjlYcllUMzFUc2c4Vmw3M1pOUFJIVnBhSnVjNWVnc2JyTDJweCtWbDdlWEhNWW0yc09kenN1TXlRQnQ0MVk1SFlPbWgwV3JDN2NpUFZWdVg0ZGI2RHRieXpHL3NiaTdnZjZJZDRZN2xZOVBDTTRGcmxOSmIyYWQxclVDTnlidFZpdVBONmh4dGFNSi9NKzhScHFGeUhoNmZ6UDhPU0VhNUJxaXBiN2RTb05WdVFzeGFNSFBrUitjM3VWN1lFK0Q3TmlSbUZLNUhDLzVsY0wzbXBpOTY5N3N4WjdEV1hmT3VJY3IvdGRsejRIQUdCMjJSUWhkeUlpSWlLaXpseWlCQWp0eVdkV2ZDWWlJaUtpb2VKZ2VUTUFZSFFTZzg5RVJFUkVSRVJFUkdjaUJwOTlXRitWaC9WVmVXNzlMMHkrVVJIYS9MSG1FTlpVN01OOVdSZEJLNmloVmF2UjZyVGluOGZXK2wzVitQM2lMVGdyYWppc29nTzc2Z3V4cS80NENscXJBUURSK2hCY2t6WUw1eWFNUjVpUHlyUGVRczk1VFNYNDA0RVA0UFJ6TFIzZW1mVWJSYnU3YUdlQ01VTFJyck8zZGxtZjhnL2wvcDZiN29Sb2pMaGgyRnljSFRkV3NVWUp3SGVWKy9GVzRTYTA5a09GNi80d0tTSURZOEpTZWpYSFZ4VjdVR2RyQVFDTURFbHcyNTRUbG9MUHkzYjFlUDRGc1dPUUZaYmtGaVJ1ZFZyeDJJRVB1NjJzYlhIWjhYanVSM2g2NG5XS3g3TmVwY1VmYzY3QWIvZThpWGhEK0lDZmh4YUg3OGVNVlhSZ1g4TUo3S3dyUUoydDFlZFlJaUlpSXFLaHlPRVNvVldwNEJBbDZEV2UvNzlKUkVSRVJEVFk1SmMzUXhDQXJJU1FnVjRLRVJFUkVSRVJFUkgxQXdhZiswaWlNVUlScmx3VVB3N0pwaWc4a2ZleFgvczdKUkgzN2w0dDE0Y09VdXN4TnpZYmMyS3lNQ2x5bUZ2SU5LK3BCSWViSzNCWmludjFaNkM5c203SFBwbWhpUWpWbWxCdkR5eWNhZWhTemJjN2lWMkN6N1hXWmtWYm8xTCtvYnd2Z3M4Q2dKZW4zb1JnalVIUlg5aFdqVmVQZm9jakxSVzlQa2FIdFpVSDhQcng5VDNlLzZiaEMzRk8vRmlmWThhRnArTFM1S2s5UGdZQWJLODdLZ2QrTXowRmZzTlRvUkhVZmxmYzdzcFRpTHpWYWNXZkRueUFVa3U5WDNOVTI1cnhsNE9mWU9XNFh5Z0MrMTlYN0VHNXBRSG54bzhiOFBQUTRyVDRuUCtHTGYrQXc4YzUzRmwvSEgvTi82TGJkVTZMSG9sN1JsM1k3VGhQWEpMb3NhcThBTUh0SWdESnc3aSt1dmlBaUlpSWlNNU1UcGNFbFNBQWtLRFRzT0l6RVJFUkVRME5COHVhTVNJMm1EL0RFaEVSRVJFUkVSR2RvUmg4N2lPSG1zdnh4LzN2NFU5anI1UkR1RWRiS21CMjJ2emFYd1VCR2NHeEdCMldqRWtSR1NkRG1lNi9sR3R5bVBGbTRVYXNyOHJEaFBBMHQrQnpnNzBOSy9QK0R3dmpjckE0Y1JJQVFDdW9jVm5LV1hpdEY2SGQ3aVFaSTJGVTZ4Ujk1WllHUlZzcmVBOCtoMmxOZUhucVRUMDZ0a210ZCt1TE40VGprYkZYK0QzSGIzYjlHN1VuUTdMZXVDUVJWdEVSOFBvNjczKzZUWXNhNGRablV1dHdWdFJ3YktrOTBxTTVkOVFmeDU2R0U3aHR4RGtBZ0dhSEJZL21maUJYS1BmWDRlWnl2SEwwVy94UDVnVVFJZUcxWSt2d2RjWGVIcTJwT3owNUR4MEI3MWFuRlFjYVN6QWplcVJpdTYvUU13Q0lrdVRYNDhVdU9yc2Q0ODNOMjEvMTJIOTM1Z1ZZRURkR2JtK295c1BmajN6ZDQrTVFFUkVSMGMrVFU1U2dVZ21BQzlBek5FSkVSRVJFUThTUnloWmt4clBhTXhFUkVSRVJFUkhSbVlyQlp5OW1SbWZpdklUeEhyZkZHc0lVN1lWeE9jZ0pTd0VBdERwdENOWVlZSGJaa0I0VWcydlNaME9VM0N1dGRuWngwbVFzUzV2bEZoenVyTVZweGFlbE8vQmwyVzVJQUc0ZXZoQVhuZ3cyZHhhaU5hTE0zSUF2eW5iandzUkpjdFhYOHhJbTRQdXFQQnh2cmZLNWxzN2VPckZKT2JmR2lDVmVxdkNPQ2sxMDZ5czExeW5hT3JYeTRlYnNGQVFXNERuQTNGTyt6cVVuWFN0cUIrS1c0V2NqSXpoV2Jyc2tFWS9zZjk5akpkN3VPQ1NYMTdDc1RxVlJyTk1wdVJUbnNFUEg0eTByTkJGUmVzKy8zRDB2WVVLUGc4OEE4RTNGWG1RRXh5SW5MQVYvenYwUWxkYW1IczJ6dmlvUENjWUlIR3VweFBhNlkzTC9ZRGdQZXh0TzRHaHpCZlkzRmlOVWEzUUxQbmNuUFRnR3Z4NnhxTnR4Y2Nid2dPWWxJaUlpSWpwZFhLSUU0ZVNQM3F5V1IwUkVSRVJEUlg1RkMrYU9paG5vWlJBUkVSRVJFUkVSVVQ5aDhObUxHRU1ZeG9XbitUVTIzaENPZUlNeXZHaFM2ekV1UEEwdVNjS3hsa3FmKzIrcXpzZVZxVE04Yml1M05PRGJ5djFZVTdFWFZwY0RreU9INGViaFp5TytTL2k2ZzBaUVlYUllFdlkwbk1DdStnSk1pUndtOTkrWGRSSHUyLzBtYkg1V0xmNm81Q2UzMitrdCtEd2hRbm11ekM0N0txeU5pajZkU3Zsd0V3ZWdBbkpmRXdETWp4c0RVNmVnOWZIV3FoNkZuZ0hnN1JNLzR1MFRQMkpwOGxTVVdScXd2N0VJVmxmNy9mWEhuQ3N3TVNKZEh2dE8wV1o4VlBJVDVzV094c3pvVER5ZC81bWlxdlRsS2RPOEhtZGNlQ3F5UTVPUTMxeldvM1VDd0twamE2RlhhOUhtWjFWemI5NCs4YVBIdm9FK0QwZTdlZDUySjFZZjV2WGlpYjdnNitLTUZGTzBvajBoSWgyUGpyM1M0OWcxRmZ2NmZHMUVSRVJFZEdad3VrU29UZ2FmOVZvR240bUlpSWhvOEt0cnRjUHVGREVzTm5pZ2wwSkVSRVJFUkVSRVJQMkV3ZWRCb01saHhtdkgxK0hlVVlzQkFHYVhEVHZyQ3JDdTZnRDJOeFlEYUE4dUxrdWJoY3lRQk1XK0V1QldxempGRkkwOURTZndZZkUyT2ZnTUFJbkdDTnlYdGRndEdOcGJXa0dOeVoyT0F3Qkhtc3ZkeGhtNlZHRjJpa00vK0R3emVwUWk5QXdBdStzTGV6V25RYTNGdGVsem9CWlVjRW9pZHRRZHg5UDVuN3FOMDZrMHVEUHpQSndUTnhZQWNGZm0rWGpoOEZjQWdNeVFCRXlKSEs0WS8zMVZIaGJFalpIYnQ0dzRHL2Z2K1UrUEh3dE9TWVN6bDZGblg0YktlUmdvZ1Z5Y0VhRUxRb1F1eU9PMjNRMG4rbkpaUkVSRVJIUUdjWW9TaEpNbG43VnFCcCtKaUlpSWFQQXJxRzRGQUF5TDlmejdVQ0lpSWlJaUlpSWlHdm9ZZkI0a05sWG5JMEliaENKekxRNDBGc01saWRBSWFzeU95Y0xpeEVuSUNrMTAyNmZPM29xL0gvNEtEMlJmaWlDTlh1NFAwNW9BQUlkYnl2RkRUVDdteEdUTDI4NktHb0g3c3kvR00vbWY5MW5RYzNwMEpreHF2YUp2YjJPUjI3aWdMbU9ja2t2K3Z0Rmh4ckxOTHdSOGJKVWc0TzJaZHl2Nk5sWWZ4S3RIdnd0b0hxdWZWYkE3QzlFWWNHM0dITGYrdEtCb3pJb2VoZjJOUldoeFdnT2VkMnhZS3RSQ2U2aEFJNmk4VnVpT040UmpXdFJJdVQwL2RqVEtMZlg0cEdRSC9tZlVCWXF4aDF2SzhlL0NEWmdUbXdXTm9BWUFaQVRGWWxuYUxQem54QTllMTNKSjBoUUVhNHlLdnV6UUpLeXZ6TzF4Vld0L0RhYnowQk1pSk5oRlo3ZmpWQkRjcXFFVEVSRVJFUTBHTGxHQ0lBblFheGg2SmlJaUlxS2hvYkNtRFFBd0xJYkJaeUlpSWlJaUlpS2lNeFhUZGw1OFViWUxhOHIzOW5vZWx5VGl5dFFaZm8zOXRHd25BR0JZY0N6T2podUx1YkhaQ05ZWVBJN2RXbnNVTHg5ZGcxYW5GVktYQUtxcFV3aDZkZUVtVElzYXFRaFdUb3NhaVQrUCt3V2VQL1FWcW0xTmdkNGttVnBRWTBya2NGeWVjcGI3K21xT3VQVjFyVGpiTmNqYWsvQ3h5cTNlTlNCS1VvL202bXByN1ZGRk5lZGpMWlh5OThuR1NOeVR0UmdKaG5DMy9jNktHb0d6b2taQWhJVEMxbXJzYXlqQ3ZzWWk3S3d2UUlXMVVSNW5jM2xlNDVRb1pZWGlIWFhIUEk0ck50ZGlVM1UrVnVSY0pwK0hDeEltSWlNb0ZzbkdTTVhZYjhyM290bGh3ZWFhdzVnWE8xcnV2enhsR2lvc0RWaFhsZXMyL3cwWjg3QTBlYXBiLzhLNEhNUWJ3dkY2d1hvVXRGWjdYRnRmR0N6bm9hZDIxaDNIWHc1KzB1MjRHZEdaZUNEN2tvRG5QOVpTZ1U5TGQzamNOakV5QTZtbWFMbGRiSzdGSGkrVnlJKzFWR0JxMUlpQWowOUVSRVJFWno2blM0S2drcUFYR0h3bUlpSWlvcUdocU00TUFCZ2VHenpBS3lFaUlpSWlJaUlpb3Y3QzRMTUhnZ0JJa2dTNzFIMjFWbi9uODhXZzBtSmNSQm9tUm1SZ1VtUTZZdlZoWHNlV1dlcng3NElOMkZsZkFBQklOa1c1aGFPdExydjhmWjJ0QmY4cStCNi9IckZJTVNZN05BblBULzRsSGpud1Brck45VWd3UnJnZDYrcTBtUWpWbWhDcU1TSkVhMFJrbCtDeVNhM0RpakZMM2ZiYjExamtGcWpXQ21xTWowaFQ5TFU2YkY1dnA3OGk5UDMzeTh0WGpuNnJhS3NnSURzMENRdmpjakEvYnJSY01kZ2JGUVFNRDQ3RDhPQTRYSlp5RnV5aUV3ZWJTckd6dmdBNzY0K2p5dW9lT2xkQndMUk9JVlM3Nk1SdUw0RlZBTmpkVUlpM1QveUE2OVBuWWsvRENaUlo2bkZSNGlURm1NSzJhbXlzUGdnQStPK0pIekVqT2xNUmhMOHo4M3dFYVF6NDdHVHdYaTJvY0ZmbStaamZLUmpjMWVpd1pQeDE0ZzNZMzFpRXJiVkhrTnRZZ25KTGc2SUs5SzNiLzFleFQzY1ZvdFdDQ2xxVkduWlgrL051b005RFowSjNUMklQVklJQWcwcmI3YmllVm52T2F5cEZYbE9weDIyaFdwTWkrSHk4cFFyL0x0em9kYTZseWNxTEYvcTNsamNSRVJFUkRSVk9VWVFBUU11S3owUkVSRVEwUkpUVW1SRnUwc0tvOC8zN2V5SWlJaUlpSWlJaUdyb1lmUFpnYWZKWmJrSEEvaklzT0JaUFRiaTIyeEF0QUt5dFBJQjNpemFqeFdtRlNhM0RzT0E0M0R4OG9kdTRlbnVyb3IybVloK3lRNU1VRlc0QjRQdXFQQnh0cWNURlNaT3hmTmdDdDNsK2tUb3p3RnZUN3N1eTNiZ2laVHBzb2dNMmx4TTZsUnF6WTdJUW93OVZqR3Zvc2s1ZmtveVIwS3JVc0xrY2NFa2lYSkFRcVF2R05XbXozTVk2SlZlUDFxMkNBS05HQjROYWh4Q05BZUc2SU1Ub1E1RmdqRUJHVUF3eVF4TmdVdXU5N3IrcnZnRFpZVWxleCtoVUdreUlTTWVFaUhUY1BId2hTaTMxMkZsM0hEdnJqeU8vcVF3aUpJd0xUMFdZMWlUdnM3ZmhCS3lpQXlFYUExSk1VUjduL2Fqa0oxUllHcEZnRE1mMTZYUGR0cjkrZkwwY1pLMjJOZVBEa3UySzh5WUErTld3K1JnVGxvem5EbitKQ3hJbWVndzlPeVVSbWk2VjNzYUZwMkZjZUh1ZzNTV0phSFZhWVJNZGNJb2lYSklvVnlNWElFQVFCS2dnUUMyb29CWlUwS2pVMEp3TU8ydFZHcWdnUUlTRTVkdGVRVVpReklDZkJ6VlVDTk9aSUVCd3F6N3RqeW1Sdy9IT3JOOEV2RjkvR2gyV2pGUlROQ3d1TzZ3dUJ3QUpPZUdwbUJ3NVRESE9JZmJOUlI5RVJFUkVOTFE1WFJJZ0NOQnJHUm9oSWlJaW9xR2hwTjZNbEVoVDl3T0ppSWlJaUlpSWlHaklZdkI1Z0JXMFZtTjlWUjdPalIvbmNYdU5yUmxmbE8yR1RxWEJ0ZW16Y1U3ODJHN25QTlJjN3RiMzh0RnZFYTBQeFppd1pBRHRJZEczVG13Q0FGUmJtM3R4QzVTT3QxWmhSLzF4M0RMaWJMZWdjMWRIV3lyOG52ZjhoUEc0S0dteVgyUHJiUDRIcWp1TE00VGh4U25Mb1E3d1k1enRvaFAvUExZVzY2cHlvUkhVbUJTWmdka3hvekExY2dRTWF1OFZmNU9Oa1VoT2pzU1M1S21vdERiaHJwMnZZMDVzdG1MTTVNaGhlSGZXYjZEM1VEbllJWjRLZUhzTCszNWN1c090S3ZESEpkc3hLU0lEV2FHSml2NUlmVEJzTGdlMjF4M0Y5Umx6MGJuRzhVOTF4L0R2Z2cxNE9PZHlKSHFvRGc2MFYyenVIRmJ1aVgwTlJXaHltQWZGZVJnZm5vWkh4bDdwY1ozbVRsWFZoNUpvZlFodUczRk90K05xK3ZBMWdZaUlpSWlHTHBmWWZ1bWdUczJLejBSRVJFUTBOSlRVVzVBU2FSem9aUkFSRVJFUkVSRVJVVC9pWHk4SGdYOGQveDYxdGhaRjMrSG1jangzK0V2OCtxZFYrS3hzSjdiVUh2WnJycU10bFI0RHhYYlJpY2R5UDhTdStnSjhXTEpORGowRFFMVzFxWGMzb0pQVkJSc0JBQWU3aEV5N2FuS1lzYlgycU4vejdtOHM5bnZzVDNYSC9CN2JXWVcxRWV1cmNnUGFaMTlqRWU3Zjh4K3NPN21mVTNMaHA3cGorTnVoTC9ITGJTL2g2ZnhQc2JuMk1HeWl3K2M4WDVYdmhrc1M4Y3JSYi9Ia3dVK3d0ZllJSEpJTGFrSGxNZXdMQUpXV1J2bjduWFVGYnNmSWF5ckJmd28zZGQwTlRrbkVrd2MvUVkzdFZMaFZBdkRQWStzZ0FTaTNOR0JmWTVHOExiKzVETS9tZjQ0S2F5TWUzUHMyMWxZZWdDalhUdTViRzZzUEFzQ2dPQS9IV3F1OHJyUEMwaERBclJvOHVvYS92ZGxWWDlqUEt5RWlJaUtpb2NEWkVYelc4RmNIUkVSRVJEUTBsTlNaa1JMRmlzOUVSRVJFUkVSRVJHY3lWbnoyd0NtSmNFcXU3Z2Y2U1NPb29mRlJSZGdtT3ZEYThmVzRhZmdDYktnNmlPK3JjbEZoYlZTTUtiYzBvTUhlaGdoZGtOZDU2bXd0K091aHo3MXV0NHRPUEpIM3NWdG90ZHAyS3Zqc2xGeW90N2VpenRhS2Vsc3JHdXl0cUxlM29kSFJoZ1piS3hvZFpqVFkyK0FRbmJncjgzek1pTTZVOTkxVW5ZOERUZTBCNVlMV2FzeUxIZTF4SFZiUmdiOGQrcUxiTUhCbmVVMGxFQ0ZCcGFoRDdPN3pzbDBvYkt2MmU5NnUzaXZlaWdWeFk2QVJ2SCtVYzV2VGh1MTFSN0dtWWgrTytLaGFiUmVkMkZwN0ZGdHJqOEtnMW1KT1REYk9qc3ZCcUM0VmhpdXRUZmk2ZkErQTlzZmU5cnBqMkY1M0RNbkdTTHc0WmJuSHVTdXRqZGpUY0NxY1dteXV4U3RIdjhNOW95NlUyMC9uZitZMW9OemtNT1BSQXgvaWtiRlhJRVlmaWgrcTh4V0IrYS9LZG1OQ2VCcUt6YlY0UE84ak9FNCtIMXFkVnJ4MGRBMCtMOXVGQlhGamNGYlVDTVFidzd1OVgveGhGNTNZZmpJTVB4ak9RNnZUaWhwYnM4Zks1Vitkdkw5OHFiVzE0SUFmZ2YwWVF5aHl3bEs2SGRjWDZtd3RhSFpZRUtyMVh2SGtlR3NWMWxjZE9DM3JJU0lpSXFMQnpla1NBUUI2TFlQUFJFUkVSRFQ0T1YwaXFsdHNTSWxrOEptSWlJaUlpSWlJNkV6RzRMTUhuNVh1VkZSRTdxMXIwbWJqeXRUcFBzZHNyenVLN1hXK0t5QWZiQzdGck9oUkVDRkJsRVRZUlJjc0xqdnFiQzNZMDFDSXowcDN3dXl5KzV6RFV3QzB6V25EZmJ2ZlJMMjlGVTBPYy9jMzZLU244ei9ETDFKbjR1cTBtYWkwTnVLZng5YksyNHJhYXVUdnJhSURiUTRyNnUydE9OcFNpUy9LZHJrRnU3dGpkdGx4dktVS0kwUGlGZjBTZ0RhbkZTZmFhdkJ0eFg3OFVKTWYwTHhkMWRsYThIMVZIaGJGandQUWZyNXFyTTBvTnRmaVNITUY4cHRMa2Q5VUZuREZZNnZMZ2U4cTkrTzd5djFJTWtiaTdQZ2N6SThkZ3doZEVQNVR1QWxPU1hUYnA5UlNqd1o3RzhKMEpqaEZGMnlpQTAxMk13NDJsK0w5b3ExdSsyeXNQb2lzMENUa2hDWGpqL3ZmUjdQRDRuTk5aWlo2UExqM2JUeVlmU25lUHZHRFl0dk8rdU00MkZTS3Z4MzZBbTFPbTl1K3hlWmFyQzdjaU5XRkc2RVIxSWd6aENGWVk0QmVyV2tQK3F2VVVBc3FxQVVWQkFoUUNlMWY3ZkZvd1MwbUxRRm90TGZCNmlFTVA1RG5vYWl0QmxINkVOaGRUclM1YktpME5HSnQ1WDVzT0ZtWjJwZUMxaXI4L2NqWDNZNmJFWjNaNThIblVrc2Q4cHBLRk8wT3VVMGxHQnVlQ29OYUMyMm5nSCtiMDRhTjFRZngzeE0vZW53OEVoRVJFZEhQVDN2Rlp3RTZOWVBQUkVSRVJEVDRsZFMzL3k0NEtjSjc0UWNpSWlJaUlpSWlJaHI2QkVtU0FrdHdEZ0pMZjNpMlQrZlRkcW51NjVMRWdJT3RQMmNMNDhZZ3Q3RUUxYlptdVU4QW9GVnBZQmVkZlhZY0FlMlJXZW5rZmROZjkxQ1kxb1FVVXhUcTdhMm9zVGJMMVk3N21nb0Njc0pUc2IreHFNL20xQWdxQkdrTUFRWFl2VkZCR0xMUGc3NDhELzRLMFJnUnBOSExiYXZMamtZL2pxOFJWRENxVCswblFVS3IwOW92YS9SMDdDQ05BU3BCUUlPOXJWK1A5ZkdjLzlldjh4TVJFUkZSM3p2bnFZM1lWZGlBMFVtaDJQeUhoUU85SENJaUlpSWluN1ljcmNPc2xldXg1djY1T0RjbmJxQ1hRMFJFUkVSRVJFUkUvWVFWbjRGK0M3YitYS3l2eW5Qcms0QStEVDEzekNtZGhpQnVrOE9NcHFiK0Q4eUtrUG8wOUF3QVRrbnNzN0R2VUEwOUEzMTdIdnpWNHJTZ3hlbTd1clFuVGtuczBYNTlZU0RPRXhFUkVSRU5IVTVYKy84SmRCcFdmQ1lpSWlLaXdhK2lzZjMzckFsaGhnRmVDUkVSRVJFUkVSRVI5U2YrOVpLSWlJaUlpSWlJM0RoRkVaTEE0RE1SRVJFUkRRMFZUZTJmcEpjUXp1QXpFUkVSRVJFUkVkR1pqSCs5SkNJaUlpSWlJaUkzTGxHQ0pESDRURVJFUkVSRFEwV2pCV3FWZ0toZzNVQXZoWWlJaUlpSWlJaUkraEgvZWtsRVJFUkVSRVJFYnB3dUNaSW9RYWZtcnc2SWlJaUlhUENyYkxJaU1kd0FRUkFHZWlsRVJFUkVSRVJFUk5TUE5BTzlBQ0lpSWlJaUlpSWFmSnlpQkFrUzlGb0duNG1JaUlobzhLdHN0Q0l1MUREUXl5QVB5c3JLWUxWYUFRREJ3Y0dJaTR2cjFYeU5qWTFZdVhJbG9xT2pFUlVWaGVqb2FFeWVQQm1wcWFsOXNkelRvcmk0R0FrSkNkQnF0ZDJPTFM4dlIyeHNMRFNhd1A2c1cxMWRqZWpvYUtoVXArLy9kTnUyYmNPSkV5Y0FBS0dob2Jqd3dnczlqaE5GRVJzM2JrUnFhaXFTazVPaDErdjltdis5OTk3RGdRTUhBQUE1T1RtNCt1cXJ2WTY5Kys2NzBkTFNBZ0NZT25VcTdyampqa0J1aXN4cXRjSmc4TysxcGFXbEJSczJiTUM1NTU3cjkyMGF6SEp6YzdGMjdWcTVQV25TSk15ZE8xZHVGeFVWSVMwdGJTQ1c1bE5oWVNGU1UxT2hWcXNIZWlsMDB1Yk5tK0Z5dVFBQWVyMGUwNlpOTzYzSHI2eXN4SzVkdXhBZkg0L0preWVmMW1QM2xhZWZmaHJyMXEyVDI1OSsrcW5mcjAyQnlzL1BSMlZscGR5ZU5Ha1N3c0xDZWpWbmJtNnUvTDFlcjhmSWtTTzlqbTFwYWNHaFE0Zmtka1pHQnFLam8zdDEvTTVFVVVScGFTa0VRVUJLU2txZnpkdWZ5c3ZMOGF0Zi9VcHVYM0hGRmJqbGxsdjY1VmhXcXhWYnQyNlYyNUdSa1JnL2ZueVA1OHZOelVWVFV4TUFJQ3dzRERrNU9UN0hIejU4R0tOR2pYTHJ0OWxzYUdob1FIeDh2TS85Zi9qaEIraDBPa3lkT3ZXMC9ndzBFTTZFMXpZaW90NWc4Sm1JaUlpSWlJaUkzRGhkSWtRSjBHbk83RjhRRXhFUkVkR1pvYXJaaHJqUW9SODA5TmVSSTBma0VGbC9FQVFCV1ZsWkFJQ3FxaXBJa3RUdFBocU54bU13Nlpsbm5rRmVYaDRBWU42OGVYajQ0WWQ3dGJhOWUvZGkzNzU5Y2x1bFV1R05OOTdvMVp5QmtpUUpyYTJ0YUdob1FIMTlQV3ByYTFGYlc0dXFxaW9zV0xBQTQ4YU44N3B2V1ZrWmJycnBKcWhVS3NUSHgyUEVpQkg0d3gvKzRIR3NLSXE0NTU1N1lMRllrSk9UZytuVHArUFNTeS8xdVRhcjFZcDMzMzBYNzcvL1BxNjQ0Z29zWDc1YzNuYnMyREhVMXRiMjdFYWZGQmtaaWN6TVRJL2J2di8rZTZ4ZnZ4NEFrSnljN0RYNGZQejRjVHp4eEJNQTJoOXJyNy8rdWwvaHM2TkhqMkw3OXUwQTBHMW92TFMwVkE0K0R4czJyTnU1dTZxb3FNQS8vL2xQRkJRVTRKVlhYb0hKWlBJNS91bW5uOGFHRFJ2Z2NEZ0FBQmRmZkhIQXh4eHM2dXJxOE9XWFg4cHRRUkF3ZCs1Y1dDd1cvTzF2ZjhPbVRadXdjdVZLVEowNmRRQlhxZFRXMW9ZNzdyZ0RPcDBPRXlaTXdNeVpNM0hlZWVmSjJ6ZHUzSWd2dnZnQ0V5ZE94TVNKRXpGcTFDalk3WGJrNXVaaTM3NTl5TXZMdzhxVks3dTl2NGNpdTkzZXIrOGJBS0JXcTZIVDZkejZuM3p5U2ZrQ21LaW9LTHo3N3J2OXVvNkdoZ2JrNStkajkrN2QyTGx6SjhyS3lnQUFxYW1wZU8yMTE0YmtwME80WEM2SW9paTMvWGxmN3FsUFAvMVVFYkwrKzkvLzNxdmc4NFlORy9ENDQ0L0w3YXV1dXNwbjhQbXR0OTdDeHg5L0RLRDl0ZjZ0dDk3cThiRTdlK1dWVjVDWGw0ZkN3a0xZN1haTW5UcFZmaThhN0NSSlV0ei9uYi92YS9YMTlZcnpNbVhLbEI0SG54c2JHL0hBQXcvSTc0MjMzSEtMMStCemFXa3AvdjczdjJQUG5qMTQ3TEhITUdQR0RNWDJkOTU1QisrODh3N216NStQcTY2NkNzT0hEM2VidytGdzRLV1hYa0pkWFIzaTR1Snc0WVVYNHJMTEx1dTNpd1NBOXZ2QzVYTEI2WFRDNlhUQzRYREkvOXJ0ZHRqdGR0aHNOdm5MYXJYQ1lySEFZckhBYkRhanJhME5MUzB0aUkrUHg0MDMzdWp6V0dmaWF4c1JVVzh3K0V4RVJFUkVSRVJFYmx5aUJFbVNvRk16K0V4RVJFUkVnMTkxc3hWamszdFhqYkEvVkZSVVlPM2F0ZGkzYngrS2lvclEydG9LalVhRG1KZ1lqQjA3RnBkY2Nvbkg0RVozZnZlNzM4bWh6djZnMVdyeDFWZGZBUUJ1dU9FR3Z3STJDUWtKZVBQTk4zdDk3T0xpWW56MDBVZGV0M2V1QWdrQUlTRWhlUC85OTMzT0dSa1ppUnR1dU1HdDMrVnlZZHUyYllwZ2l0VnFsVU1wWnJNWkZvc0ZyYTJ0OGxkTFN3dWFtNXU5bnBNZE8zWmcxYXBWTUJxTkhyZnYzcjBiUUh0UXByeTgzR2Y0YTgrZVBXaG9hQUFBN055NUUwYWowV2Z3V1JSRjNIWFhYU2dxS2dMUUhoSWFNMmFNWEYzMTNYZmZ4Y2FORzczdTc0L1pzMmZqa1VjZXdWTlBQWVdDZ2dMRnR1cnFhdm43cXFvcTNIYmJiWXJ0aVltSmVPU1JSK1FnUE5CZS9iRy9LMjRHR2dSYXYzNDlubm5tR1RpZFRnREFDeSs4Z0ljZWVzaHRYR05qSThMRHd3RzBoOUk2Z2wzLzkzLy9oOFdMRjh1VkppMFdDMHBLU2pCaXhJZ2hWWDB5S0NoSTBiWllMQUNBbDE5K0dSczJiQUFBUFBiWVkzajIyV2U5VnVmc2ozQ2VYcS8zZWg1Lyt1a25PWHkyWmNzV3FOVnFSZkI1elpvMTJMdDNML2J1M1l2VnExZmpndzgrd01HREJ4VVhIMnpZc01GcmFMK3ZmZjc1NTZpcXF2SnI3S2hSbzNENDhPR0E1aGNFQWN1WEw0Y2dDSGo0NFlleFo4K2VuaXpUYjlPbVRjUEtsU3NEMm1mLy92MzQ0eC8vMktQanZmcnFxNGlQajBkNWVUazJiOTZNUTRjTzRkQ2hRNHJYb3M2S2k0dXhjZVBHZ001aldsb2F6ai8vL0I2dGI2anErcndOOUJNSE9yUFpiSGo5OWRmbHRrcWx3dmp4NDNIa3lCRzNzU2twS2JEWmJQTFBId0F3ZWZKazFOWFZvYTZ1em0xOGVIZzRZbU5qL1Y1TGJXMnQ0cjdmdTNjdnpHYnpHWG1oUTIvMDVmMy93UWNmeU8rTkJvTUJaNTk5dHZ4ZUFyVC92Tmt4Ly9QUFB5OWYyUGIwMDAvajFWZGZsVDhscEx5OEhPKy8vejVFVWNUNjlldGhOcHZ4NXovLzJlMTRhOWV1bFI4clZWVlYrUDc3Ny9HTFgvd0NRUHVGTDZXbHBUMjZIVXVXTEpIZkUwdExTM0hiYmJmQjVYTDE2Y1VrV3EwV1YxMTFsZUx4eU5jMklpTGZHSHdtSWlJaUlpSWlJamRPVVdMRlp5SWlJaUlhTWlxYXJJZ2RSQldmeldZelhuenhSYXhkdTladG05UHBSRWxKQ1VwS1N2RDExMS9qNnF1dlZsVGwvYm1ycmExVlZKbnRUbFBvU2o3VUFBQWdBRWxFUVZSVFU3ZmprNU9UUFFhZkxSWUwvdlNuUHdXOFJsK3FxcXF3YXRVcTNIMzMzUjYzLy9qamo0cjIvUG56dmM3VnVlSW1BSnh6emprK2o2MVNxYkIwNlZJOC8venpjdDlUVHoyRlYxNTVSUTRQOVpYUzBsSzM0SE5uRG9mRGJYdEhRT2pBZ1FOeVgwK3JTQVlpME9EenhJa1RZVFFhNVlzTDFxOWZqeWxUcG1EUm9rV29yYTNGMnJWcnNXSERCbFJXVnVLamp6NkNTcVhDcFpkZUtqL2Z5OHJLc0dYTEZzeWVQUnNBa0plWGg0Y2VlZ2dHZ3dHalI0L0d2ZmZlaS9qNCtMNjlrZjBnT0RoWTBlNm8ySHZiYmJmaDRNR0RLQzR1aHRWcXhZb1ZLL0RDQ3k4Z0tTbEpNZjd1dSsvMitSanBxU2VlZU1Kcmxla3RXN1lvMnZQbXpaTy9iMnhzeEs1ZHUrVDIrUEhqRVJvYWlzbVRKOE5rTXNGc05nTUF2dnp5eTlNV2ZGNjNicDNpUWdCZkxyNzRZbnorK2VjQnpXOHdHSERUVFRmMVpHbW5qZFBwUkZ0Ylc0LzI3WGhOMmJScGt5SmM2NGxLcFVKNmVqb3FLeXZ4NFljZituMk1hZE9tL2V6Q2dSM1A5UTdkVmRqMzVZMDMza0JsWmFYY0ZrVVJLMWFzOERqMnVlZWV3M2ZmZlFlYnpTYjNiZHUyRGR1MmJmTTRmdkhpeGJqbm5udVFtNXVMM056Y2J0ZlNOZERyY0RqdzZxdXZJakV4c2R0OWx5NWRDcjErOFB5YzJaLzY2djZ2ckt5VUszZDN6SHYxMVZjcnh0eDAwMDF5MzMzMzNZZmJicnNOVnFzVnJhMnRXTGx5Slo1NzdqbG9OQnE4K09LTGNvQTZOallXRHp6d2dOdnhSRkhFZSsrOXAraTcrKzY3b1ZhckFiUy9sM2Q5ai9EWDJXZWZMUWVmazVPVEVSUVVKRitZMWxjY0RnZTJidDJLczg4K1crN2pheHNSa1c4TVBoTVJFUkVSRVJHUkc2ZExnaWhLREQ0VEVSRVIwYURYWkhiQTZaSVFHOXAvSDJNZHFLcXFLbytoNTY0a1NjSTc3N3lEc0xBd1hINzU1WDdQYnpRYTVRQ0lMeTZYU3pGT3E5WEtBUkJmdklWY09xcmJkdGJZMk5qdGZEOG5XcTBXUC8zMEUwcEtTdVJLeHQ5OTl4MWFXbG9nU1pKY3pSQm9EeVdPSFR0V1VmMVFwOU5CclZhanRiVVZtelp0a3Z0RFFrSncxbGxuZFh2OHhZc1hZOU9tVFhKbDZaYVdGanoyMkdONC92bm5vZFBwUEg3Y3V5aUtzTnZ0Y2x1bFVrR24wM21jdjdmQkwxRVU1YlVCN1VId2l5KysyT1BZME5CUXZQMzIyNzA2SG9DQXF5eEhSRVRnamp2dXdGTlBQU1gzdmZUU1N4Zy9manoyN2R1bkNDRWRPM1lNbVptWnlNcktRbVptcGx6RjlQMzMzNWVEejhlT0hRUFFIdnJhdlh2M2tLa3VHaElTb21oM2hPR0NnNFB4NXovL0dYZmVlU2RhVzFzeFlzUUl0N0VEd1d3Mkt3S1NCb05Ccm5ZT3RGZmk3aHg4N0FpWGFiVmF6Smt6QjJ2V3JBRUFIRGx5QkpzM2I4YXNXYk5PMDhyOTA1UG5YbWhvcVB4OVNFaUl4OWZ3cnJxK3Boc01Cbyt2RzU1MERjc1BwT2pvYUdSbVppSXpNeE9qUjQ5R1ZsWVdqRVlqTEJaTHQwSEMwMm45K3ZXb3FLam9kdHlKRXljVTdmZmVlOCt2UU9yQ2hRdVJrSkFRMEpvNkxnTG8wTlBuOTU0OWUzeCtna05YTzNmdVZGUjc5dGZ1M2J2eDFsdHZCYndmQUh6OTlkZCtqYnZnZ2d2NkpmaGNXMXNydi9iNDB0emNyR2puNStmNzlmNFlIUjJ0cUhydmo3NjQveVZKd3JQUFB1dlh6Nm9kRWhNVGNmdnR0K081NTU0REFQa0NwQjA3ZG1EbnpwMEEydC9QVjZ4WTRYRk42OWF0UTFsWm1kdys5OXh6TVhiczJJRFg3bzl4NDhiMStoTTBWQ29WOUhvOWpFWWpEQVlEakVhalh4V3BoOHByR3hIUjZjRGdNeEVSRVJFUkVSRzVjWW9pUkFCYU5ZUFBSRVJFUkRTNFZUZTNWd1ljVEJXZk80dU9qc1paWjUyRnhNUkVXQ3dXN05xMUM0Y09IVktNZWZQTk43RjQ4V0svdzJYK2hrRjM3TmlCMy8vKzkzSjd4WW9WUFE3ekJRVUY0WU1QUGxEMHRiYTJZdW5TcFg3UDBkallxQWorZGtoSlNVRmtaS1RIZlZhdVhJbTB0TFRBRmd2Z3RkZGU2MVVvcFhNWUpTZ29DTUhCd2ZLL3djSEJDQWtKUVZoWUdFSkRReEVXRm9idzhIQkVSVVY1RE9QODk3Ly85Umhtc1ZxdHVPS0tLeFI5di8vOTc3Rmd3UUtzWGJ0V1VmWFNiRFpqMmJKbEh0ZDY1WlZYNHFxcnJwTGI5OTEzSC80L2UvY2QxOFQ5L3dIOGxVQWc3STJnaUFQRjRzSzlzQ0p1UlN2RlVhMVYwU29XVjFGUkhDZ3FLTlpOYmEyclZldXVWcWxWNjZpemJpbmdWcHdnS0lJb0lDQkNTSDUvNUpkclBya0VFb2FBMy9mejhlaWozTjNuN2o1SmJrUjRmZDQzWnN3WUxxZ2FIeCtQdzRjUFk4YU1HV3FySkVaRlJlSEhIMy9rcHYzOS9Zc040aTlmdnB4WFBYUEZpaFhjZTE2alJnMzg5Tk5QekhLaFVJZzdkKzRnT3p1Ym0xZlVvK0sxclRJWkhSMk54WXNYTS9NVTFab0I0SjkvL3NHMWE5ZlVyanQ3OW15MGF0V0tONzlidDI0NGV2UW9kN3ptNU9SZ3k1WXRHRFZxRk5QdSt2WHJjSFYxQlFEMDc5OGZ5NVl0QXlBUHBkMitmUnVOR2pYaWdzK0F2RktsY2hqMVE1a3dZUUlTRXhOMVdrY21rekhUc2JHeFRFaGRFWmEvZGVzV2hnMGJoZ1lOR21ENTh1V2w3MndKblRsemhxbFU2dW5weVYxVE16TXpFUlVWeFMwek56ZUhsNWNYTiszcjY4dUVEemR0Mm9SMjdkcHBOVkNrTkF3TkRUVmU5MVVIcmlpdVI4VlJmZzhzTEN5NG4rZk9uVnZzdWc4ZlBrUkFRQUF6Yi9YcTFYQnhjU2wyWFdXWExsMWlybmtTaVlUcG4vSzl4TkxTa2hza29DbzFOWlViVEFBQWpvNk9URitNakl6VXJyZCsvWHJVclZ0WHB6NVhsQk1uVG5DaFRsMW8rejNBMWRWVjUrQnpabVltTTEyUzRHdDZlam9XTDE3TVhVY0VBZ0ZhdEdpQisvZnZJemMzRnkxYXRPQ3RvM3lPaWtRaXVMdTdvN0N3RUxHeHNUQTJOa2JEaGcyWjlyVnIxOWE1WDVWTldsb2F0bXpab3ZONnQyL2YxcXBhL0NlZmZLSno4TGtzUHYvdDI3Y3ozL2NzTEN5NHB5OG9ENjVRaE1sZnZYcUYxNjlmbzE2OWVuQjFkVVhUcGszaDVlV0ZwS1FrNXJ0RTE2NWRvYSt2ai9qNGVOalkyTURHeGdhQXZGcnlyNy8reXJVek56Zkh1SEhqY1BmdVhUeDQ4QUM5ZS9mVytUVVVwVmV2WHJDeXNvS0JnUUVNRFExaFlHQUFBd01EaUVRaWJqb3RMUTBiTm16ZzFxbGJ0eTRXTEZqQVhjdExFcVN2U3RjMlFnajVFQ2o0VEFnaGhCQkNDQ0dFRUI1NXhXZFF4V2RDQ0NHRUVGTHB2Y3lTaDd3cVcvRFp6TXdNNDhhTlEvZnUzWm1LczM1K2ZsaTBhQkhPbkRuRHpjdk56Y1gxNjllWjZxVGFlUDc4T1JNb1U1V1dsc1pNdjNyMXFzandvNTZlSG1yVXFGSGtQZ2NOR29Tc3JDelVybDBiSzFhczBLbS8xNjlmVnh0OERnb0swaGpNeWMvUFp5b2lhMHRUbUxZb2JkdTJ4YXhaczJCa1pLUnpsZUN5SkpWS21RQVlJSDg5bXFwcnExWlVyRmF0R29ZUEg0Nk5HemZDMU5RVVk4ZU8xUmo2a1Vna1RBalIyTmhZcTRDUVNDUmlndG5GVVZRMnZIRGhndGJyYUVzaWtUQkJaMVVGQlFVYXEwNnFocmVWVFo0OEdXUEhqb1ZBSU1EQWdRUHgxVmRmUVN3V3c4SEJBU2twS1FEa1llQkJnd1lCQUx5OHZMQisvWHBrWldYQjF0YVdDNC9kdlh1WDI2WWlKUDJodlgvL25nbkVsb1JVS2xXN0RjVnhvSG84Mk52YmwramNMWTZtOEs5cTFkUStmZnB3UDIvZHVwWHBlNzkrL1ppcTVuWHIxa1dyVnEyNEFHcFNVaEsyYnQySzBhTkhsMlhYZVJSVnhSVjlVMzV0eDQ0ZFk0TGtUWm8wd1lnUkk0cmNua1FpZ2JlM04zZGM2eHF5Ly9QUFA1bnBqaDA3Nmh4NkJvRGp4NC9qL1BuemFwZmw1T1F3WWNBSkV5WWdORFJVYlZ2Vjk2QjE2OWFZTkdsU3NmdlhKYWc1WU1BQWpCdzVrcGtYR2hxSzJOaFlyYmZ4c1VsUFQyZW1KUktKeHFjQXFKT1hsNGM1YytZdzk2emh3NGNqTnpjWC8vNzdMd0Q1Z0tmeDQ4Zmo3ZHUzK1AzMzN5R1R5V0JpWXNJTm5wazBhUkk2ZCs2TWhRc1hBcEIvVDZwVHB3NTNUUzZLbVpsWnFRY3Q1T1RrNkZTdCtHT2k3dlBYeGMyYk41a1FjcGN1WFRCcjFpd0F3SlVyVnhBU0VnSkFmby9vMWFzWEFIbm9mYytlUGR3NjhmSHgyTGR2SDIvYkowNmN3SWtUSndBQVgzNzVKVGNZS1NvcWlyc3ZBL0xyaXJtNU9VSkNRbkQzN2wzczNMa1RBd1lNd0xScDA1aEJWVWxKU1JnL2ZqdzM3ZW5waVduVHB2SDJxM3JmYWRXcWxkcEJVOHFVQjIwQThpZDZPRGc0RkxsT2NlamFSZ2doTEFvK0UwSUlJWVFRUWdnaGhFY2lsVUVHR1ZWOEpvUVFRZ2dobGQ1L0ZaKzFxNWI4SVZoWldXSGR1bld3dDdkWHU3eHYzNzVNOEJrQVhyNThxZk4rcGsrZmp0VFVWSzNiLy9EREQwVXVOekV4NFFWdVZSVVdGa0lxbFpZb1dGd1NpdERUaHlBU2lXQmlZdkxCOXFmSnhZc1htY2UxRjBkZm4vOG4zd0VEQmlBek14TURCdzZFbFpXVnhuVlBuRGpCSEVOOSt2U0JzYkZ4c2Z1OGVmTW1nb0tDTkM1UFRrN0daNTk5eGswM2F0UUlLMWV1eE9uVHA3bDU3dTd1YU42OE9iUGVuVHQzY1BYcVZRRGdQb3NIRHg1QUpwTXhsYUt6czdNUkh4K3ZkVlZvVFlvS3h6azdPMlBpeElsbzJyUXBVM1hjM2QyZEMxakZ4TVRnN2R1M01ETXpnMGdrd3RkZmZ3MnhXQXhQVDAvbzZlbmgwYU5IelB0YnIxNjlVdlczS2drTEMvdGcrNHFQajhlZE8zZTRhUWNIQjY0NmJIUjBOQlBvTlRNejQ4THF5c2FPSFl1WW1CZ3VOTHhyMXk2NHU3dWpaY3VXNWRyMzJOaFlyRnk1RXUzYXRjT0VDUk80K2MrZlAyZmFWYXRXRFlDOFd1cTllL2Z3L1BseitQcjZNbTJlUDMvT2hQbFZCN0xjdm4wYlc3ZHUxZGdYMVFxeVNVbEphcXZFcXpOeTVFZzBhdFJJcTdhVmliNitQcTl5ZEhsWCtsWm1ZR0JRYkNYdi9QeDh0WU0wREEwTml3MEI2L3Bhc3JPemVRTkpIang0QUhkM2Q2MjNrWmFXeHR6RFdyWnNpV0hEaHVIeTVjdGNtUFhBZ1FPb1c3Y3VUcDQ4aWJpNE9HYjlidDI2b1hmdjNzak96a1pXVmhZM2YrL2V2UkFLaFJnelpreVIrMSsyYkZtSkF2dktsaTVkeWdWc3k1TlFLQ3oyODVmSlpHb0hHZ21Gd21JRDZTV3BLcXg2N1hudzRJRk82eXRYbW5keGNVRmdZQ0FLQ3d1Ums1T0RWYXRXY2N1Ky9mWmJHQmdZRkRrQVNSc3BLU2xNMExwOSsvYm8wcVVMenA0OXl3MDhTazlQeCsrLy80NitmZnN5NTd2cSs2T25wNmV4a254VlU5SFhOa0lJK1JBbytFd0lJWVFRUWdnaGhCQ2VBb244bDg1VThaa1FRZ2doaEZSMnI5N0t3eUMyWnRwWEl5eHZscGFXUlM1WEY2NnR5QXJESDRxNkVBWUFuU3BKbHFlRWhBUnMzcnk1VExhbHI2K1A0Y09IOCtaYlcxdGo2TkNoM1BTalI0OXc5T2hSYmxvbWsySDc5dTNNT3QyNmRXUEN5QmtaR1RoMzdoeXpMMVY2ZW5vWU8zWnNrWDNNeXNyQ0w3Lzh3c3g3Ky9ZdGJ0NjhpU1pObWhTNWJrbkV4Y1V4bFNSSGpSckZDMG9xVjNkVkJGZS8vZlpiWHVYTnVMZzRUSmd3QVk2T2pwZzVjeWFhTm0zS0xMOTU4eVprTWhrQXdNYkdoZ3VBWm1WbDRlblRwMXc3MWZjdVB6K2ZDZlYzNjlZTmdMemlwYUp0NjlhdHVlckNoWVdGK09lZmY3anF3c3BWaGdGNWlGMVpjUlVpeTB1ZlBuM3crdlZybmRjN2ZQZ3dFemovNG9zdk5MYlZOTkRqUTlpMWF4Y3pyYWlLbVphV3hoeFRBREJpeEFpMTErQzZkZXZDMjl1YkNVbUhoWVhodSsrK1E0TUdEWXJ0dzhXTEYvSDk5OThEa0IvYm1xcllLOXUyYlJzWDJQdmpqei9nNWVYRkhmZkt3VkdCUUFBN096dXNYNytlcVlMYXBVc1g1bjZqZkd3RC9BcmpHUmtaT2xYN2ZQcjBLVytibXZUdjM1LzcyZERRa0FsenFsWUtWMTVXMnNFTGxjblBQLy9NaFdXWExWdUdtalZyRnJ2T2dnVUxpbHllbnA2T3NXUEhxcTFxNytQalUyd0lXRmZQbmozanpidC8vNzVPd2VlYU5XdGl5cFFwaUlpSVFOMjZkVEYzN2x3SWhVSjA2TkFCSTBhTXdLKy8vb3JQUC84Y1o4NmM0WVdlQWZsZ2hmajRlTGk2dW1McDBxVUlEZzdHL2Z2MzRlTGlnb0VEQjJyVmh4Y3ZYaFQ1SklDaUtBOTAwVVZHUmdhKytlWWJBUEluU0V5Wk1xWFlkUm8wYU1DcnRLN3E1NTkveHU3ZHUzbnpUVXhNc0dIREJ0amEycGFvdjVxb0hnUHg4ZkdRU3FWYWYwOTFkbmFHdmIwOVVsTlQ4ZWpSSTJZUWxMSTVjK1lBQUQ3NzdETTBhTkNBOTlTVG16ZHZJamMzRjREOGU3WHFkYmhtelpySXk4dkRnZ1VMbUd1TXFha3AxcXhadzd2L2poczNyc3hDelR0MjdDajJpUWFxOTl5MHREUnMyclNweUhVOFBEemc1dVpXNnY0UlFzai9DZ28rRTBJSUlZUVFRZ2doaEVmeS85VTJxT0l6SVlRUVFnaXA3Tkt6OHdFQU5xYTZWN1dyS0txUHZ3WlE2c2RmcTZ2OFYxaFl5QVJHUlNJUnI5cWJwa3FTNWNIRHc0Tjd4TG0yRmk1Y0NHZG5aNTMzOWNzdnZ6RGhZRzA4ZS9ZTU8zZnUxSGxmNm9oRUlyWEJaek16TS9qNCtIRFQ1ODZkWTRMUHAwK2Z4cU5IajdqcHhvMGJJemc0bU5uR3ZYdjNtTmVtK0V3ZlAzNk14NDhmOC9aWnJWbzF0VUhtNzcvL0hoa1pHY3k4WThlT3djbkpDWW1KaVlpTmpjWE1tVFBWQnF0TlRVMTVZZU9pMUtsVGg2a203dURnZ0JvMWF1REpreWNBQUNNakl6ZzRPT0RXclZ0Y204YU5HMnUxN1lZTkcyTEZpaFhjdEV3bVkwS24zYnAxNDhLQkZ5OWVSR2hvS0xkTTlYd0lDUWxSR3d3TkNBamdxdXUyYTljT1lyR1lDMXFkT25XS0YzaFdPSC8rUFBlempZME5MNGo2b2FoV0J0Yld2Ly8raTRjUEgzTFRRNGNPclJSVjBaVWxKU1hod29VTHZQbVptWmtJRGc1bXd2WU5HemJVR01JRC9xdjZyQWdkNStUa0lEZzRHRC84OEFPY25KeUs3TWY3OSsrNWZSVVhpRk5RUHNabE1obFdyRmlCZGV2V1FTUVNjZWNHSUQ5MlJDSVI3ejRSR3hzTEx5OHZidnI2OWV2TThvbzYzbWJPbk1sTTkrdlhqenRmYkd4czFJWTR5OUt2di82cU51QllwMDRkZE83Y3VkejIrL2J0Vys0WWtFZ2twZDZlVENiRDBxVkxOUVo0Zi92dE43UnMyWkpYT2I4MDd0Mjd4NXQzL2ZwMURCNDhXS2Z0ZE9uU0JhbXBxZWpSb3dkenpmanFxNi9nNE9DQS9mdjNNOWVXNnRXcmM1V0dNekl5RUJRVWhMbHo1NkoxNjlhSWlJakFoZzBiTUc3Y09KaWFtbXExL3cwYk5qRFhYMTJzVzdldVJPdEpwVkx1ODFldVZGMGFOMjdjd0o0OWU5UXVlL3YyTFpZc1dZS2xTNWVXNmVDNSsvZnZNOU41ZVhsNDhPQ0JWZ05BRkZxM2JvM0RodzlyM2I1SGp4N28wYU1ITTIvY3VISGNkNXFHRFJ1cUhTUlFVRkNBRnk5ZU1QUFVWZXB1MmJJbGM2MHNyYWlvS043M3ArS2twNmRyL0N3VnFsV3JWbVR3dWFLdWJZUVFVbGxSOEprUVFnZ2hoQkJDQ0NFOGtrSjVaU3lxK0V3SUlZUVFRaXE3MXpudklkSVR3TmlnYWp5K3VhQ2dBSHYzN21YbUdSb2FscnJDYm9zV0xSQVJFY0hNdTNidEdtYlBuczFOejVrekJ4NGVIa3liOFBCd25EMTd0bFQ3TGs5UG5qeEJUazZPenV0bFptYVdRMi9LWDI1dUxveU5qYmtxaDZOSGorYTFVUTJxS3lxbW5qOS9IdHUyYmVPMTc5aXhJKy80T25YcWxNYlAvYzgvLzBScWFpb0FlZUFwTkRTVVY1WFZ4Y1VGUzVZczRhb3FGNmVnb0FBVEpremdwdnYwNllNalI0NXdGYlpidDI2TkdUTm1NRlZ1RmFGUXNWZ01QVDA5SnFTdkNQcUx4V0trcEtUZzlPblRhTktrQ1JvMGFJRDgvSHltWDhyVnNsV1Y1TEh2aG9hRzZOQ2hBMDZkT2dWQUhncE1TRWpnVlFtOWZmczJFMFQzOFBDQVFDRFFlWDhWeWNMQ2dwbk95c3FxZE1IblgzNzVSZTF4ZVBMa1NhWnlxVkFveFBEaHcza2hPVldqUm8xQ2VIZzROLzMrL1h1dWduUlphOTY4T1R3OVBibHpNVEV4RVR0MjdJQ3ZyeThTRXhPNWRvb0FzMnJ3TUNZbWhnbnpLVmZQTlRRMExMWnk3Y3FWSzJGc2JJeHQyN1p4NGZIR2pSdGo0c1NKVEx2UTBGQzhmUGtTZ0x3NmE1OCtmWkNibTR1cFU2ZnErcEkvQ09YQkpNbzZkT2hRcGNLQkJ3NGNRRXhNak1ibE1wa00zMzMzSFRaczJBQnpjL015MmFmeTRCT0YyTmhZN3Q2a2l5RkRodkRtblR0M0RtdlhybVVxeWJkdTNScWhvYUU0ZlBnd2Z2cnBKd0R5d1FPelo4L0daNTk5aHJGangyTGF0R2thOTlPK2ZYdW02bkZaVkovdjE2OGZXcmR1elUzcit0ckxRazVPRHI3Nzdyc2k3N1BYcjEvSGI3LzlwdmE5TG9tRWhBUzFRZnNMRnk3b0ZIenUxNjhmRjN5MnNySkN6Wm8xY2V2V0xVaWxVdGpaMmNIYzNKd1o1RlZTSXBFSUhUcDBVQnQyVmhDTHhWcFYzNjRLUHBackd5R0VsQlVLUGhOQ0NDR0VFRUlJSVlUbnY0clBWZXVQc29RUVFnZ2g1SDlQZW5ZKzdNM0ZwZDVPWEVJR3p0NVBRMFp1QVRKeThoR1htSUZWWHpaRHMxcVdaZEJMT1psTWhsV3JWaUVwS1ltWjM3OS9meGdhbHE1aXRWUXFSWDUrUGpOUHRlS2tSQ0xodGRFMnVGcFJGTUhZRDZXc3FpYVdKRkFMQUgzNzlrV2JObTJ3Wjg4ZUpDUWtxSzF1cWZxNXFxdklYSlFiTjI1ZytmTGxHcGNyUXM4QWNPWEtGWVNFaEdEaHdvVzhZN1IvLy81TVJmR2l0R3JWQ3IvODhnc3VYYnFFdlh2M3d0dmJHL3YzNytlV0d4Z1k0UFhyMTNCeGNjR1RKMDlnWkdURWhUWVY3WlJEK2gwNmRPQXFOKy9hdFF1Ly9QSUxBS0JyMTY2OFN0dks3NkZxYVB6Um8wY2xlcXk4bDVjWEYzd0dnRDE3OW1ER2pCbE1tOTkrKzQyWjd0aXhJek45NmRJbEhEOStYT2Q5NjJydTNMa1FDb1c0ZE9rUzc5cFRGRTlQVDFoYXN0ZS8xNjlmdzlIUlVldHRaR1ptYWwzOVdCdjI5dmJNT1hycjFpMzg4ODgvYXR0Mjc5NGRtemR2NWlvTlM2VlN6Sm8xUytkOWR1alFnUmNBTDBzQkFRRzRldlVxOXo3dDNyMmJkLzFRSEtQMTZ0V0RpWWtKTnhqazJyVnJLQ3dzaEo2ZUhwNDhlY0tFcFpzMmJWcnM5YXhPblRvd05UVmxndDBtSmlad2NYRmgyaWtQZkxDMnRvYUxpd3NUWENWbDcvcjE2OWk0Y1NNM0xSUUttZXVYbVprWlYyRTZMQ3dNaXhjdjVnMVEwVlZoWVNIKy9mZGYzdnlDZ2dKY3UzWU5ucDZlSmQ1MlNrb0sxcTVkaTB1WExqSHplL2JzaVcrLy9SWWlrUWkrdnI0d05qWkdaR1FrZDU4N2VQQWdybDI3aHJGang2Smp4NDVxQjQvVXIxOGY5ZXZYTDNIZjFIRnpjeXZSdmFHc1NLVlNMRjY4bUxzZmEvcjhBZm4zcExwMTY2Sk5temFsM3UrVksxZlV6cjl3NFlMYWdWamFhTnUyTGFaTm13WWZIeC9rNU9TZ1M1Y3U4UER3d09USms1bDJxdmRRUlFWd1FENlFTSFg1d29VTElSYUw0ZW5waVV1WExzSFIwUkdXbHBhSWpvNW12dHQrODgwM3FGYXRXb242cm9sWUxJWllYUFMvUFZTL2x3c0VnbUsvNit2NmZZNFFRdjdYMFZXVEVFSUlJWVFRUWdnaFBCS3BESUNBS2o0VFFnZ2hoSkJLNzNWMlBteE1EVXEwN3ROWE9WaHc0QTZpWXBLUmtmdGZnTlBDU0lSbXpwWjQraXFueklMUDc5Ky94N0pseTNoVmRwMmRuWGxCelpLSWlZbUJ0N2Qza1cyVXE1aFdGUVlHQmlVS0l5dFhCOVpXeDQ0ZHVUQnRlWG4vL2ozdTNyM0xUU3RYT0ZZd01URkIzNzU5c1hUcFVreWFOQWxyMXF4Qm5UcDF1T1dsQ1Q0L2V2UUljK2ZPWlFMTGJkdTJaY0pPUGo0K3VIanhJaGU0aW9tSlFVaElDTUxEdzBzVjBCY0toZkR3OE9DcWppdFhsVFEyTmtiZHVuV3hidDA2NU9mbkl5VWxSZXZQL2Z6NTg5elA3ZHExNDRWN2xRTlBxc2RFWkdRa2twT1RNWGJzV0FpRlFuVHQyaFZ1Ym03SXlzckNvVU9ITk82emRldldzTGUzNTk2alU2ZE93Yy9QajZzMG1wU1V4QVQ4bkp5YzRPN3V6bXdqS1NtSjZYdDVVUVRBamg4L3J0UCtYRjFkWVcxdHpjeDcvZnExVHZ0ZXYzNTlrWlU0ZGJWbnp4Nm1UenQyN05EWTFzek1ETjI3ZDhlZmYvNEpjM056WkdWbDZiUXZzVmlNdkx3ODlPN2R1OFQ5MVlhTmpRMzgvUHk0U3JlRmhZWDQ5ZGRmbVRZTkd6WUVJRC9YVzdac2lYUG56Z0VBMHRQVGNmNzhlWGg2ZXZKQzlGMjZkQ2xSZng0L2Zvd1ZLMVl3ODk2OGVWT2liYW1UbjUrUFE0Y09JU2twQ1VsSlNhaFZxeGJHamgxYlp0di9HQ1FtSmlJME5KUzcxanM3TzZOV3JWcE15SC9peEluY1V4N2k0dUx3M1hmZllmYnMyYVVhdkhQbHloV05UMWc0ZE9oUWlZTFBtWm1aMkxObkQ2S2lvcGo3amxBb2hMKy9QL3IwNlFPSlJNSzlWazlQVDFTclZnMkxGeTlHUmtZR0FPREZpeGRZdUhBaDZ0V3JoNUVqUjZKdDI3YkZWczhQQ0FqQWlCRWpOQzZYU0NUWXMyY1A3enRabno1OTRPVGtwUFByTEd1UmtaRzRldlVxTnoxczJERG1pUTdkdTNmSHJWdTNFQjhmRDZsVWlyQ3dNQ3hkdXJUVVlXM2xBVDNLRWhNVGNmUG16VkkvbmFRb3NiR3hHcGRsWm1ieWxpdU9tVFp0MnVEQWdRTUFnSDM3OXVIYXRXdGNtM2J0MmhYNzNiZ2sxRDFkUTFWOGZEenpwSXNHRFJwZ3pabzFaZDRYUWdqNVgwYkJaMElJSVlRUVFnZ2hoRENrTWhrZ0V3QUNRS1JId1dkQ0NDR0VFRks1dmM3UlBmajg5RlVPcHV5SVExU012SnJjeUk2MTBQa1RlM1IyczBOdFc1TXk3Mk55Y2pJV0xseUl4NDhmTS9QdDdPd1FIaDVlYk5XNHFtVDE2dFU0ZWZJa04vMysvWHZ1NTMvKytRZjkrdlhqcGtVaUVWUDFWNTN2di8rZVYzMVVHeXRXck5ENFNIQjFmUU5LWHFWWkZ5a3BLYndxaDZwaVltS3djT0ZDTG9BMmYvNThyRjI3RmlZbThtTlRVL0RaMTljWFBYcjBBQUJNbXphTnFkd01BRGR2M3NUOCtmT1JtNXZMelhOemM4T2tTWk9ZNExPTmpRMGlJaUl3ZWZKa3JnOXhjWEdZTjI4ZXdzTENZR0FnUDk4YU5XcWtkY1huMnJWcjgrYTlmUG1TKzFrNVdHbGdZQUJuWjJldHRwdWFtb3I0K0hnQThzK3ZkZXZXK091dnY1ZzIxYXRYNTM1V0Y0YmZ0MjhmSGo5K2pORFFVUFRzMlJPQVBPUlZWUEJaVDA4UEF3WU1ZTUtxUC8vOE0xZFJlTzNhdFV6RnlVR0RCcFZaTmZFUHlkYldscGxPUzB1cm9KNm81K0RnVU9UeWZ2MzZ3ZFRVRkZsWldUaDgrTEJPMjNaM2QwZW5UcDNRb2tXTDBuUlJLejQrUGpoMjdCanZIZ0hJQjBJb2h4bmJ0Mi9QQlo4QklDb3FDcTFhdFdLT2V3TURBMjZBZ2E3UzB0S0t2WFlXUlNxVjR2VHAwMGhMUzBOcWFpcFNVbEtZYSszYnQyOFJHUm5KVGF0V0ZTOEwyN2R2NXgyN2dMemlxdXAxdjdKSlQwL0hyRm16dUd1dlVDaEVjSEF3ZnYvOWQ2WmQrL2J0MGJselo1dzVjd1lBY1Bic1dWaFlXR0RTcEVrbDN2ZWZmLzZwY1ZsY1hCd2VQWHFrOWYwNExTME5CdzRjd0o5Ly9zbFZYVmNtbFVxeGJ0MDZyRnUzVHV2K1BYejRFSFBuem9XRGd3TjY5ZXFGWHIxNndjYkdSbTFieFNBVWRXN2R1b1ZWcTFZeEZkTHQ3ZTB4YmRxMEQzSytGMmZYcmwwNGN1UUlOKzNoNFlHdVhic3lZVnVoVUlpZ29DQ01IejhlRW9rRWVYbDVDQWtKd2FwVnE3UytmNnE2ZS9jdUhqMTZwSEg1dm4zN1NoUjhQbjc4T002Y09jTWRCL3YyN2VPQ3ltVkJFWUovK3ZRcDkvUUhRRjZkZnRxMGFXVzJuOHFnS2wvYkNDR2tQRkR3bVJCQ0NDR0VFRUlJSVl4Q3FRejQvOElwRkh3bWhCQkNDQ0dWWFhwMlBocldNTmU2ZmVUeEI1aC80RFprTWlEVXB5RUNlN3JDMHJoMGo0Y3Z5dVhMbHhFUkVjR0VUUUg1bzlrWExseW9Oc0JRRWdLQmdGZjVWeXFWb3JDd2tKdlcwOVBqaFM4bEVna1QwQ3l0L1B4OHRTRW5SWCtVbHluM1RaUDE2OWR6Z1Y5ZFBIandvTmcycXBVdGpZeU1BTWlEaEpwZWd6YmF0V3VuTnVpcnJWcTFhakVoN09mUG4yUFZxbFVJQ1FrQndBOCtLOXFhbXByQzFOU1VtYWR3N05neHJGNjltbG5YenM0T0N4WXNVUHY1T3pzN1krSENoUWdPRHViV2lZbUpRV2hvS0JZdVhBaVJTSVJseTVhVitEVUNZQ296UDN6NHNFVGJVQTVvTm0vZUhDWW1KcmgxNnhZM1R5UVNNZUZZVFZYQVkySmlrSitmRDJOalk2MzMzYWRQSDJ6ZnZwMnJYSDNxMUNuMDdOa1RHUmtaVE1WSkt5c3JkTy9lWGV2dFZvaDA4amdBQUNBQVNVUkJWQ2JLMWJJQk5xeGVHYmk3dStQUW9VTVFDQVF3TVRGQmRuWTJzN3hPblRxb1U2Y08zcng1QTE5ZlgvajcrM1BYSFdkblo2YkNlMXBhR21iT25NbE5pOFZpYmlDQnFpRkRoaUE5UFYxanYzNzg4VWY4K09PUHpEd3pNek9OQXoyRVFpRW1UNTZNd01CQTNySU9IVHBBSlBydkh0V3hZMGVzV2JPR3U2ZmN1blVMeTVjdlo2NW43ZHUzNTY1bkg1cFFLRVJrWkNUZXZYdW5WZnZpS3ZlV3RBL2xPWkFsT1RrWmZuNStSYmJ4OS9mbnpTdnVxUUlwS1NtWU1XTUdNMmpseXkrL2hLdXJxOXIya3laTndwMDdkN2oyQnc4ZVJGNWVIcVpNbWFMVGt3QUE0TTZkTzRpT2ptYm0rZnI2TXNmczl1M2J0WG9xUW1KaUluT3VLWWpGWXRTclY0KzVSaGRITEJiRDFOUVVyMTY5NHVhbHBLUmd5NVl0aUk2T3hxcFZxN1RlRmlCL2oxU3I3bnA3ZTJQY3VIRTZuVE1SRVJFYXF5TUQ4aWNScUx2dWI5aXdnWG1DZzZydDI3ZGo2OWF0M0xTNXVUa0NBd1BWVnVLdVU2Y09SbzhlalEwYk5nQUFzckt5TUdYS0ZJU0ZoWEZWNG5XaFdtbStVNmRPdUh2M0xqZmc1ZEtsU3pxRjN4WFVmZmRUOS8xdjl1elp6UFNtVFp1NFk5dlYxUlVEQnc1a2xpc1BHc3pKeWNIOCtmTzV3VmhDb1JCejVzd3BsNEVWRmFtOHIyMkVFRkxWVVBDWkVFSUlJWVFRUWdnaERFbWhESkFCRUFBRytoUjhKb1FRUWdnaGxac3VGWjlIYmJ5R0xlZWZ3ck9CSGJiNHR5Nlg2czdLamgwN2hwVXJWL0xDbG4zNzlrVkFRQUJYT2Jjc3RHelprbnZzdmNLMWE5ZVlJTW5jdVhONVZVRER3OE41ajNvdml1SzFmS2pnUlZHUFBpOHQxVEM2SXZTNlk4Y09aR1JrbEhpN3RyYTJwUW8rMjlqWUlDZ29DUFBtemVQbW5UMTdGdTNidDBmWHJsMTV3V2ZsVUtRNmQrL2V4Zm56NTVsNTV1Ym1DQXNMZzVXVkZWNi9mcTEydmFaTm0yTEtsQ2xNd0RrNk9ocFhybHpCc1dQSHRBcVhLek14TWNIUFAvOE1RQjdRU2s1TzVwWmxaR1RnOGVQSHFGdTNydGJiazBxbFRGVk1MeTh2U0tWUzNMeDVrNXZYb0VFRDV2MVJyVkJ0Ym02T3JLd3MyTnJhNmh5UUVvdkY4UFgxWlVKcWtaR1J2T05xeUpBaGFqOGpMeTh2cHBKdmVWR2NxNnFCeFIwN2RtRExsaTNjZEZoWUdOcTFhOGUwZWZMa0NUUDk0c1VMbmZiZG9FRURyUU93MmxDOVpqWnQyaFFBTUhEZ1FNVEZ4V2s4SnEyc3JHQm1ac2FFN2N6TnpabktxS29EQUQ1MEpmNUdqUnFoWjgrZU9IYnNHRFBmMDlPVG1SYUx4ZWphdFN0VG5WZjEvQjR3WUVDSis5R3FWU3ZtMmdNQUFRRUJ6UGxhSEFjSEI5NnhvMHBmWHgvVnExY3ZVVVgvajlIVHAwOHhjK1pNSmxEZnNHRkREQnMyVE9NNjV1Ym1DQTBOUldCZ0lIZHRPMzc4T05MUzBoQWFHcXIxb0tHQ2dnS3NXTEdDbWVmdTdvNFJJMGJnMEtGRHlNL1BCeUEvenE1ZXZZbzJiZG9VdVQxbloyZjA2ZE9IT1VZOVBUMHhidHc0M0w1OVcrMzlWWEgrcVFiaGJXMXRFUllXaGwyN2RtSHYzcjNjNnhRSUJCZy9manpldjMrUGd3Y1BhdlU2QWVEaXhZdk1kSXNXTFZDalJvMGlLL3dEOG11WjRucFRIbVF5R2RhdFc4Y0V6UVVDQVlLQ2dtQnBhYWsyK0F6SW55Wnc3OTQ5cmdwOFZsWVdwaytmamxtelpxRmp4NDVhNy8vdnYvL21CZC83OSs4UEp5Y243Tnk1ayt0alpHUWtJaU1qZFJxdzRPRGdnQVlOR3VEOCtmTW9MQ3lFczdNemJHeHNlTi92dkx5OG1PbmR1M2R6d1dkYlcxdmVjb1dzckN5RWhJUXcxNmltVFp2aXdZTUgrT2VmZjVDU2tnS2hVSWdGQ3habzNXZE5BZ0lDa0pDUW9GVmIxWHZLdlh2MzBLZFBINjNXblQ5L2ZySG5HU0dFRUFvK0UwSUlJWVFRUWdnaFJJV0VxZmhjOXBWM0NDR0VFRUlJS1VzcG1YbXdOaWsrUUt3SVBZL3NXQXRieHBaL21DQTJOcFlYZWhhTHhRZ0tDdUlGMmFvS2lVVENoVHJOek15S2JlL3U3bzZ2di82YW1YZmp4ZzFzMnJTcFhQcW5LK1VLa2dCMHF2WmJVZzRPRGdnT0R1YW1yMSsvem9SUEZkcTNiNDgrZmZvd3dkNDFhOWFnU1pNbUdpcythK0xtNW9aYXRXcGh4NDRkQUFCN2Uzc3NXYklFTld2V0xMYS9QWHIwUUZKU0VuYnQyZ1dSU0lRWk0yYWdZOGVPMkxOblQ1RVZiOVZScnZpb0dyQUNnSFBuenVrVWZMNTA2UkxYQndNREEzVHMyQkZ4Y1hISXlzcmkyalJ1M0poWlI3WEtaR2hvS0NJaUlqUldWRlgzR3ZMeThyaVE5T0RCZzNIaXhBazhmLzRjQUxqL0t6Um8wQUErUGo1cXQyVnJhMXRtRmQvTFMvWHExWm5weE1SRW5kYnYzNzgvK3Zmdlg1WmRZbGhiVzZOdDI3Ync4L05UV3kxWm1XcTFhdFdndTJvb3ZxamdzNHVMQzZ5dHJabDViOSsrUlVwS0NnRDVPV1poWWNFc1YxUmpMNHFYbHhjditLenVQUFB4OGNHaFE0ZlVWbXYzOFBBb1ZhQmVUMCtQVi9sVzE2ck15c0ZuQXdNRExqZ0xBQllXRm9pTWpJU2pveVB2Q1FSVmhZR0JBZXJYcjgrYm41cWFpc3pNVEFEeXl2MnFRWDNWODBraE9qb2FpeGN2NXFySEEvSnE2d3NXTENpMmNyT3JxeXUrL2ZaYkxGKytuSnNYR3h1TFNaTW1JVGc0R0EwYU5DajI5V3pidG8xM2JnOGRPaFFtSmlibzBhTUhFd3BlczJZTmZ2cnBwMktQNTYrLy9ob1hMbHlBazVNVHhvd1pBemMzTjBpbFVuVHUzQm1kTzNmbTJqMTkraFIvLy8wM1RwNDhpWUNBQUhUcTFJblp6ck5uejVDV2xvWlJvMGJCMjlzYk8zYnN3TkdqUjlHMWExZlVyMThmbVptWlhNWGprb2lKaVVGTVRFeXg3UVlPSE1nRW54MGRIWG5IUUdGaElSNC9mZ3hBZnI0N09qcnl0bU5vYU1pYjkrN2RPNnhjdVJKbnpweGg1bzhkT3hidDI3Y3Z0bTlCUVVGSVNFamdBcm41K2ZsWXVIQWhCZzhlakpFalJ4WTdPT3IxNjlkWXUzWXRNNjlodzRabzJyUXBIQjBkc1dmUEh1N2VlZmZ1WFJ3NGNBQyt2cjdGOWt1aFdiTm1tRFp0R254OGZKQ1RrNFAyN2R2RHc4T2p6QWEyclZtekJuZnYzbVhteGNYRklTNHVqdWxEV1Nnb0tPRGRLM1JkWHh1YW5rNUJDQ0dFVlNXRHovWE5IUEhnclc2alNRa2hoRlNNK21iOGY5UVJRZ2doaEpES1RWSW9CV1F5UUNDZ2lzK0VFRUlJSWFSU3k4MlhCekdzaWdrK0swTFBtOGUwaHQrbkphL0VxNjEzNzk0aElpS0NDUzVZVzFzaklpSkNwMkNuT2hzM2J1U3FHeW9IU1dOaVl0Q3ZYeittcldySWM5R2lSYnlRckhJZ0xTY25oOXZHNTU5L2p0R2pSek50SHoxNnhBWHRpZ3ZTQVBKd3RHb0FUMU4xWVlXR0RSc1dXNzB4SXlNRDMzLy9QYUtqb3lFV2k3RnExU3JVcUZHRDEwNHFsZUwwNmRNYUE4MlBIajFpcG0xc2JIaHRCQUtCMnFDU3NzTENRcTNETElhR2hrd1l0NmozdzkvZkg1Y3ZYK2JhMUtsVEIxS3BsUGU1RmhlTUF3QS9Qei9rNStmanlwVXJXTEprQ2V6czdMVHFMd0NNR2pVS0dSa1o2TkdqQjlkM1EwTkRYakJVS3BVeXg1T0JnUUdFUWlGa01oa0VBZ0hUL3NTSkU3ejlIRDE2Rk1PR0RkUHEyQUtBTm0zYUlEUTBGSC8vL1RlTWpZMWhiR3pNMjI2SERoMllhZVgrQVVDTkdqWHczWGZmNGZyMTY4WHVMeTB0RFhQbnpzV0lFU080N1JvWUdHRFNwRW1ZTldzV3I3MmVuaDZtVFp0V1pjT2RnUHh6ZG5CdzRBSzl6NTgvUjI1dUxuZE9KU1ltNHZqeDQxeElzaUxNbVROSHErcjVxaFdJblp5Y21HblZjN2lvODM3Um9rVzhlYWRQbjhiaXhZc0J5S3V3YWdxOEYyWDc5dTI4ZVJzMmJFRGJ0bTJaNjVPenN6TzZkT21Da3lkUE1tMkZRaUh2dXEycmh3OGZJanc4bkptbjZ5Q0gvdjM3bzBlUEhxaFRwdzRjSFIzUnYzOS83bjZscjYrdjlucGRYaVFTQ2U3Y3VZT3JWNi9peVpNbkNBa0pLZlUyN2V6c2VFRlJBRmk5ZWpVT0h6NE1RSDVjMXFsVHA4anRTS1ZTL1BycnI5aTVjeWNUWWpjMk5rWjRlTGpXVmVoNzl1eUp0TFEwcHZyOHMyZlBNSG55WkF3ZVBCZ2pSb3pRZUYwOWRlb1VkdTNheGN4emQzZEh5NVl0QVFCZmZQRUZqaHc1d24yZlNVbEpRWGg0T0JZdlhsemt0YzNFeEFScjE2NkZqWTBOSkJJSmpoNDlpcDA3ZDhMZjM1K3JSRnhRVUlDcFU2ZHlnZStEQncveWdzOXIxcXhCYkd3c1dyVnFCVjlmWHdRR0JtTElrQ0ZsK3NTTWt2RHo4NE9mbng4ejcvWHIxL2ppaXk4QXlJTzJxbFgyMVhueTVBbkN3c0x3N05relpuN3YzcjB4YU5BZ3JmcGlaR1NFaUlnSUJBWUdjaFdTWlRJWjl1elpnOHVYTDJQR2pCa2FCL2U4ZS9jT2MrZk9aVUwzQUxqcmlKMmRIYnAzNzQ2alI0OXl5OWF2WDQrNmRldVdXWmdZa0E5Q1VyMFBLejg5NGZMbHk3eHJxcVdsSmJaczJZSnUzYnJ4UXVPcXJLeXN5cXl2bFVWNVhOc0lJYVNxcVpMQjV6b205aFI4Sm9TUUtxS09pWDFGZDRFUVFnZ2hoT2hJSXBWQlVmSlpwRmQxLzBCTENDR0VFRUkrZm05eTVDSEdvb0xQVy81NWlpM25ueUxVcCtFSENUMER3SUVEQi9EbXpSdG0zdno1ODNVS1BXZG1adUxreVpQSXk4dkRwNTkreWxYbkxTZ29ZQUxQQ2xLcFZPMThaZHBVcWxOc1E5RnU4K2JOa01sazBOUFRZeDViSHgwZGphdFhyM0loWlYwcmdtb3llL1pzU0NRU2RPblNCWjZlbmpoNzlpeFRiWExac21YNDk5OS91WXJCZVhsNWlJaUl3Sm8xYTVpQTg0VUxGN0IrL1hxOGVQRUNWbFpXYU51MkxTK1lxYWpNcUtBdXBGYXZYajIxQVRkbDU4NmRRMWhZbU02dnRUZ21KaWFZT0hFaUlpSWlNR3JVS0F3WU1BQkNvWkJYblZLYjRETWdEMUovOWRWWE9sZTJGZ2dFbURwMUtqTnYrZkxsdUh6NU1tN2N1SUhXclZ1amNlUEdTRXhNeERmZmZNTzErZTY3Ny9EKy9Ydjg5Tk5QbUQ5L1BoYzB2WC8vUGxQeFdTZ1VRaXFWSWowOUhRY1BIc1NBQVFPMDZwZElKRUxIamgyNUVGMUtTZ3BPblRyRkxiZTN0K2NGNzFYUEVUMDlQVGc3TzhQWjJibklmZDI1Y3dlN2R1MUNSa1lHWHJ4Zy8wN3Q3dTZPR2pWcUlEazVtWm5mckZtellvT1BWVUc5ZXZXNDRMTk1Kc09kTzNmUXFsVXJBRUJDUWdMMjdObUR3NGNQdzl2Ykc0TUhENGE1dWZrSDdaOXFkV0pOVkt1TXExYkMxYVhpYzNrNGZ2dzRidDI2eFp1Zms1T0RIMzc0Z1JlaWJOT21EUy80N09Ua1ZPcFFjWHA2T3M2ZVBWdXFiU2hDc3hYbDFhdFh1SGJ0R3E1ZHU0YVltQmd1UUtrcG5QL3k1VXRJSkJLWW1abWhvS0NBRjBJdEx5dFhydVJWK05iWDE0ZUhod2Z1MzcrUCsvZnZjL05WcnpzblQ1NWt3c3gyZG5idzhQREFoUXNYdUhsU3FSUi8vUEVIdW5idGl0cTErZDkvL3YzM1h5eGR1cFMzLzhtVEozUFREZzRPK095enp4QVZGY1dzdDNMbFNreWRPclhJOExPTmpRMWtNaGttVEpqQTNXODNiZHFFZHUzYVFWOWZIeUtSQ04yN2Q4ZisvZnNCeUorQThPelpNKzc3enMyYk43bXF3TkhSMFhqNDhDRzJidDJxdHBKeVZaU1ltSWlKRXlmeUJ1VFkyTmpnazA4K1lZNk5qSXdNcHMzVHAwOTV4MDcvL3YyeGQrOWVwbTFDUWdJT0hqeUlvS0FnM3Y0bEVna1dMRmlBK1BoNFpuN1hybDNoN3U3T1RZOFlNUUpuenB6aDdwOVNxUlFMRnk3RWtpVkx0SHBhd3ZIang1bjE5KzNiaHdNSERqQnQzcjE3aDV5Y0hJM2JrRXFsdk9XSzQ3OTE2OWF3czdORFdsb2FzOXpFeEFRMk5qYXd0clptWGs5cGRPblNSZXVCSUptWm1jeTExTkxTa2hmczE4VEJ3VUh0L0tweWJTT0VrQStsU2dhZnV6czJ3ZDhwTnlBRi85RXRoQkJDS2c4aEJPanBXRGIva0NDRUVFSUlJUitPcFBDL2YyOVQ4SmtRUWdnaGhGUm1YUERaV0gwbHc3aUVERXpaR1FmUEJuYVkvM21qRDlZdjFjcHpZckVZcDArZnh1blRweld1MDdadFd5NHNscEdSZ1hIanhuR1ZmcmR2MzQ3VnExZHJGVEFwYTlXclZ3Y0F2SDM3bHF0a3FiQjgrWEtzV0xHQ0Z5NHRxYlMwTk55OGVST0EvSEhxeWNuSk1EWTI1aDdmRHNpRE9uMzc5a1ZjWEJ3WEtFbE1UTVIzMzMySGFkT21RU3FWd3RMU0VucDZlbHhRN00yYk45aTVjeWZHamgzTGJFZXhMd1Yxd2JDSzl1bW5uNkpCZ3dhd3QvK3Z5SWhxU0VvMStKeVhsNmN4Qks5cjZMa29mLy85Tjg2ZVBZdTllL2ZDeDhjSHZYcjFZcGIvOWRkZk9ISGlCR1F5R1diT25Ja2ZmdmdCcHFhbStQNzc3N2syTmpZMjZOR2pCMWR4ZE11V0xlalFvVU9KZ20yYk4yOW1xcXlyVmtBSCtNRm5iVVBqeXVHbHhNUkU3dWUzYjk5aS92ejV2TkF6SUE4SFJrUkVZTnEwYVJWZW5WUWJ0Mi9mUmxKU0VwNC9mNDRYTDE3ZytmUG42Tm16Sjl6YzNIRCsvSG11M2Rtelo3bmdzNktLY25aMk52YnMyWU5QUC8zMGd3ZWZ0WkdYbDhkY2wvWDA5TkM4ZVhPbWplcDU5U0dEejZtcHFVVU9zRGgvL2p6T256L1BoZnpqNCtPeGV2VnFYcnZFeEVRc1c3WU13Y0hCWlRZWXBTcFFQYStWZzd2S2NuSnltR3VFd3FGRGg3Qjc5MjYxNjVpYW1wYStneG9NSGp3WUZ5NWNRSFoyTmdCNUJma0ZDeFpnM3J4NWFxdmlLNHVNak9UTm16MTdOcXBWcThZRmlZVkNJVUpEUTlYZTI4NmNPWU5seTVieG5pQXdZc1FJM2tBUVB6OC9uRDE3bGhuUWRlellNV1JuWjJQMjdObEZYdDhFQWdFNmRPakFCWitUazVOeCtQQmg5Ty9mSHdEZzdlM045UmVRM3pmOC9mMEJnS2xnRFFCanhvemgzY01zTEN4NDMwMktzbUhEQnZ6eHh4L2NkR2hvS05xMGFWUHNlcXBQeXlnTHpzN082Tm16SnpPb3JHM2J0bkIxZGNXcVZhdUtYRGM2T3BvM21NUEp5UW5MbGkzRHpKa3p1WEJ1OCtiTkVSZ1l5RnYvN2R1M0NBc0w0NExsQ2pZMk5nZ0lDR0RtMmRuWllkaXdZZmo1NTUrWjlZT0NnckJnd1FMZXRWU1Y2c0M4d3NKQzNuRlhHa0toRUY5OTlSVlNVbEpRcjE0OTFLeFpFdzRPRGxvUGl0SEZsMTkrcVhYYitQaDQ1cnVEZzRNREprMmFwTlArcXVxMWpSQkNQcFFxR1h5dVorcUFiZzVOY1R5bCtFY09FVUlJcVRoOXFqZEhYVk9xK0V3SUlZUVFVdFZJbEg1UmFxQlB3V2RDQ0NHRUVGSjV2Y21SVitqVVZQRjV5czQ0eUdSQVZLREhCK3VUVkNyRjA2ZFBtWGw1ZVhtODZuYXFMQ3dzdU9EemxTdFh1TkF6SUs5RWV2TGtTYmk2dW1MZ3dJSG8xcTBiQUdEdTNMbGNPemMzTjB5Y09GSG4vdjd5eXkvNDk5OS9BY2lEZml0V3JBREFmeXo0VHovOXhLdTJWMUJRZ05EUVVQend3dzlNTUxla1ZJUGgzdDdlR3NQaVU2ZE94ZjM3OTVHU2tnSWJHeHY0K1BnZ0xpNE9LMWFzd0pkZmZna2ZIeDgwYTlZTWNYRnhBSUQ5Ky9mRDI5dWJDM0pIUjBjemozWjNkSFRVV0RHdkxPWGw1VEdQYzFjT2RXdWkrdDZxUHBMZTBOQ1Eremt6TXhOejU4NWxBbW9YTDE3RWpoMDdNSGp3WUtaQ2FHbElwVkttOHJTSEIvOGNhOXUyTFc3Y3VJR1VsQlM4ZlBrU1M1Y3VoWk9URTFOZDB0dmJHNzE3OThhZVBYdTRjRlJJU0FoV3IxNE5Nek16cmZ0ejVjb1ZwdHF6c2JHeDJ1QnpWbFlXTTYwcCtGeFVLT3ZkdTNjQWdCczNibURKa2lXOEtwUEtUcDA2aFljUEgyTDI3Tmx3Y1hFcDhqV1VwOWpZV0NRbEplSFZxMWRJUzB2RHExZXZlTmNwZGVFb2dVQ0FaczJhTWZOT25UcUYwYU5IdzhyS0N2ZnUzV1BhMXFwVnEzeGVRQ250M3IyYnVYNTVlSGp3em5mVjY5dUhDajduNWVWaC92ejV6UDVkWEZ4UXMyWk5KcXg5NXN3WmRPellFVGR1M01DOGVmTzQ0MURWeVpNbllXWm1oZ2tUSnBTb1AyM2J0a1Y0ZURnemI5U29VVWhLU2lyUjlrcERFUWd1enAwN2Q3UnFaMlZscGZaOVU3M2ZLYXRYcjU1VzJ5NEpaMmRuaElTRVlOYXNXVEF5TWtKNGVEaWFOR2xTcW0wR0JBVEF5c29LUC8vOE04YU5HOGVydmkyVHliQnQyelpzMjdhTnQyNmJObTB3Wk1nUTNud1RFeFBNbURFRHMyYk5ZdVpmdUhBQjQ4ZVB4NHdaTTRvY21PWHI2NHZmZi8rZGUrOTM3ZHFGM3IxN3c4REFBTTdPenFoZnZ6NGVQSGdBQVBqbm4zL2c3KytQMk5oWTVsN3A1dWFHSGoxNnFOMitMZ05MVkN0VTYrdnJWK2pBbElrVEp5SXhNUkhYcjErSHA2Y25aczZjaVgzNzlwVjRlN1ZyMTBaa1pDUm16cHdKaVVTQ3VYUG44dTV6ejU0OXc5eTVjM2tEZG9SQ0lVSkNRbUJoWWNIYjd1REJnM0gxNmxWbXdOaTdkKzh3YytaTWZQSEZGeGcrZkRqei9jTEF3RURycDV6WTJkbGh3SUFCdkhNekxDeU02Nk83dXpzdmtLMGNSdS9UcHcvWHArZlBuK1BhdFd0SVRrNUdjbkl5bmo5L2p2cjE2L1BXTDI4U2lhVFUyNmlxMXpaQ0NQbFFxbVR3R1FDRzFlNklTNi9pOFZhaS9nczlJWVNRaW1WdFlJcGh0VCt0Nkc0UVFnZ2hoSkFTa0ZkOGxnRVFRS1QzdjFNaGlCQkNDQ0dFVkQydkZSV2YxUVNmby81TnhwbDdhZGc4cGpVc05WU0VMZzlaV1ZtUXlVcjMxRkpGT0ZlWjRySFg5dmIyWEJCV09jeGlZbUpTb29yUXlsVkI5ZlQwMUc0aktpcUtxVDRaR0JpSXJWdTM0czJiTjNqejVnM216WnVIMWF0WDg0S0MyZG5adkVlb1AzLytYRzAvcEZJcERoMDZ4RTAzYnR4WWJaVkt4WHRyYkd5TTRPQmdSRVZGNGR0dnY0V1ptUm0rLy81NzVPYm1ZdE9tVGZqOTk5OFJHQmpJQlo4bEVnazJiZHFFZWZQbUFaQlhLMWJXdm4xN3RmMlN5V1M4U3JDcWRBbTN2SHo1VXUwajU3V1ZtcHJLNjdzaXdKbVNrb0taTTJmeXdreFNxUlJidG16Qm4zLytpVjY5ZXFGdDI3YW9XN2N1RjVpMnNMREFqei8reUxXM3RiWFZ1UCtDQXZsZ2cxdTNibkVCYkhOemN6UnQycFNyL3F0Z2JXMk5SWXNXWWRLa1NYQjFkWVc5dlQwekFNREd4Z1lEQnc2RWtaRVIrdmZ2enkxTFRFeEVZR0Fnd3NQRHRhcjhuSnljaktWTGx6THpoZ3dab2piSS91alJJKzVub1ZDb01RaXU2VGoxOWZYRmwxOStpUjkvL0JGLy9QRUg3MXh2M0xneEVoSVNtSEI2WW1JaUpreVlnUDc5KzJQNDhPRVZVbVZ4eTVZdFdnZW9sT25wNmFGKy9mcXdzYkhoS29qbTUrZGo5ZXJWR0RkdUhHN2N1TUcxclYyN05zUmlNZmJ2MzQ5Tm16YVZXZDgxT1hUb0VDL0VxTTZ0Vzdld1o4OGVadDZnUVlONDdWVGZudzhSZkM0c0xFUkVSQVFYK2dUazczbFFVQkJzYkd4dzdkbzF2SC8vSG41K2ZoZzBhQkQrK3VzdnJGbXpoanNQRlF3TkRmSCsvWHR1T2lvcUN2bjUrWmc0Y1dLWkRYWW9LYWxVeXV1dnFuZnYza0ZmWDUvcGEwcEtDbzRjT2NLMFUvZDVaMlptOHFyM0s0akZZclJvMFFMTm16ZEhpeFl0NE96c3JEWWNhRzF0clhiOVR6NzVSTzBBaXJMVXNtVkxqQjgvSGcwYk51VHV2Mkt4bUZkaE9EOC9uNm5vcXU3NFZId25HREprQ0JvMWFzUUxVU2NuSjJQbHlwWE1lYXZnNHVLQzJiTm5hNndVM3FwVks0d2NPWkpYaFRraElRR1RKazNDWjU5OWhpKysrRUx0L2NQTXpBdzlldlRnS2kzbjVlWGh3WU1IYU5SSS9pU09ybDI3d3RqWUdOMjdkMGVuVHAwQXNOV2VoVUloQWdNRHk2U0t1YVpyZTBWUmhJMzM3ZHVIMGFOSFF5Z1VRbDlmbi9mNXltUXk1aHpYMDlQam5kdUtkYXBWcTRiSXlFaGtaR1F3QTRpa1VpbWlvcUt3ZWZObXRVK0ZtRFp0R2hvM2JxeXhuM1Btek1IRWlSUHg2dFVyWnB1N2R1M0N4WXNYNGVmbkJ3OFBEd2dFQXRTc1dSUHIxNjlYdTYyY25CeGtaR1RnelpzM2VQMzZOVjYvZmcxN2UzdGVRRnQ1VUplSmlZbkd3VU1yVnF4QVVsSVNrcE9UbVVGZnlxcFhyNjcyM0ZkK1R3SDVOVmxkTzRGQW9QTTk0ZXJWcTd4dDZLS3FYOXNJSWVSRHFMTEJaM09SRWRhMi9oby94Qi9GbGZTSEZkMGRRZ2doU2xwWnV5Q3dRUitJOVNyMmx5bUVFRUlJSWFSazVNRm5PWkVlVlh3bWhCQkNDQ0dWMXhzdStNei9YZVNVblhGd3Iya0J2MC81NGRueXBPNVIwN3BxMHFRSnhvMGJoOTkrK3cwRkJRWG8zTGt6UHZ2c3MxSnY5OUtsUzNqeDRnWEVZakdFUWlHZVBYdkdWTzFWRnhROWVQQWdFNHJ0MkxFanZMMjlVYTFhTmE3NjQ2TkhqeEFSRVlINTgrY3o2OGJGeFdsZGRmVGl4WXQ0OGVJRk42MTR2YXJocnpObnptREFnQUhRMDlORDQ4YU4wYmh4WXhRVUZPRHExYXRNSUZnb0ZLSmR1M1pvMjdZdHJseTVBa0JlU1RJaElRR0ZoWVU0ZCs0Y3M5MVBQMVZmeU9QaHc0Znc5dmJXNmpXVXRUbHo1dURldlhzd05EU0VnWUVCQ2dzTGtacWF5aHhqK3ZyNnNMR3hBUUNzWExtU0NUMGJHUm1oc0xDUUMyNm5wNmRqeDQ0ZDJMRmpCd1FDQVV4TlRXRmtaQVI5ZlgwdVVLZ0k4aFlXRmtJaWtVQWlrYUNnb0FBU2lRVDUrZm1ReVdTWVAzOCs4LzdWclZzWDE2OWZ4OFdMRjNtdndkblpHV3ZXck1IaHc0ZXhmLzkrWnRuRWlSTzVSOUg3K2ZuaDNMbHpYTGcyTVRFUi92NytXTEprQ1JlT1V5YzFOUld6WnMxaUtqazdPenRqMEtCQk9ISGlCSjQ4ZVFJREF3TVVGQlRnNXMyYnVIdjNMdGV1V3JWcXZPTkw0ZEtsUzh5MFdDekdsQ2xUa0oyZGpiRmp4Nm9OVjNYcDBnVkJRVUY0L3Z3NWdvT0R1ZGVpZUQvMzc5K1BZOGVPNGJQUFBzUEFnUU5oYm02dThYV1ZOWHQ3ZTYyRHo0YUdocWhldlRwcTFLaUIrdlhyUXlBUW9GKy9mdGl5WlF2WDV1TEZpN3pQMjkzZEhZRDh0UllYZEMwTDJnd3d1WDM3TnViT25jc01UdWpSb3dmcTFhdUg2ZE9udzlEUUVIcDZlbmoxNmhWdmtJWmlzSW0ydkx5ODRPWGxwWFY3aVVTQ1JZc1c4ZDVIZjM5L3JoSm5ZR0FnYXRhc0NRY0hCeXhmdnB3WmdBTElnM1RUcGsyRG5aMGQ1c3ladzd6T0kwZU80T0hEaDVnM2J4NnFWYXVtdGcvKy92NFFDQVRNK1JNYkc0dGh3NFl4N1pTRGpudjM3c1dSSTBlS2ZQK1BIVHVHMU5SVUNJVkN4TWZITXhYVTFaMXpxMWV2eHFsVHB5QVFDTGpxdTZxQlJFQjk5VklMQ3dzTUdqUUl1M2J0QWlDL2ozbDZlcUpUcDA1bzJyU3BWc0Z2TnpjMytQdjdjOU5pc1JoT1RrNXdkM2ZYS2x5dkVCZ1lpTURBUUszYksvajQrRERUcXRkS0FJaUlpR0NxMnYvMjIyL2M5Vk1kMWREenNXUEhFQmtacWZiY2RIWjJSa1JFUkxGUFBmanFxNitRbnA3T0RGSUMvZ3ZVSGo1OEdPdldyWU96c3pOeWNuS1lhNDZUa3hNQW9Ibno1dkQyOWtadWJpNnVYYnZHN2QvWjJSbUFmS0JDVWxJU2J0Kyt6YTNyN3U2TzlQUjA1cHBxYlcxZFpCVjlxVlNLc0xBdzZPdnJ3OURRRURLWkRFbEpTYnpyb0taN1FFbFlXMXZ6emxGdFdGcGFZc3lZTWR6MHdJRURNWERnUUtaTmNuSXkvUHo4dU9uUFAvOGM0OGFOMDdoTmMzTno1aDd6OXUxYnpKa3poN2tIS2dzSUNOQllVVnZCeHNZR1M1WXN3WlFwVTNoUG5raElTTUNDQlF2UXZYdDNCQVFFNE1DQkE4akt5a0ptWmliM2Y4Vi82bzdCbmoxN2Fud0NRM0Z1M3J6SkcvQ2w2dGl4WXpoMjdGaXgyenA3OWl6T25qM0xtKy9rNUlUTm16ZXJYU2M1T1JuVHAwL252bE1aR0JnZ0l5T0Q5MVNGb3FvdnExT1pybTJFRUZKWlZkbmdNd0NZNm9zeHM2RVBUcis4alpnM1Q1Q1FrNFpudWVuRnIwZ0lJYVRNMVRTMmdiT0pMVnBZMVVHWGF1cEhneEpDQ0NHRWtLcEJJcFVDa0ZlaEVPblRMMEVKSVlRUVFramx4UVdmamRtS3oxditlWXFucjNKeGVtYm5EOTZua2daZlZLa0x2cFRXczJmUHNISGpSbzNMYTlhc3lmMHNrOG13ZHUxYVJFVkZjZk5jWEZ3d1k4WU1BUExxano0K1B0enl5NWN2TTQrbDE5WEpreWU1bjYyc3JMZ2dzbXJGMzQwYk4yTFRwazFNUUVaZGlNYkh4d2RDb1JCRGh3N0ZsU3RYVUw5K2ZZd2VQUnExYXRWQ1NFZ0lFOXF6dGJWRnc0WU5TOXozOHRLc1dUTmV4VUIxYlJUQnJjNmRPeU0yTmhZQUlCS0pzSERoUWhnYUdtTGV2SG5JeU1oZzFwUEpaSGo3OWkwdnZGUWNVMU5UdEduVEJqZHUzSUNwcVNteXM3TVJGeGZIVmRaV1pteHNEQUI0L2ZvMUw4ajN4UmRmb0dQSGpremJlZlBtSVNnb2lQczhMU3dzVUw5K2ZZMTl5Y3JLd3VUSms1a3duRmdzeHB3NWM2Q3ZyNCs4dkR6czNidFg0L3JOd2g4ZTlBQUFJQUJKUkVGVW16Zlh1R3pJa0NFNGUvWXM4dkx5NE9EZ2dQRHdjR3pldkJrWExsemd0UlVLaFJnelpneFhSYmhXclZyNDhjY2ZFUjRlamx1M2JqRnRjM0p5Y09USUVYeisrZWNhOTEwZVZJT3ZJcEVJam82T2NISnlRbzBhTlpqL2JHMXRlWlVwUC8vOGMwUkZSZkdPSTJXYUJnOVVsS05IanlJeU1wSUpBenM3TzJQaXhJblExOWZIKy9mdjFSNjNnUHc0cWx1M2JybjJUeWFUOGNMV1hicDBnYSt2THpmZHVYTm5aR1ZsWWN5WU1VejRHSkFmZDhIQndlalNwUXNBSURnNEdJc1dMV0xheE1mSFkrTEVpZGk2ZFN0M1BpcExTMHZqemN2UHowZHFhcXJHZnVmazVDQW5KNmZJMTVhVWxJVGR1M2VyWGFZWXFLR3NWYXRXT0hYcUZLK3FyU3BGSUZ6VnNHSERjT0hDQlhUdjNoMCtQajQ2VjJhdFZxMmEyaXJnSDVONjllcXByVGpyNnVxS2lJZ0lyUWRpVEo0OEdVWkdSbXF2clVPSER1VUN6TW5KeVpnOWV6YXZUV3hzTEhlZjBwYTZkVHc5UFJFU0VxSnhIYUZRV0dURlhBVk5nd0krTm1abVpuQndjT0FGbjRWQ0lhWk9uWXFlUFh0cXRaMWF0V3BoOWVyVm1EVnJGdTg2WVdOamc2Ky8vaG9Bc0czYnRyTHB1QlpxMTY1ZFpQRFowTkFRQW9GQWJaWHJzbEM5ZW5YazVlV3B2WjRxYTlXcWxjN2JwbXNiSVlRVXJVb0hueFc4cWpXQ1Z6WE5JMzBKcWVxT1hIOEI3NVhuZFZwbmFpOVhyQmpxWGs0OUlvUVFRZ2doaEh6TWxDcytHMURGWjBJSUlZUVFVb2xsdnZ2L2dLUXhXL1VzOHZnRHVOZTBRR2MzdTRyb1ZxWDF5U2VmYUZ3bUVBaVlvTFZBSUdBZWtkMndZVU9FaDRjekZTYkhqQm1EYTlldVFTYVRJVGc0R0EwYk5zVHg0OGU1NVVLaGtLdmVxYUNwR3V5Y09YTnc2dFFwN04yN0Y1MDZkZUtDelczYnRvV1ZsUlZUWVZjbWt4VlpVYlptelpwY3NMUlJvMFpZdG13WjNOM2R1ZERYbURGajhPYk5HeTUwK01VWFgzeXd5bmVPam81TVdDczJOaGFiTm0xUzIxYlRJK2NWakl5TW1FcCtYYnQyeGNhTkc1R1RrNFBnNEdBMGE5WU1BTEJseXhiczNyMGJ4NDRkMC9nWWVHMTE2dFFKSXBFSUFRRUJHRE5tREM1ZHVvU3dzREJlT3hzYkd5NUkzNnhaTS9qNituTGg1MDgvL1JTalI0L21yZE93WVVNRUJ3ZGo4ZUxGa0VxbEdEdDJMTy80VVdadWJvNHhZOFpnNWNxVktDZ29nRUFnUUZCUUVCZFlMU3JZYkcxdGplSERoMnRjN3VUa2hJa1RKeUlxS2dvUkVSR3d0TFRFK1BIamNmdjJiU2I4VzZOR0RVeWZQcDFYbGRyR3hnYkxseS9IenAwN3NYUG5UaVo4TzNYcVZKMHJQNVpXKy9idFlXOXZ6NFdiN2UzdGRUcm1qWTJOc1dqUklreWZQaDI1dWJtODVlN3U3bWphdENrQWVhaTZ1TXF4WlVGZGlGTlp1M2J0Y09qUUlkeS9meCtBL0RPTmlJamdybUdOR3pmV1dQMTAyTEJoNWY0YVJDSVJSbzhlalNWTGxnQUFXclJvZ2VuVHAvUGFtWnVidzh2TGl3bWFHaGtaSVRnNEdCNGVIdHk4enAwN0l6YzNGNUdSa1V4VmVIOS9mN1doNS9KVTFMV3JjMmYrZ0NUVjZzVHF1TG01b1hYcjFtcVhHUm9hWXYzNjlTV3VHUHUvd01YRkJRRUJBWWlNak9UbWRldldEWUdCZ1RBME5OUjZPd0tCQVA3Ky9xaFRwdzdXckZtRGQrL2VBUUE2ZE9pQXI3NzZxc3o3WFJyTm16Y3ZNdmpzN3U3T0JiWC9GMHlaTWdYeDhmRmNTTmpDd2dJaElTSGNkd1Z0T1RzNzQ0Y2Zmc0RTcFVzUkhSME5RUDcwaWREUVVHNWdnN0d4c2RwN0JTQS9YeTB0TGJuL0xDd3NTblh1MXFsVEI1Y3VYWUtqb3lPY25aMVJxMVl0MUtoUmczdHlnYlcxTlpZc1djSlVUQzlMQW9FQWJtNXVSUTVVYzNkM1IrL2V2WFhlTmwzYkNDR2thSFIxSktRSzZOM1VFYlZzakpHUXJ2N0xvVHFiemp6RzRvRk5ZQ2lpa0FJaGhCQkNDQ0ZFTnhMcGY4Rm5rWDdSZjBna2hCQkNDQ0drSW1YbUZzRENpQTA5bjdtYmhyakVER3dlb3o0ZzliK3NWcTFhME5mWGgwd21nMEFnZ0w2K1BveU5qVkc3ZG0zNCt2cnlxdEVOSFRvVTJkblp5TS9QaDcrL1ArK3gyb2FHaGxpMGFCRnNiR3pVVnFIcjBLRURRa05EbVhrWExsekEvUG56ZVczMTlmWFJvMGNQZE8vZW5RbUptcHViWS9ueTVkaTZkU3Z1M0xtRDlQUjBwbHF6OHZxMnRyWm8zNzQ5aGc0ZHlnUzVWRU05dFd2WHhwbzFhL0RycjcvaStQSGo4UGIyMXZpZTJkdmJZOWl3WVJxWEE4Q0RCdzl3Nk5DaEl0c29HQmdZd05YVmxadk96TXhrcWxvckJ4VHIxYXNIUFQwOUZCWVdRazlQRHlLUkNNYkd4ckMydGthVEprM2c2K3NMQndjSHJyMmhvU0Y2OSs0TmUzdDdlSHA2Y3ZOTlRFenc5ZGRmWTlTb1VYajgrREdTa3BMdyt2VnI1T1hsSVQ4L0h4S0pCQktKQkZLcEZGS3BGREtaVE8xN0RJQjVyMFFpRVRwMTZvVGF0V3NqSVNHQjY1K0xpd3ZHakJuREhDLysvdjZJajQrSGc0TURwaytmcmpGMDYrbnBDVE16TSt6ZHU1ZDVEWnAwNjlZTmRuWjJtRDkvUHNhUEg4K3M0K1RrQkh0N2U3eDY5UW9pa1FoR1JrYXdzcktDdTdzN2hnd1pvcmJ5ckxLZVBYdWljK2ZPM0xGa2IyK1BvS0FnaElTRVFFOVBENzYrdmhnNWNxVEcwS0Nlbmg2R0R4K09UcDA2WWQyNmRZaU9qa2F2WHIzUW9VT0hZbDlYV1d2VXFCRXZuSzByVjFkWGJOeTRFZHUzYjBkY1hCelMwdEpnWVdFQkR3OFBKc2p1NCtNREh4K2YwbmE1MUN3dExiRjgrWExNbVRNSFJrWkdtRDU5T2l3c0xMamxibTV1QU9RRE5CVEhidlhxMWRHN2QyK3RxNStXVnBjdVhiQnYzejZZbVpsaHdZSUZHc050WThhTXdlM2J0M0huemgzVXIxOGZJU0VocUY2OU9xOWRuejU5WUdkbmgvRHdjT1RtNXNMZjN4L2R1M2ZYdVA5ZHUzYVZPT0NkazVPRG9VT0hxbDJtZkkwVGk4VXdNVEdCZzRNRFBEMDkxUjRiRGc0T3NMUzBSRVpHQm9SQ0lmVDE5V0ZvYUFpeFdBeHJhMnUwYXRVS1E0WU1LVExzVHNIQTR2WHQyeGNYTDE3RTdkdTM4YzAzMzVRb2lLblF2WHQzTkduU0JELzk5Qk9lUEhtQ0dUTm1NSitQZ1lFQmF0V3FWUmJkVnN2ZTNyN1lOb3B6WEpsUUtJU3RyUzA2ZE9nQVB6Ky84dWhhcFdWa1pJUVpNMllnTURBUUxWcTB3TFJwMDJCblY3SUJnbFpXVmxpOGVESCsrdXN2L1BMTEx4ZytmRGp6ZnZ2NitxS3dzQkRXMXRiY2YxWldWckN5c2lyemdSaURCZzNDbDE5K3lmdU9xc3pUMDdOVUlmZmlLcUovOHNrblhQQlpUMDhQQmdZR0VJdkZjSFIwUkxkdTNkQ25UeC91NlJ5Nm9tc2JJWVJvSnBCcCtsY3JJYVJTV1hUd0xrSit2MVY4UXlVYlJyWEUyTTdsK3hnbVFnZ2hoQkJDeU1mbjJ1UFhhRFAvYjBBZ3dJdnYrOEhCUXJmSDZCRkNDQ0dFRVBLaGZQM3pOWnk0OVJLSnEvcHk4L3cyWGtYVXY4K1JzYTdpZzNmbDdmWHIxeWdzTEFRZ0R4a3BoL29xU2tGQkFSZGNWb1EvS3JQczdHeVltcHBXZERmS3pQdjM3M1dxM3ZraFpXZG53OFRFcE5oS3ZRQzRjTDYyY25KeVBraVZZUURZdjM4L1dyZHV6VlcwMXRhdFc3Zmc0dUxDVkUwbjVhK2dvS0RJUUZ4RlMweE1oS09qWTdGOVRFbEp3YUZEaHpCeTVNaGkyejU1OGdSWHJsekJrQ0ZEeXJLck9zblB6NGRJSk5MNlBKWktwUitzOHY3L3N0VFVWQURhQlllMWxadWIrOEdyaXBPU3UzMzdkcWtId2loNzkrN2QvL3g5VFRGb3JLVGhaa0lJSVNWRHdXZENxb2hYYjkrajJxU0RrT3B3eGphc2JvN2JFUjltUkRJaGhCQkNDQ0hrNDNIcFlUbzZMRHdKQ0FSNDlXTi8ySmhXN3FBQ0lZUVFRZ2o1M3pYb2gwdTQ5endMTnhmLzk3dHdxNEFvOUc5UkhWdkd0cW5BbmhGQ0NDR0VFRUlJSVlTUThrQkQ1Z2lwSW16TkRQRjV5eG82clhQbmVSYit1ZitxbkhwRUNDR0VFRUlJK1ZoSkNtVUE1QlY1RFBUcFZ3ZUVFRUlJSWFUeXlzd3RnSVh4ZjVVdm8vNU5Sa1p1QVh4YTZQYjdkRUlJSVlRUVFnZ2hoQkJTTmRCZkx3bXBRc1o1dWVpOHpnOS9QeWlIbmhCQ0NDR0VFRUkrWmhLcGxQdFpwS2Y5bzRVSklZUVFRZ2o1MExMZUZjRGNTQ240SEpNTUN5TVJmSFFzSkVJSUlZUVFRZ2doaEJCQ3FnWUtQaE5TaFhSclZBMjFiSXgxV21kL2RESmVadWFWVTQ4SUlZUVFRZ2doSHlONXhXYzVrUjc5Nm9BUVFnZ2hoRlJlV2U4S1lLRVVmRDU3THcwK0xhdFhZSThJSVlRUVFnZ2hoQkJDU0htaXYxNFNVb1VJQkVCQVY5MnFQa3VrTXF3OSthaWNla1FJSVlRUVFnajVHRW1rL3dXZjlZUlU4WmtRUWdnaGhGUmVtZThLWUdFc0R6N0hKV1RnNmF0Y2RQN0V2b0o3UlFnaGhCQkNDQ0dFRUVMS0N3V2ZDYWxpdnU1VVIrZEhUYTgvL1lpcDJFWUlJWVFRUWdnaFJaRVVTZ0VCL1J1Q0VFSUlJWVJVZmxudkpGekY1elAzMGdBQW5kM3NLckpMaEJCQ0NDR0VFRUlJSWFRY1VmQ1prQ3JHMXN3UXZxMmNkRnJuWmRaN2JMdVFVRTQ5SW9RUVFnZ2hoSHhzNUJXZkJSRHI2MVYwVndnaGhCQkNDQ2xTOW5zSnpNVC9YL0U1OFExcTJSaWp0cTFKQmZlS0VFSUlJWVFRUWdnaGhKUVhDajRUVWdXTjg2cXI4em9SaCs1Q0txT0tiWVFRUWdnaGhKRGlGVXJsLzNiUTEvRnBNNFFRUWdnaGhIeElHYmtGQUFBekkzMEF3Tmw3YVdqbWJGbVJYU0tFRUVJSUlZUVFRZ2doNVl5Q3o0UlVRVjV1OW5CMU1OVnBuUWN2czdINzhyTnk2aEVoaEJCQ0NDSGtZeUlwbEFlZlJSUjhKb1FRUWdnaGxWam0vd2VmTFl4RXlNZ3R3Tk5YdWVqc1psL0J2U0tFRUVJSUlZUVFRZ2doNVltQ3o0UlVVZU84WEhSZVovNkIyNkNpejRRUVFnZ2hoSkRpU0tSU1FDYURTSTkrYlVBSUlZUVFRaXF2ekhmL0gzdzJGdUhNM1ZRQW9JclBoQkJDQ0NHRUVFSUlJUjg1K2dzbUlWV1VmK2U2TURYVTEybWRCeSt6c1Q4NnFaeDZSQWdoaEJCQ0NQbFlTQXBsZ0FBVWZDYUVFRUlJSVpXYWNzWG51TVFNQUVCbk43dUs3QkloaEJCQ0NDR0VFRUlJS1dmMEYweENxaWhUc1Q2bTluTFZlYjNRQTdmTG9UZUVFRUlJSVlTUWo0bEVLZ05rQW9qMDZkY0doQkJDQ0NHazhtSXJQcWZCdmFaRkJmZUlFRUlJSVlRUVFnZ2hoSlEzK2dzbUlWWFlsRjZ1T2xkOXZwMmNoY054TDhxcFI0UVFRZ2doaEpDUFFZRkVDZ0F3MEJOVWNFOElJWVFRUWdqUlRMbmljMEo2RG1yYm1sUndqd2doaEJCQ0NDR0VFRUpJZWFQZ015RlZtS1d4Q0lFOTYrdTgzcno5dDhxaE40UVFRZ2doaEpDUGhVUXFBd0NxK0V3SUlZUVFRaW8xNVlyUFQxL2xvbGt0eXdydUVTR0VFRUlJSVlRUVFnZ3BiL1FYVEVLcXVHbTlHK2hjOVRrbUlRTTNuMldXVTQ4SUlZUVFRZ2doVlYxQm9SU0FESVlVZkNhRUVFSUlJWldZb3VKelVub3VBS0NaTXdXZkNTR0VFRUlJSVlRUVFqNTI5QmRNUXFvNFMyTVJKbld2cC9ONjAzWmRMNGZlRUVJSUlZUVFRajRHQllWU1FBQ0k5UFVxdWl1RUVFSUlJWVJvbFBrdUgyS1JFQW4vSDN5dWJXdFN3VDBpaEJCQ0NDR0VFRUlJSWVXTmdzK0VmQVJtZUg4Q0k1RnVnWVFUdDEvaWZQeXJjdW9SSVlRUVFnZ2hwQ3FURk1vQW1ZQXFQaE5DQ0NHRWtFb3RNN2NBRmtZaXhDVm1BUGcvOXU0N0txcHJmeHY0dzhEQVVLVVlCVkZFVWJBR3hZSVZXMUJqaVlrMzlwaHJpUklzaWNiZTYydGlyOEZZZnNZVVc5Um9Zb3VpWHJCZ3c0SkJVUlJGeFFyb3lBQUN3d3p2SDRRVERsT1lvYVBQWnkzWFl1K3o5ejU3S0FlRTUzd1AwS2c2S3o0VEVSRVJFUkVSRWIzdCtCZE1vcmRBUWFzK2o5OTJyUmgyUTBSRVJFUkU1WjFTcFFZQW1KdVpsUEpPaUlpSWlJaDBrNmNxWVc5bGptc1A1UEN1VnFHMHQwTkVSRVJFUkVSRVJDV0F3V2VpdDhTa2JsNUdWMzBPajMyRjM4TWZGOU9PaUlpSWlJaW92RktxMURBeEFhU20vTFVCRVJHOU85UnFkWkdPSTZMaTl5b2xBdzdXVWp4SVRJVzlsWGxwYjRlSWlJaUlpSWlJaUVxQVdXbHZnSWlLUmtWYkM0eit3QVBMamtRYk5XLzY3ci94Y1pNcWtKaXdraHNSRVJFUkVXVlRxcklBQU9ZTVBoTVJsVG56NXMzRDQ4ZVBVYlZxVlZTdFdoWDE2OWVIcjY5dmFXK3JXQ1VtSmlJcEtRazFhdFRRTzA2cFZDSXJLMHRvUzZWU21PVHpPNi9uejUvajh1WExDQThQeDlXclZ6RnExQ2o0Ky92cm5iTm8wU0pFUlVYQjI5dGIrT2ZzN0d6NEM5TGg5T25UT0g3OHVLalB4Y1VGQVFFQitiNE9vbmZWcTFRbG5Hek1jZVQ2TTh6NXVGNXBiNGVJaUlpSWlJaUlpRW9BZzg5RWI1RXAzZXZnKytNeGVLTlVHVHpuOWpNRnRwNk94VEEvL1g4NElpSWlJaUtpZDBlbVNnMFRBRkl6QnArSmlNcVNCdzhlNE15Wk13Q0ErL2Z2QXdBQ0FnS0tMUGljbVprSnBWSlpKR3ZsTURVMWhibTU3aXFzdi96eUM2NWR1eWEwLy92Zi8rTDk5OThIQUtTa3BHRG56cDM0L2ZmZjRlam9pSTBiTjhMUzBsTG5Xb01IRDBaaVlxTFFYcmx5SlJvMGFLQnp2RktweEpRcFUvRDQ4YjlQUkZ1L2ZqMmFOV3NHZTN0N3JYUEN3c0lRR2hvS0FBZ09Ea1p3Y0REYzNkMnhkdTFheUdReW5lZktUMnhzTEpZc1dZSzB0RFJSLzd4NTg0d09QY2ZHeHVKLy8vdGZnZmRpaU1xVks2TmJ0MjdGZWc0aVE3eEt5WUNiazNWcGI0T0lpSWlJaUlpSWlFb1FnODlFYjVHS3RoYjRzbU5OckR4Nng2aDVjMzYvZ2NHdHEvTXgxa1JFUkVSRUJPQ2ZpczhtSnF6NFRFUWw3djc5K3poNThpUnUzTGlCUjQ4ZVFhRlFRQ3FWb21MRmlxaGZ2ejY2ZHUycU44aWFJek16RXlkT25FQklTQWhpWTJNaGw4dGhZMk9EcWxXcndzL1BEOTI2ZFlPRmhZWGVOVjYrZklrVEowNGdJaUlDOSs3ZHcrdlhyNUdWbFFWN2UzdlVybDBiSFRwMGdKK2ZIeVFTdzYrVmNya2NxMWF0d3Rtelp3RUFWYXRXeFk4Ly9tancvTjI3ZDR2YWxwYVcrUERERHcyZW41OC8vL3dUNjlldkw3TDFBS0JObXphWU0yZU96dU1QSGp6QTlldlhoYlpjTGdlUS9mNy80b3N2b0ZBb0FBRFBuajNENXMyYk1YYnNXSjFycVZUaVlnRDZBdGRBZGtYb2I3NzVCaE1tVEJENkZBb0Z2di8rZTh5WU1VTmpmSEp5TXRhc1dTUHFzN2UzeDhLRkN3c1ZlbzZQajhmMDZkTTFRczhBRUJRVUJDOHZMemc1T1JtODNzT0hEN0Y5Ky9ZQzc4Y1E5ZXZYWi9DWnlvUlhLUm5JVktrQkFPM3JWQ3JsM1JBUkVSRVJFUkVSVVVsZzhKbm9MVE85WjExOGZ6d0dHZi84c3RjUWNhL2VZRzN3WFh6VDFiTVlkMFpFUkVSRVJPV0Y4cC8vVDBqTmpLc3dTVVJVVUE4ZlBrUlFVQkF1WDc2c2NVeWxVaUV1TGc1eGNYRTRldlFvL1AzOU1YNzhlRWlsVXExclBYNzhHQXNXTEVCTVRJeW9YeTZYUXk2WEl6SXlFbi84OFFmbXo1OFBOemMzamZuSnljbllzbVVMRGgwNkJMVmE4L2NyOGZIeGlJK1BSMWhZR1BiczJZUFpzMmVqVWlYOVlidU1qQXo4OGNjZjJMNTlPNUtUay9XTzFlWGV2WHNJRGc0VzlhV2xwYUYvLy80RldpL0g1TW1UMGJadDIwS3RVUndjSFIzUnJGa3puRHg1VXVqNzg4OC8wYUZEQjUzaDk3elZxdk9HMnlkT25JaTdkKy9tZSs2UWtCQmN1blJKbzErbFVtbUVrNU9Ua3hFUUVLQXgxdFBURTB1V0xNbjNYTStmUDhla1NaTVFIeCt2OC9qVXFWT3hZc1VLMk5yYTVyc2UwYnNtSVRrRFVsUCt6RXBFUkVSRVJFUkU5QzVoNlNhaXQweE8xV2RqTGZqakpoSVU2Y1d3SXlJaUlpSWlLbTh5VlZrQXdLZkNFRkdKT1hMa2lOYlFzemJCd2NGWXNXS0YxbU9KaVltWVBIbXlSdWc1cjhlUEgyUGF0R2xDZGVIY0lpTWpjZURBQWEyaDU3eHUzNzZOcVZPbmFxM1VDMlFIdXJkczJZSUJBd1pnNDhhTkJRNDlBOERhdFdzMTlwU1ZsWVcwdExSQy9jdk16Q3p3bmd4aFRFWHN2TDc4OGt0WVcxdUwrbGF0V3FWenozbUR6M2tyUHFlbXBpSWxKVVhqbnpiYXhtbjdPR2RtWm1vZCsrYk5tM3hmWDNSME5MNysrbXM4ZmZwVTFOK2xTeGZSK3kwMk5oWmp4NDdGdzRjUDgxMVRHNmxVQ3BsTVZ1aC9SR1dOSWkzN1d2RDZUZmJYZnZ1Njc1WG1kb2lJaUlpSWlJaUlxSVN3NGpQUlcyaHFqN3I0NGVROW82byt5MU9WK0daN0JINE9hRjZNT3lNaUlpSWlvdklncCtLenVSbUR6MFJVT21yVXFJRktsU3BCb1ZBZ0ppWUc2ZW5pbTdXUEh6K09uajE3b2w2OWVxTCtOV3ZXNE1XTEY2SytSbzBhb1diTm1nZ1BEeGNGUjErOGVJR2Zmdm9KWDMvOXRkNjlPRHM3bzBxVktzakt5c0w5Ky9jMXd0S1BIajNDdm4zN01HREFBRkgvRHovOGdMMTc5eHI4bXZVNWNPQUFJaU1qaTJRdGZkemMzT0R2N3kvcU8zZnVuQ2l3M2I1OWU1M1Z0dFBUMDNIcTFDbFJYNWN1WFFxOEh3Y0hCd3dmUGh4cjFxd1IraDQ4ZUlBOWUvWm9yWFNkTnhDZE4vaGNsaHc5ZWhScjFxeEJSa2FHcUgvbzBLRVlPSEFndkwyOVJSV2pIejkrakxGangyTDY5T253OWZVMTZseGp4b3hCdDI3ZENyM25uajE3Nmd6NUU1V0dWeW5aWHo4eXFXa3A3NFNJaUlpSWlJaUlpRW9TZzg5RWJ5RVhleGttZk9pSmJ3L2VNbXJlTDJFUDhHVkhEN1NxN1ZSTU95TWlJaUlpb3ZKQXFWSURXVm1zK0V4RUpVb21rNkYzNzk3bzFhc1hIQjBkaGY1WHIxNWgxcXhadUgzN3RtaDhhR2lvS1BnY0ZSV0ZzTEF3MFppK2ZmdGl4SWdSQUxKRHVlUEdqY1BkdTNlRjQ0Y1BIOGJRb1VOaFoyZW5zWjhPSFRwZ3dJQUJxRkdqaHRDblZDcXhidDA2SEQ1OFdHTXZlWVBQU1VsSmhyNTB2YUtpb2hBVUZDVHFxMWF0R2hvM2Jxd3g5dkxseTNqOCtMSFE5dmIyUnZYcTFmV3VYN1ZxVmVIdHBrMmJvbW5UcHFMakkwZU9GQVdmdi9ycUs5amEybXBkYTlPbVRhSzJyNjh2bWpjdjNFMzIzYnQzeCtIRGgwVWZ0MjNidHFGang0Nm9WS21TMEtkU3FUUXFZdWNOUGc4Yk5nd0toYUpRK3pGVWhRb1Z0UFlyRkFxc1c3Y09KMCtlMURnMmN1Ukk5T25UQndEZzcrK1A5UFIwckY2OVdqaWVtcHFLbVRObm9udjM3dmppaXk5Z1kyTlRQSnNuS2ljU2s3T0R6L2RlSktPZEY2czlFeEVSRVJFUkVSRzlLeGg4Sm5wTHpleFZEMXRQeCtMcGErT3FzQXpiZkFsL0wrck1nQU1SRVJFUjBUdE1xY3BDbGdrclBoTlJ5YWxSb3diV3IxOHZDdUhtY0hCd3dJZ1JJekJ4NGtSUmYrN3F6UUFRSEJ3c2F0dmEydUx6eno4WDJoWVdGaGd5WkFobXpwd3A5S25WYXB3N2QwNVVsZGpHeGdZTEZ5N1VXbFZYS3BWaTlPalJDQTRPaGxLcDFMbVh2RXhNVE5DNWMyZkV4OGZqeXBVcmVzZm05dUxGQzh5Yk4wOVV5ZGpDd2dKejU4NkZtNXVieHZpRkN4ZUtncy90MnJWRHo1NDlEVDZmTm5rckVxZW1wbW9OUHNmR3hvb3FYRXVsVWdRR0JoYnEzQUFna1Vnd2N1UklUSjQ4V2VoTFMwdkREei84Z05telp3dDllYXVDQTVyQjU3eWg3cUx5N05relBILytYR2g3ZUhob0RTV2ZPblVLNjlhdHc2dFhyMFQ5VXFrVWt5ZFBSdnYyN1VYOVBYcjBnSjJkSFJZdlhpejZPQnc2ZEFoaFlXRUlEQXhFaHc0ZEROcmp6WnMzTVdYS0ZHTmVscUIxNjlhWU9uVnFnZVlTRmFjRVJmYlh2UmwvbDAxRVJFUkVSRVJFOUU1aDhKbm9MV1ZsYm9yVm56VkczKy9QR1RYdjlqTUZsaDJPeHJTZWRZcHBaMFJFUkVSRVZOWmxxdFRJVWdOU1U1UFMzZ29SdlNNNmQrNnM5N2kyUUhUZVFHN2Vhczh0VzdhRWhZV0ZxSzlKa3lhd3NMQVFoV1FqSWlKRXdlY0dEUnJvM1l1NXVUa3FWYW9rQ2hoblptWkNyVlpESXZrM2ZDZVJTT0RxNm9wV3JWcWhlL2Z1Y0hWMXhieDU4L1N1bmR1VEowOHdhZElrSkNZbWl2cS8vUEpMcmFIbjRwTDMvWHp3NEVFTUh6NWNZOXlhTld1Z1VxbUU5bi8rOHgrNHVyb1d5UjRhTjI2TTVzMmI0K0xGaXdBQU16TXpPRHM3aTk3bmVmY0phQWFmQWVEKy9mdVlNMmVPMFh2WXVuVXJURXhNY09IQ0JhSFB6YzBOVmFwVXdiRmp4L0RMTDc4SS9jdVdMWU8zdDdmUWpvMk5SVkJRRUs1ZXZhcXhyck96TStiT25Rc1BEdyt0NS9Yejg0T3pzek5telpxRmx5OWZDdjJ2WHIzQ29rV0w4TnR2djJIUW9FRm8zYm8xVEV4MGY5OVdxOVZJU3pPdVFFSU9iYUZ5b3JJZ0lUbjdjL1BhUXpubWZGd3ZuOUZFUkVSRVJFUkVSUFMyWVBDWjZDM1dwM2xWdEQ3bWhMTjNFdk1mbk11OC9UZndXV3MzVkhPMEtxYWRFUkVSRVJGUldhWlVaUUVtZ0xtWmFXbHZoWWdJUUhibDQ3d2NIQnlFdDErL2ZxMFJFSzVUUi9PbWJqTXpNN2k3dStQMjdkdENYMzdWbXZOU3E5VWE1NnBRb1lJbzlBd0EzM3p6alVhZk1SWXNXS0R4dWx1MWFvVWVQWG9VZU0yQ1NFMU5GYlVQSERpQUFRTUd3TXJxMzk4YmhZZUg0KysvL3hhTlV5Z1UyTEJoZzZpdlpjdVdlUC85OXd1MGp4RWpSaUE4UEJ6Tm1qVkRZR0NnUnFnNmI2alh6TXhNYXhCWXFWVGk2ZE9uUnA4L0t5c0xXVmxabURWcmx0QTNmUGh3OU8vZlgrZWNuUGRCY0hBdzFHcTExakdKaVlrWU4yNWN2dWZQWGZVN3Q3dDM3Mkxldkhsd2MzUERuRGx6U2pRVVQxVGE0cE1ZeWljaUlpSWlJaUlpZWhjeCtFejBsdHM4dkJuZW4zRTBPN2hnb1BSTU5RSit2SXpERTlvVzQ4NklpSWlJaUtpc1NsZG1WK3hreFdjaUtpdU9IVHVtMGRld1lVUGg3UWNQSG1nY2QzRngwYnBXcFVxVlJNSG5aOCtlR2JXWFU2ZE9hWVJzYys4bFIyRkN6d0F3Yk5nd1RKOCtYZFJuYm02T3RXdlg2cHh6OSs1ZFVUczBOQlN4c2JFNngvZnExVXR2VURZdExRMHBLU21pdnBTVUZCdzZkQWg5K3ZRUitoUUtoY2JjUTRjT2FmUTVPam9XT1Bqczd1Nk9UWnMyNmR4djNvQjIzbXJmcFVFbWsrSGV2WHM2UTg5QWRoQmJxVlFXK2x4T1RrNWFLNlBucUZtekp0YXNXVk9ndGUzczdBcTZMYUppbFYzeDJRUkFGdHJYcVZUYTJ5RWlJaUlpSWlJaW9oTEM0RFBSVzY2T2l5Mis3bHdieTQ1RUd6WHZ5UFZuMkhmNU1UNXBValNQSkNVaUlpSWlvdklqWFpVZDBKS2FGaTYwUjBSVUZHN2N1SUVqUjQ2SSttUXlHZHExYXllMFg3MTZwVEhQM3Q1ZTYzcDVRNXg1QTdQNnZINzlHcHMyYmRMbzc5cTFxOEZyR0twWnMyYjQ2S09QOE9lZmY4TEJ3UUZKU1VrSUNRa3hhbzJJaUFoRVJFVG9QTjZpUlF1OXdlZUVoQVN0L1R0MzdrUzNidDFnYlcxdDFINEtTOTllOHdhMERkMWJ0V3JWdEZZSHYzRGhBcEtTa296YllCNVNxUlN6WnMxQ1lHQ2dzTDlXclZyQnk4c0xQLzc0WTRIWDdkS2xDd0FJbGFTZG5Kd3dZOFlNdldGN0t5c3IxSzFidDhEbkpDcUxFaFFaY0xRMng4c1VWbjRtSWlJaUlpSWlJbnFYTVBoTTlBNlkxN3NCdG9VOXhOUFhhZmtQem1YVVQxZlF0YUV6TE0zNWVHc2lJaUlpb25lSlVwa2RmRFkzWS9DWmlFcFhWRlFVWnM2Y0NaVktKZW9mT0hDZ0tOaWN0d0l6a0YwZFdadTgvVXFsRW1xMU90OEt6WEs1SEZPblRzV0xGeTlFL1UyYU5FSHo1czMxemkyb0VTTkc0UDc5K3hnL2ZqeEdqUnFsOFg0b2JvOGVQZExhbjVTVWhGOS8vUlVCQVFGR3JhZXZJbkZoNVEwcDI5cmFHalN2Y2VQR0dEdDJyRWIvMkxGakN4MThCcklyajArY09CRWJObXpBcUZHajBMSmxTOXk0Y2FOUVlma1dMVnFnZGV2VytQVFRUN0ZseXhiMDdkc1hGU3BVeUhlZVhDN0hqUnMzakRxWHM3TXpQRHc4Q3JwVm9tS1ZvRWlIeFQ4L3J6YXFydjFtRnlJaUlpSWlJaUlpZXZzdytFejBEckF5TjhXeUFkNFk5TU1GbytZOWU1MkdXWHNqc1d5QWR6SHRqSWlJaUlpSXlxSU1Wbndtb2pMZ2YvLzdINVl2WDQ3MGRIRWxUMTlmWC9UcjEwL1VsNUdSb1RGZlY1RFp4TVJFbzUyM0w2K1ltQmpNblRzWHo1NDlFL1ZYcmx3WlU2ZE8xVHUzTUdReUdWYXNXS0h6V0Y0WkdSbFFxOVZDV3lxVnd0UlU5dzN0K280QjJhOWJsLzM3OTZOSGp4NXdkWFZGKy9idDRlZm5KenErZHUxYUhEcDBTR2hYclZvVkxWcTAwSHUrd29pTGl4TVFqMnFPQUFBZ0FFbEVRVlMxSzFldWJOQzhSNDhlNGVqUm94cjljcm04U1BZRkFHM2F0RUdyVnEyRXo4bjY5ZXVqZnYzNmhWN1gzZDBkOCtmUE4zajhuVHQzTUhmdVhLUE8wYlZyVjB5WU1NSFlyUkdWaUdldjAyQnBubjM5dHJlU2x2SnVpSWlJaUlpSWlJaW9wREQ0VFBTT0dOalNEUnYrRjROVHQ3VS9vbFNYNVg5Rm81OXZOVFNyNlZoTU95TWlJaUlpb3JKR3FXTEZaeUlxUFVxbEV1dlhyOGVCQXdjMGpyVnAwd2JUcGszVENEVmJXRmhvWFVlYnZDRnBTMHRMdmNIblE0Y09JU2dvU0dPZW01c2JGaTFhSktvOFhWSmtNcG5XOTgvQ2hRc1JHaG9xdEFNREE5R3paODhDbitmT25UdWl0cjI5dlJBSXpzek14T0xGaTdGcTFTcElKQkpSaVByaHc0ZjQ2NisvUkhQNzkrK2ZiOEM4TU83ZHV5ZHFWNmxTeGFCNVY2OWV4ZFdyVjR0alN5SVNpUVJLcFJKWldWbEZ0cWFKaVFta1VvWTk2ZDMxK05VYktGVlpxTzVrVmRwYklTSWlJaUlpSWlLaUVzVGdNOUU3Wk1QUXBtZ3c3U2hVUnY2QlpjRDY4NGhjMUFVeXFmNHFRRVJFUkVSRTlIYjR0K0p6OFFYVWlJaTBlZlhxRldiT25Jbm82R2hSdjBRaXdlZWZmNDZCQXdkcURjOWFXV21HM2hRS2hkWnp2SDc5V3RTMnM3UFRPazZsVW1IbHlwVmFxd0czYWRNR2t5Wk4wbnJldDRWYXJVWkVSSVNvYjhhTUdaZzVjNlpRaFRzcUtnbzdkdXpBb0VHRGhERXFsUXBMbHk2RlNxVVMrbXJXckFsL2YvOUM3VWN1bDhQVzFsWm5sZXFiTjIrSzJyVnIxeTdVK1lwRFlHQWdIang0VUdUclNhVlNIRDU4dU1Eem5aMmRZV3RycTlHZk4vQk9WRlk5U0V5RnE3MGwzQ3RhbC9aV2lJaUlpSWlJaUlpb0JESDRUUFFPcWVOaWl6SCt0YkQ2bUhGL3ZJaDVrWUp2dGtjZzZMOCt4YlF6SWlJaUlpSXFTekl6czIrV3RERGp6WTlFVkhJU0V4TXhmdng0UEgzNlZOVC8zbnZ2WWZyMDZXalFvSUhPdVpVcVZkTG9lLzc4dWRheEwxNjhFTFhkM053MHhxalZhc3liTncvbnpwMFQ5WnVibXlNd01CQTlldlRRdVplM1JWUlVGRkpTVW9TMm5aMGRHalZxaEg3OSt1SG5uMzhXK24vKytXZlVyVnNYUGo3WnZ6Y0tDZ3JDclZ1M1JHdU5HalZLbzBxM01TNWR1b1FsUzVaZzZkS2xjSGQzMXpoKy9mcDFQSHYyVE5TbjcvTWxOMWRYVjNoNWVXbjBoNGVISXlrcHFXQWJMaWRHakJnQlB6OC9qZjdDaHRTSlNrS0NJaDBxZFJiaWs5UHhTVlBYMHQ0T0VSRVJFUkVSRVJHVklBYWZpZDR4Qy83VEFOdkNIaUFoT1NQL3dibXNQeG1EWGo1VjBLV2hjekh0aklpSWlJaUl5Z3JsUHhXZnpjMEtIbElqSWpLR1NxWENnZ1VMTkVMUGpSczN4c3laTTNWV1pjNmhMYng4OSs1ZGpRQ25VcW5FL2Z2M1JYMDFhOWJVbUx0NTgyYU4wTE96c3pQbXpwMExEdzhQdlh0NVc0U0dob3JhalJvMUFnRDA2ZE1IUjQ0Y1FYeDhQSURza1BqY3VYT3hZc1VLWEx4NEVYLysrYWRvWHMrZVBlSHQ3VjJnUGFTbHBXSHo1czM0NDQ4L0FBQXhNVEZhZzg5NXoxbWxTaFd0WVhodG1qUnBnckZqeDJyMGp4MDc5cTBQUGhPVlo0OWZ2UUVBdk1sUXdkNUtXc3E3SVNJaUlpSWlJaUtpa3NUZ005RTd4bFptaHVVREd1Ry9teTRhUFhmd2hvdTR2YmdySEt6TmkyRm5SRVJFUkVSVVZqRDRURVFsYmYvKy9iaHg0NGFvejgvUEQ5T25UNGVwYWY3VjUyVXlHVHc5UFJFZEhTMzBuVDE3RmdFQkFhSkt3K0hoNGNqSUVOOE0zckpsUzFIN3pwMDcyTDE3dDZpdldyVnFXTDU4T1J3Y0hBeCtUWVcxYmRzMnZIejVVbWdybFVyUjIydlhydFdZYy9mdVhWRTdORFFVc2JHeCtaNXI0TUNCY0hKeUVxMS80c1FKMFpoV3JWb0J5SDVmejVneEF4TW1USUJLcFFJQXZIbnpCdDk4OHczZXZIa2ptdVBtNW9hQWdJQjh6Ni9OelpzM3NXVEpFangrL0Zqb3UzMzdOanAxNmlRYWQrWEtGWTJROXBNblQzRHExQ210MVl6emlvdUx3L0hqeHpYNlg3OStYYUI5RzBvaWtlREREejgwZWw1b2FDaVNrNU9MWVVkRTVjdUR4RlFBSmdDeTBNak52clMzVTZZTkdqUUlDUWtKQUFCUFQwK3QzeitLeXJsejU1Q1dsZ1lnK3pyWHJsMjdZam5Qa1NOSGtKbVpDU2NuSjFTdVhCa3VMaTZ3c3JJcTlMcjM3OStIbTV1YlFUOTdGTlRMbHkvaDRPQUFFeE9UWWp0SGVhZFFLSkNjbkF3WEY1ZlMzZ3FBN0ordlFrSkNoTGEvdnorcVY2OWVZdWRYS0JTNGV2VXFGQW9GdW5mdlhxVHJMbHUyREw2K3Z2RDE5Ulg5TEtqTnVISGpSRCt2Nzl1M0R6WTJOa1cybjVJVUdSa3Ardm5QeDhkSDlIUGpnd2NQU3ZSamJLaVN1RVlSRVJFUkVaVVhERDRUdllNK2IxTWQzeDJNUXRSVGhWSHo0aFhwR1A1LzRmajlxMWJGdERNaUlpSWlJaW9MbE9vc0FBdytFMUhKVUtsVTJMRmpoNmpQeWNrSmt5Wk5NdXFQK241K2ZxTGc4L1Buei9INzc3L2owMDgvQlpCZFBYanIxcTJpT1M0dUxxaGJ0NjZvNzlkZmY5VlllOGFNR1NVYWVnYUE0OGVQSXk0dVR1c3hsVXFsVWVWWW00aUlDRVJFUk9RN3JrZVBIcUt3UzJob3FLamFzYW1wS1pvM2J5NjA2OWV2ajlHalIyUE5talZDWDk3UXM2MnRMZWJQbnc4TEM0dDh6NS9ibXpkdnNINzlldXpidHc5WldWbWlZM25EOFUrZVBNRzMzMzZyZFoybFM1ZkMzZDFkYXpYdzNLNWN1WUlyVjY0WXRjZWlZR3BxaW5IanhoazlMekl5c3NpQ3o5OTk5eDJXTGwxYUpHc1JsYlNvSjBrd1FSYXlBTGhYdEM3dDdaUnBLcFVLYXJWYWVMczRyVm16UmdoWlM2WFNZZ2sreDhURVlNV0tGVUpiSXBGZzdkcTE4UFQwTE5TNktTa3BHRFZxRk16TnpkR29VU08wYXRVS1hicDBFWTZIaG9iaTRNR0RhTnk0TVJvM2Jnd3ZMeTlrWkdRZ01qSVNFUkVSdUhIakJoWXVYS2d6Z0sxV3E3RnYzejVzM2JvVnc0Y1B4OGNmZjF5by9aWW5tWm1aU0VsSlFYSnlNbEpTVXBDVWxBUzVYQzc2bDVpWWlCY3ZYdURGaXhkSVMwdURUQ2JEN3QyN0laUEpoRFZ5M3dSV0hFeE1USVR6NWJaaHd3WmN1M1lOQUdCblo0ZkJnd2NYNno3ZXZIbUQ2T2hvWEx0MkRlSGg0WWlPam9aYXJZYXBxU21hTld0bThGTXQ4blArL0htRWhZVWhMQ3dNQUJBUUVJQlBQLzBVV1ZsWmIzMHdQekV4RVljT0hSTGFKaVltOFBQenc1czNiN0JpeFFxY09uVUtDeGN1UkxObXpVcHhsMkxGZlkwaUlpSWlJaXB2R0h3bWVrZjlOTEk1bXM4N2tmL0FQUFpkZm95Znp6ekE1MjNLM3AzT1JFUkVSRVJVTkZTcWY0TFBwZ3crRTFIeHUzNzl1a1oxM1p3S3d2cFVxVklGTTJmT0ZOcmR1M2ZIcmwyN29GRDhlNlAzaGcwYjhQZmZmOFBWMVJYbno1L0hvMGVQUkdzTUdUSkVGT3hJUzB2RHBVdVhOTTYxZlBueWZGL0gwcVZMWVcxZC9zTjNhclVhMjdkdkYvVzFhdFVLdHJhMm9yNmVQWHZpOHVYTE9IdjJyTloxcGt5WkFsZFhWNlBQdjJyVkttUm1abXIwdTdpNDRNc3Z2eFRhRHg4K3hMUnAweUNYeTdXdWs1YVdoamx6NW1EZHVuVnZ4Y2VsT0NpVnltSVBrUkVWbDZnblNhaG9hNDU0UlFZYVZTKzdGWi9UMHRJUUdocUs4K2ZQSXlZbUJxOWV2VUpHUmdac2JHemc3dTZPRmkxYW9GdTNibS9OZFNvbllBMEFabWFGK3hPa1hDN1hlbzNhdkhtenFPM3Y3dzhIQndmRXg4ZnJYTXZlM2g1U3FWVHYrUzVldklqTXpFeGtabVlpTEN3TXBxYW1vbERoMGFOSGNlM2FOVnk3ZGcwLy9mUVRkdS9lalpzM2IyTFdyRm5DbUpDUUVIVHIxazNyK2hNbVRFQmtaQ1FBWU5PbVRmRHg4UkZ1enNrSnVCYldzR0hESUpGSWNPVElFUVFGQlJWNlBWMUdqUnFsOGRTQ0JRc1dJREV4RWVucDZjakl5RUI2ZWpyUzA5T1JtcHFxOGJRTlE2U2xwU0VzTEF3ZE8zWUVBT3phdFV2akJyYWlKcFBKY09EQUFWSGYxYXRYaGRBekFDUW5Kd3MzMVJWR3MyYk5NSHYyYkFEWmdkYVFrQkJFUlVYaDl1M2JlUERnZ2NiTlgwRDJqUXQ3OXV5QnM3T3ozcy8zM0tSU0tZWU5HNmIxMkxsejUwVHQyclZyQXdBT0hqeUlBd2NPb0duVHBtaldyQmthTm14WTZLL25zaWJ2TlRmbkJyNmdvQ0NodXZmOCtmT3hiTmt5ZUhsNWxmait0Q251YXhRUkVSRVJVWG56ZHYwdmhZZ00xcXltSStaK1VoOXo5OTNJZjNBZW8zNjZqUFoxMzRPYkUrOEtKaUlpSWlKNkcyV3FXUEdaaUVwT2JHeXNSbDlxYWlydTNMbWpkMTdlRUkyTmpRM0dqQm1qVVFFNHA0cGRYdTNhdFVPSERoMUVmVStlUE5FYXNzcHZMd0MwaG5VTFF5YVRhYTA2cUU5R1JvWW9kQ2FWU2cycW1wMTdUSEJ3c0VaQXZFZVBIcUwyNjlldnNYWHJWcDN2V3dCWXZIZ3hQdnZzTTNUcjFrM3Y2MGhOVFJXMXRiMGZlL2JzaVpFalJ3cnJoSVdGWWVuU3BScVZqeXRWcW9RWEwxNEk3Ymk0T0N4WnNnUno1ODdWV2JuUTFkVlZhNkFsUER4Y1ZQVWEwS3dFK2JhRmdJaktrNXVQazJCdUtvRjN0UXFsdlJXOVZxNWNpWk1uVDJyMEp5VWw0ZnIxNjdoKy9UcCsrKzAzeko0OUd3MGJOaXlGSFJhdHRMUTA0ZTM4Z3NiNW1UdDNya2FsZjIyT0hqMktvMGVQNmgyemVQRmkrUGo0NkIyVDkzdGE3bXJWY3JrY2x5OWZGdHJlM3Q2d3M3TkRreVpOWUdWbEpYd3ZPM1Rva001UVljdVdMWVhnYzBaR0JwWXNXWUkxYTlaQUlwSGd4bzBiMkxWcmw5NzlHV0xvMEtFQXNyK1g1djVZRkRWdDM2dXZYNyt1ODJha2dqcHg0b1FRZkM0TlNxVVNxMWV2RnZXcDFlb2llZC9tL2puMjRjT0hXTFZxVmI1em5KMmRrWjZlanVQSGp4djBzeW1RL2ZPa3R1Q3pVcWtVaGUydHJhMVJ2MzU5QUVCVVZCVHUzNytQKy9mdlkvZnUzZGl5WlF1cVZhdG0wUG5LQ3hzYkcxRTc1Mk1hRUJDQW16ZHY0dUhEaDBoTFM4T01HVE93ZXZYcUF0M01WOVNLK3hwRlJFUkVSRlRlOERlelJPK3dXYjNxNHNEVko3Z2MrOHFvZVNrWktnd0lPbzh6TXp2aUxYL2FGUkVSRVJIUk95bnpuOUFjZzg5RVZCTHlWbnN1akk0ZE95SWxKUVhyMTYvWFc4bTJVNmRPbURCaGdrWVl0aWozVWxqcjE2ODNlczdDaFFzUkdob3F0QU1EQTlHelowK0Q1eWNsSldIanhvMmlQbmQzZHpSdTNCZ0FvRkFvc0hmdlh2eisrKzlDWlR4ZEZBb0YxcTlmajE5Ly9SWGR1M2VIdjcrL1VOa3lSMlptSnFLam8zV3U0ZVRraElrVEo2SnAwNllBc3Fzcy92REREMW9EYmxXcVZNSHExYXV4Y2VOR0JBY0hDLzFoWVdIWXNXTUhCZzRjcVBVY1RabzB3ZGl4WXpYNng0d1pveEY4bGtna0dwVWdBUlM0YXJKS3BTclF2S0l5YXRRb05HblNSTytZM01HZzB0NHZVVzQzSGlmQjNFeUNwaFhMZHFWa1E3NXU1SEk1cGsrZmprMmJOc0haMmRuZ3RYZnUzR25RK3JtdjF5OWZ2c1MyYmRzTVduL0FnQUdRU0l6Ny8wRHVjK1Y5VWtCWmxwcWFpdlBuend0dG1Vd0dYMTlmb2IxMzcxN1JqVVdkT25VQ2tCM3VidHUycmZCOUtUbzZHbWZQbmtYcjFxMDF6dEc3ZDIvODlkZGZ3czFGdDIvZnh0NjllOUduVDU5aWVVM2xoVlFxUllVS0ZXQnZidzhIQndjNE9UbkJ5Y2tKbFNwVmdvdUxpekRPMHRJUzl2YjVWM2RQVGs0V0JiUE56TXcwUXE2NjVMMVJLeWdvQ0k4ZlB4YmFQajQrUnQrVXBvdW5wNmZlNDliVzF2RDA5SVNucHlmcTFLbURldlhxd2RIUkVVRDI5Ky9DdW5EaGd1anJ0V25UcHNJTlhWRlJVVUsvcGFVbHFsYXRXdWp6bFRWNXIwODV3V2NiR3hzc1dMQUFvMGVQUm5KeU1tclZxbFVtcm1VbGNZMGlJaUlpSWlwdkdId21lb2RKVEV5d2EzUUxOSmgrRkdsS2RmNFRjZ203bTRpNSsyNWdYdS82eGJRN0lpSWlJaUlxTFRrVm55MFlmQ2FpRXFEdFVkNkYwYk5uVC9qNCtPRFFvVU80ZE9rUzR1UGprWkdSQVNjbko5U3JWdzlkdTNZVmdyekZ2WmZ5WnMyYU5ScGgzODgrK3d5eHNiRTRjT0FBamgwN2h2VDBkSzF6NjlTcGc3aTRPSTBxekFxRkFqdDM3c1RPblR0Um8wWU4rUHI2b2xtelpuai8vZmR4NE1BQm5XSHpkdTNhNGV1dnY0YXRyUzNVYWpYKyt1c3ZiTm15UmV2NHlwVXI0N3Z2dm9POXZUM0dqaDJMeU1oSVBIMzZWRGkrZGV0V2VIcDZDZ0hxL0toVUtqeC8vbHpVcDZ0aXRGS3B4TldyVjBWOWhsVFpWaXFWNk5xMXEwSDdLUzVPVGs0YVlYUmQ3dHk1SXdwNG01dWJGOWUyaVBKMSs2a0NxUmtxcEdhbzBMNXVwZExlVHI1c2JHelFvVU1IMUt0WEQxWldWbmoyN0JrT0h6Nk1CdzhlQ0dQUzB0S3diOTgrQkFZR0dyenV6ei8vYlBTTkY0bUppZGk2ZGF0QlkvdjA2V1BVMTNwU1VwTG8rMmhaQ0FzYUtpUWtSRlRGdDEyN2RrTEE5ZlhyMTlpL2Y3OXd6TTdPVHZURWlONjllNHR1eU5tOGVUTmF0R2loOGIzQXpNd01ZOGFNd1pRcFU0UytJMGVPNEpOUFBvR1ptWm5lUUcxNmVycnd2alV4TVlHRmhZWFdjVG5mcTF4ZFhVWFZZUFdSeStXSWlJZ1EyazVPVG1qUW9JSGVPZmxWdjdXMnRrYjc5dTFoWldVRlMwdExXRnRidzhyS0NqWTJOckMydG9hdHJTMXNiVzFoWjJjSFMwdExnL2JadTNkdjlPN2RXKzhZcFZLSkFRTUdpSDVXR0RseUpENzU1Qk9EenBIYnNXUEhjUERnUWFIdDYrdUxoUXNYR3IxT1FZd2VQUnE5ZXZYUytiTkhVVGh4NG9Tb25ST0VsY3ZsaUl1TEUvcHIxNjVkclBzb0NxTkhqOGJEaHcrTm1wUDNaLzZyVjYrS2JoYk1xY2dkR1JtSlFZTUd3Y3ZMQzh1V0xTdjhaZ3VvSks1UlJFUkVSRVRsRFlQUFJPODRqMG8yV0RXb01iN2Nlam4vd1hrcytPTW0ybnBWeEFmMUt4ZkR6b2lJaUlpSXFMUW8xV29BSnF6NFRFUWxZdWpRb2NLajJZdUtxNnNyUm80Y2laRWpSeG8xejhmSFIxUXR1S2pObVRPbjJOWXVyTjkvLzExVUxScklmai91M2J0WFZQa3ZMNmxVaWlGRGh1RFRUeitGWEM3SDZ0V3JOUjdGblNQbnNla1NpUVR2di84K3FsYXRDb2xFSXFwUVoyVmxoVEZqeHNEZjN4OEFFQk1UZzBXTEZ1a010TlNwVXdmejU4K0hnNE1EZ096S2hOT25UOGZYWDM4dHJHdHFhZ3ByYS8xVllZOGVQWXFyVjYvQzB0SVNNVEV4a012bHdqRnJhMnVoNnVuNDhlT1JtSmdJcVZRS016TXp4TWZIUTZGUWlOYXFXTEdpM25PVmxucjE2dUg3Nzc4WDJya3JhZWEyY2VORzNMcDFDelkyTnBCS3BVaFBUOGZmZi84dEd1UGs1RlNzZXlYU0ovUld2UEIyK3pydmxlSk84dWZ2NzQ4SkV5Wm9oRHU3ZGV1R2tTTkhpbTdTdUgzN2RrbHZyMGdsSmlhSzJybXI3aFpXOWVyVnNYbnpab1BIbnpwMUNnc1dMREI0Zk40bkNYVHIxazE0KzZlZmZoSUZEbnYyN0NrS2hOZXNXUk5ObXpaRmVIZzRBQ0F1TGc0Ly9mUVRoZzBicG5FZUh4OGZ0RzNiRnVIaDRmanNzOCtFMEhPL2Z2M1FyMTgvbmZzYk4yNGNidHk0QVFDb1Zhc1dnb0tDOUw0ZUh4OGYrUGo0NkIyVEl5SWlRaFI4OXZMeXdzeVpNdzJhcTB2RmloVXhidHk0UXExUkVLZFBueGFGbnAyY25OQzllM2VqMXpsLy9qeVdMMTh1NnJ0eTVZcFJUOUhReGMzTlRmUzlXQnNiR3h1RHc4YWVucDRhZ2R3OWUvYmc1NTkvMWprbkpTVUZGeTVjRU5wU3FWU29IcHo3Y3dISXZpa2pwMHA4Zkh5ODZOanUzYnMxYm82b1U2ZE92aytUS0dycDZlbWlyOUdDVUt2Vld0Zkl1ZUZQMTQxL0phV2tybEZFUkVSRVJPVUpnODlFaElBT05iRXZQQTVISTUvblB6aVhMQUNmcmoySHkvTS9nRWNsd3g0VlJrUkVSRVJFWlp0Sy9XL2xJd2FmaVlqZUhRa0pDYUsyUkNMQnpKa3pFUmtacVRQNDNMWnRXNHdjT1JMT3pzNEFBRWRIUjh5Yk53OFJFUkhZdkhremJ0MjZwVEduWXNXS0dEQmdBQUNnV2JObUdEbHlKSDc0NFFjQTJlR2RtVE5uaWdLNWJtNXVjSEZ4MFFnK201aVlvSGZ2M2hnMmJKalcwRTIvZnYyd1k4Y09BRUJnWUNEcTFxMnI5L1dibVpscFZEL012WWNjbFNwVlFtUmtwTTUxbkp5YzhONTdaVE9JYVcxdERVOVB6M3pIdWJpNFlQZnUzWHJINktxYVRsUVNRbS9GNHoxYmMxaVptNkZSZGZ2UzNvNWVPV0hDdkdReUdYeDlmVVZWT25NcWpCcEtKcFBsVzdGVFZ4aFFYM1hoSE1aV2VYM3k1SW1vSFJzYkM2VlNDYWxVYXRRNjJxU2twT0Q0OGVNR2p6Y21SQjRkSFkyYk4yOEtiV2RuWjlTclZ3OEFFQjRlamdNSERnakhiRzF0MGFkUEg0MDFSb3dZZ1N0WHJnZzMzT3pZc1FQZTN0NWFBNkJqeG93QmtQMDlrNHlUbHBhRzJiTm42enl1N1NZcFEwUGNiZHUyRllMTnUzZnZGdDJVQldSWGt6YTJ3cm8yUlIyZ2xVZ2tHamRXNVBjMUZ4SVNJbm90MWF0WGg1V1ZGUURONEhOMGREU2lvNk8xcnJOOSszYU52azgrK2FURWc4OXZ1NUsrUmhFUkVSRVJsUmNNUGhNUkFPQ1hMMzNoTmZrSVhxVWE5NHViMTIrVTZMSGlEQzdQOTRlVk9SK0xSRVJFUkVSVTNpbFY2dXk3SEUwWWZDWWllcGVNSERrU0hoNGVXTDU4T1pSS0pmcjI3WXRhdFdxaFZxMWF1SGZ2SG80Y09TS01iZFdxRlFZTkdxUXpST3Z0N1kyMWE5Y2lJaUlDKy9mdlIxaFltQkMwQ0FnSUVBWHUvdk9mL3lBMk5oYW1wcVlZUFhxMFJsaEhLcFZpenB3NW1EWnRtaERHOGZUMHhKZ3hZL1NHbVFjUEhveno1OC9EdzhNREgzMzBVYjZ2Mzh2TFMrZXhnUU1IQ20vWHFWTUhKMCtlMURsMitQRGhCajA2WENLUm9IUG56dm1PeSt2TW1UTklUazQyZXA0eDZ0U3BvL2U0aDRlSDZCSHFSQ1h0K00zblVLUmxZbURMNnFXOWxVSlJxVlNpZHBVcVZZeWEvL3Z2ditzOWZ1blNKVXlmUGwzcnNWbXpacUY1OCtaR25TOC9qeDQ5RXJVek16Tng3OTQ5dmRkWFF5VWtKR0R4NHNXRlhrZWJuSnRrY3RqYTJnTElybTZidDVMdTU1OS9ydlVKQWpWcjFrVDM3dDFGQWNRRkN4Wmc4ZUxGOFBMeXdva1RKNUNhbWlxYVkyZG5oM2J0MmdudDlQUjAzTHQzVDJpN3VMakEzcjd3d2Y0TEZ5NklBc0VkT25RbzlpY1RKQ2NuNC9EaHc0VmV4OTNkWFFoNEF0bWZVMWV2WGpWNGZtSmlva1lsY24zbnl1SHQ3WTNyMTY4RHlINlN4SnMzYndBQWxTdFhSbUJnb01Ibno3RnIxeTY5VDg4b2Fiay9Ud0h4VFE2NUswR1hGOTI2ZGNQTGx5K05ubmZvMENIUnoxVDZxcTVYcWxTcFFIc3JDaVZ4alNJaUlpSWlLbzhZZkNZaUFNQjd0aGI0Y1VSemZMejZyTkZ6YnoxVllQQVBGN0QzcTFiRnNETWlJaUlpSWlwSkdabi9WclppOEptSTZOM1NxVk1uT0RrNVlkT21UUmc4ZUxEUVAzYnNXTVRIeDhQZDNSM2R1M2RIMWFwVkRWclAyOXNiM3Q3ZVNFcEt3dG16WnhFYkc0djI3ZHRyakJzL2Zqd2tFdDNmYzNMQ3p5dFdySUMvdno5YXRjci9kMUJTcVJTelpzM1NHbFRKZmE2Y3QxMWRYV0ZsWllXTWpBeVltNXZEeXNvS0hoNGUrUGpqajlHMGFWTmh2SWVIQjREc2tKQ1ptUmxrTWhsc2JHemc0ZUdCN3QyN2k4YnFZMnBxaWdrVEpoZzBOcmVvcUtoOGc4OFNpVVFVSURja2lKMmJ1N3M3ek16TWtKbVpLZXAzZEhSRTY5YXRNWFRvMENLcDRFcFVFS0czNHZFaUtRMkFDWWEwY2M5M2ZGbjEvUGx6aElhR2l2cUs4b2FDMTY5ZlkrblNwVHFQTDEyNkZCczNib1NEZzBPUm5WTmJsZitJaUlnaUNkV1ptSmpBd3NMQzRQRXFsY3FnNnJ4eGNYRTRlMWJ6YnlLdlg3L0dsQ2xUUktIWmV2WHE2YjJSSnFlaTZ1UEhqd0ZrVjZtZU1tVUsxcTFiaHkxYnR1REZpeGVpOGRXclZ4Y0ZuNTg4ZVlLdnZ2cEthSThmUHg3ZHVuWEw5elhrNStUSms2SWJkdXJXclZ2c3dlZkV4RVNzWExteTBPdDg5TkZIb3VCelNXblVxQkYrK2VVWDlPN2RHOCtlUFVOWVdCZ0F3TXJLQ2o0K1BrYXZkK3pZTWFQR256aHhRbXVWWlFzTEN3d2ZQdHpvOCtjV0ZSV0ZtSmdZcmNmdTNic24ranlWU3FXaW05VlNVbEpFbGJCekFyaTU1YTArWFJKNjkrNWRvSG1YTDEvRzNidDNoZmFBQVFPMGhvWkxVMGxkb3d6OTJaNklpSWlJcUN4aDhKbUlCTDE4cW1DWW56dTJuSW8xZXU3dmx4OWoxZEU3R05lbGRqSHNqSWlJaUlpSVNvb28rR3pLNERNUlVYa3ljK1pNZ3gvcHJrdWpSbzJ3ZHUxYVVUaFlLcFhpMjIrL0xmQ2FkbloyK1BEREQzVWUxeGQ2em1GcmE0czVjK1lZZGQ1cTFhcHA5SGw2ZXVMbzBhTWEvU1ltSnZqamp6L3lYZlA5OTk5SGNIQ3dVZnZJc1huejVnTE5NM2FOTm0zYUZLclNwbFFxeFo5Ly9pbTBKUklKSkJLSnFDSWtVV21ac1NjU1poSUp1bnU3b0ZIMXdsZkRMUWx5dVJ5M2J0MkNXcTFHU2tvS29xT2pFUndjakpTVUZHRk1odzRkMExwMTZ5STc1NG9WSy9EcTFTdTllMXF5WkFrV0xWcFVKRi9iV1ZsWnVISGpoa2IvMmJObjBiZHYzMEt2NytibVp0UTE5TlNwVTFpd1lFRys0N1pzMllLc3JDeU4vaE1uVG9ncVdFc2tFZ3dlUEJoUG56N1Z1OTdRb1VPeGNPRkNvWjJlbnE0MUhFcEY0OHN2djBTalJvMXc0Y0lGL1Bqamp3QUFjM056ckZtelJqUnUyN1p0T0gzNk5JRHNweHFNR3pjT1FIYkYyNXdRYUc1ZVhsN3c5L2ZIbDE5K2libHo1d3I5OSsvZk4rZ3BFb1VWSGg2TzhQQndqWDVyYSt0Q0I1LzM3OSt2ODFqZWdPMm9VYVBRbzBjUG9UMXUzRGpSMS9uUFAvOE1HeHViUXUybk5GV29VRUhVVGtwS0tuUEJaMTZqaUlpSWlJaDBZL0NaaUVUV2ZOWVl4eU5mNE9ITDFQd0g1ekZ4UndSYWVEaWlSUzJuWXRnWkVSRVJFUkdWQktVcUMwQjIrTUZDeXVBekVkRzd5SkFnTXIzZFdOR1p5cG9FUlFhR2JMcUlzM2NTWUNzenc2clBHcFgybGd4MjY5WXR6Sm8xUytzeEp5Y245TzNiRng5Ly9IR1JuVy83OXUxQ2hWb2crNXFlVTZYVnhzWUdLU2tweU1yS1FuaDRPTFp1M1lxaFE0Y1crcHpSMGRHUXkrVWEvVkZSVVhqNThpVWNIUjBMdFg1eWNyTFdtMWIwN1NjL2taR1JRaGcyTDM5L2YvejQ0NDlJUzBzREFLalZha3liTnMzZzgrZG8xYW9WS2xTb0FIdDdlMlJrWkVDaFVFQ2xVaG05VG00cEtTazRmLzY4UnIrSGh3ZmVlKys5UXEwTkFMR3hzZGl3WVlQTzR4MDZkSUNucDJlKzZ4VGsrMGplS3QzNWhmS2RuWjNoNGVHQisvZnZDMzBTaVVSNE9rTU9PenM3NFcxTFMwdmh1SzRxNGhZV0ZwZzBhWkxHK2MzTXpBcjBQbjcxNnBYd3VWU2FuajE3aHBDUUVKM0hUNXc0SWJ4dGFtb0tQeisvQXAvcjNMbHpSbGU2TG9oWnMyWkJJcEhnM0xsemlJdUxNM2hldTNidFlHOHZ2bm5tNWN1WGNIRngwVHV2SkYvWHpaczNTK3dhUlVSRVJFUlVIakg0VEVRaTFoWm0yUGQxSzdTWWYrS2Z3SVBoVkZsWjZMWHFMSzR1OEVjVmg1Si9uQlVSRVJFUkVSVmU3b3JQTXFscEtlNkVpTXFxYXcva0NMMGRqNUNvRndpNUZROTVhblpJeGQ1S2lsZnJpeTY0UlVSRTVZZkpmM2NYLzBuK3FYcXBTTXRFalFrRnIycHVyTzJCdmhqUXdxM0kxNVZLcGFoZnY3NUcrSzR3VHA0OEtWUytCWUN1WGJ2aTBxVkxTRXhNQkFDNHVMaWdZY09HK1AzMzN3RmtoNlFkSEJ3S0hidytlZktrMXY2c3JDd2NQbndZbjMzMldhSFdUMHhNeExKbHl3cTF4cGt6WnhBY0hJeFpzMmJCek13TTI3WnQwem5XMXRZVy92NytPSERnQU96czdKQ1VsR1RVdVdReUdkTFMwb1NuSFh6Ly9mY0FOQ3ZtRnNTVEowKzBCdWtuVHB5SUxsMjZGR3J0blBYMzdObWo4N2k3dTd2VzRIUHVxclR1N3U3WXRHa1RBQ0F0TFEwLy8vd3o3T3pzMEw5L2Y1M3Izcmh4UTZqRW5LTWdWZEF6TWpLd2ZQbHlqYldOcFMxMDdlYm1wamNVcnN1OGVmTnc1c3dabytjVnRaMDdkd28zUWVUMTdOa3o0VG9CQUw2K3ZxTEF1TEhpNHVKSzVEWG5mTjRkTzNiTXFQTjVlbnBxM0pEeDh1WExmT2VWNU9zcXlXc1VFUkVSRVZGNXhPQXpFV253Y1hmQWhpRk5NZXovTGhrOTk0VWlIVDFYbnNINU9aMGc1V094aVlpSWlJaktuWnpnczRTUHN5ZWlQRUtpNGpGdi93MkUzSW9IQUZSM3NrSXZueXB3cjVqOVNPajJkU3FWNXZhSWlLZ1UxYTFTQVQ3cDZwb0FBQ0FBU1VSQlZQZGVHQmU4TW9iRXhBUVpxaXlvMUZtb2JDZkRrTGJ1a0pYQTAwa2tKaVpvNDFteFdOWldLcFU0ZGVvVVRwMDZoYjE3OTJMaHdvVndjSEFvOEhvUkVSRll1blNwMEs1VXFSSysvUEpMWExvay9qMy8wS0ZEY2U3Y09UeDkraFFBRUJRVUJBY0hCN1JyMTY1QTUwMUxTME53Y0xETzQzLzg4UWY2OWV0WHFFcnlKaVltT3F2emFxTlNxVVRWZy8vNDR3K2hDdmF5WmNzd1pjb1VPRHM3NjEyalo4K2VzTEd4UVZKU0VnNGRPbVRVZnIyOXZlSG41d2NmSHgrajVwVm5xYW4vUGtYVTFEVDdCdHFyVjY5aStmTGxlUDc4T1NRU0NSbzBhSUFHRFJwb3pGV3IxUnFCNHNhTkc2Tng0OFpHNzBPdFZ1T3Z2LzR5ZXA0aDd0Ky9qNTQ5ZXhvOUx5TWp3Nmp4a3lkUFJzZU9IVFg2ODZ1QW5aL2NsYkh6Y25aMnhvNGRPM0Q0OEdIczNyMGJ2WHIxS3RTNXlvT0tGY1hYOXZqNCtGTGFpWGE4UmhFUkVSRVI2Y2ZnTXhGcE5kVFBIV0YzRTdBNVZQY3ZRblM1OGtDT1Flc3Y0TGN4TFl0aFowUkVSRVJFVkp3eVZHb0FXYnlSa1lnRXNRa3BHTHJwRWtKdXhhT0NwUlJ6UHE2SElXM2RoY0F6RVJIUnpXODdGL3M1WHFWa3dQMmJRM2llbEFhWlZJSzVuOVF2OW5NV2hSWXRXaUE0T0JocXRScHl1UnhQbmp6QjhlUEg4ZGRmZjBHbFVnRUFvcU9qTVgvK2ZLeGN1YkpBNXdnUEQ4ZmN1WE9SbVprcDlFMmNPQkhXMXByZnEyVXlHYVpNbVlJSkV5WkFwVkloS3lzTGl4WXRRbEpTVW9GQ25mdjI3WU5Db1JEYVRrNU9hTkNnQVVKRFF3RUFjcmtjaHc0ZEtsUlZhVGMzTjJ6ZXZObmc4YWRPbmNLQ0JRdUVkazdvR1FCT25EaUJ6cDA3dzl2Ykd3Y1BIb1NKaVFtc3JhMlJuSndzV3FOR2pScW9VYU1HWHIxNmhkNjllMlBreUpIQ3g4dk56UTF6NXN3UnhzYkh4MlBxMUtsQ1d5YVRvWFBuNHYrYUtDdVVTcVVvYUc1dWJpNzBQMy8rSEVCMklQbmJiNy9GRHovOEFGdGJXOUg4dlh2M0lpb3FTbWhMSkJJRUJBU1V3TTZOazVXVmhiUzB0R0kvajRtSmlSQWVMMHExYXRYQ3paczNBUUNXbHBaNDgrYU5jQ3d0TFEzUjBkR29WYXNXdnZubUcyUmxaZUhLbFN1aStTa3BLYUwyOWV2WElaUEp0SjZuUEtoY3ViS29uZk81V2xid0drVkVSRVJFcEIrRHowU2tVOUIvZlhBbDloV3VQSkFiUFhmM3BUaE0rKzF2Zk51M1lUSHNqSWlJaUlpSWlvdnluNHJQWmd3K0V4R0EvWmNmWStqbVM4aktBbFlPYklSeFhXcVg5cGFJaU9nZDVXQnRqbWs5NjJMbTNraXNPaHBkN203Q2tVZ2tjSFIwaEtPakl4bzBhSURHalJ0ajRjS0Z3dkhJeUVoRVJrWnFyWWlyVDJob0tMNzc3anRSNkxsUG56NTZxK1hXcjE4ZmdZR0JXTGR1SFlEc1VPcWFOV3Z3L1BsekRCOCszT0RLc284ZlA4YXZ2LzRxNnV2ZXZUdnExNjh2Qko4QllPdldyZkR6ODRPam82UGU5YTVjdVNLRSs1S1MvcTBnbnBxYWlsT25UaG0wSndDaUVHMXVscGFXbUR4NU1ueDhmUER5NVVzQXdLZWZmb3ByMTY3aHpwMDdXdWM0T0RqQTF0WldDQlFDZ0oyZEhkemMzSVIyVmxhV2FJNjJNR2hScVY2OU9tYlBucTNSNytUa1ZDVHIrL3I2WXNhTUdUcVA1NFNhYzhzZGZBZXkzODhBMEx4NWMvajcrd3NWd1YrOGVJSFpzMmZqMjIrL0ZkNUgxNjlmeDVZdFcwVHorL1hyQnc4UGp3THRYeWFUNGJmZmZoUDFCUVVGRmJnS2RQLysvZEc1YzJkY3Zud1pCdzRjRVByYnRHbUREejc0d09qMXJLeXNDclNQb3BBVFNHN1dyQm5TMDlOeC9mcDE0ZGpUcDA4eFpjb1VvOWJMSGF6TmJkR2lSZWpRb1FQcTFxMWI4TTBhS0NjZ25uY3YyN1p0dzlhdFc0WDJnZ1VMMEtKRkM5R1l2Qld3YzZyZzYxT1NyK3Y5OTk4SFVQNnVVVVJFUkVSRUpZWEJaeUxTU1dvcXdZSHhiZEJ3eGpHOFRESHVVVndBOE4yaFc2aFYyUWJEMjlVb2h0MFJFUkVSRVZGeHlGQ3BBUk1UU0NXRmU0d3VFWlYvVzAvSFl1am1TL0N1VmdGYlJ6UkhvK3IycGIwbElpSjZ4NDN1NUlHRmY5N0U2emVaMkgvNVNibStJY2ZQencvVzF0YWlLcXAzN3R3eE9QaWNsWldGUFh2MllOT21UYUpRVzRzV0xmREZGMS9rTzc5WHIxNjRmZnUyRUVvRmdGMjdkaUUyTmhiang0L1BOMGlyVnF1eGJOa3laR1Q4KzdjRFMwdEw5T3JWQzdhMnRuQnpjOFBEaHc4QlpGZUtYYk5tRGViT25hdDN6UTBiTnVEZXZYc2EvZkh4OGFJS3pnWGg2ZW1KNmRPbnc5WFZGUURnNk9nSVgxOWZEQmt5Qk9QR2pkTTdOMjhsV0h0NzhjOUV1YXNkQThVYktqUTNOeGNGR291YXFhbXBFRncyVkZ4Y25LaWQrLzBUR0JpSXk1Y3ZDMEh6eU1oSXpKNDlHd3NYTHNTalI0ODBLcFhYcmwwYmd3Y1BMc1FyZ01iK0MxTTl1VzdkdW9pS2loSjluVWdrRW5UcTFBa1ZLbFF3ZXIzU0RKeTZ1N3RES3BWaTFLaFJCYTR1YjZpS0ZTdWlZc1dLeFhxT3dxcFNwWXFvblhPOTBxY2tYMWQ1dlVZUkVSRVJFWlVVQnArSlNLOHFEcGJZOTNVcmRQZzJCT3FzL01mbk5mTEhjTHhuWjRHUEdsZkpmekFSRVJFUkVaVzZqRXcxa0FWSXpWanhtZWhkbGp2MEhESzlBK3l0cEtXOUpTSWlJdGhhU3RHelVSV2NqSHFCbjg3RWx1dmdzMHFsMGdpam1aa1o5bWM3aFVLQkpVdVc0UHo1ODZKK0R3OFBUSjgrSFJLSllUL0xmL1BOTjVETDViaDA2WkxRZCtIQ0JZd1lNUUtqUjQ5R3AwNmRkTTVkdTNZdElpTWpSWDE5K3ZTQm5aMGRBR0RBZ0FGWXZIaXhjT3pzMmJQWXRtMGJCZzBhWk5EZWl0SkhIMzJFd01CQWpmZnZqQmt6dEZZd3ppdHZaZGlxVmF1SzJuay9qaFlXRmdidkxTb3FDcWFtcHBCS3krL1BXcmR2M3hhMWN3ZERiVzF0TVhQbVRFeWVQRmtJT0YrOWVoWFRwazNEdlh2M2hBcmZRSGFWMnJsejV4YnFmWkdSa1NHcXBBNEEwZEhSQlY3djJyVnJtRDE3TnRMUzBvUSt0VnFOZWZQbUZXaTk2dFdyWS9QbXpVYk51WC8vUGk1ZXZJaExseTVoMHFSSkJUcHZ6cmsvLy94empjL2ZkNVdGaFFXY25aM3g3Tmt6QU1DVEowK1FtcG9xVk9WKytQQWhqaDA3aGdFREJzRGF1blNlTGxBV3JsRkVSRVJFUkdVVmc4OUVsQzgvci9ld3FFOURUUDN0YjZQbnFyT0FQbXZQNGZUTURtaGVVLzlqN0lpSWlJaUlxUFJsWktvQkFPWU1QaE85czBLaTRobDZKaUtpTXN2WHd3bjdMai9HaTZSMHhDYWt3TDFpNlFUUzhuUGx5aFZZV1ZtaFRwMDZXby92MjdkUFZDMFp5QTRtNXZiNjlXdWNPSEVDYVdscGFOdTJMYXBWcXdhbFVvbXZ2dnBLbzhxdXViazUyclp0aTFPblRvbjYwOVBUaGJlVGtwSnc5T2hSMGZHV0xWdENMcGZqenAwN1FwOUNvY0RPblR2UnVuVnJyWlZCZi9ubEZ4dzhlRkRVVjZWS0ZmVHIxMDlvZCt6WUVYdjI3RUZNVEl6UXQzWHJWamc1T2FGcjE2NWEzeWRWcWxTQlNxWFNla3lYcDArZmFyd2Y4MnJkdXJYV1VMbWhsWTNEdzhORmJTOHZMMUc3b05WVTkrM2JodzBiTmlBZ0lBQ05HalV5YUU1WmxQdHpCd0NxVmFzbWFqZHMyQkFUSmt3UUJlR3ZYNzh1R2lPVHlUQnYzanhVcWxTcFVIdFJxOVVJRFEwdDFCbzVEaHc0Z0tDZ0lGRkY2aHptNXViNTNtQ1FrWkVCdFZvdDZqTXh5Zi9KU3FtcHFUaHo1Z3d1WHJ5SWl4Y3ZJakV4VVRpV095aWVRNkZRNE5XclY3QzF0WVdabVpsR0VEMkhsWlVWK3ZidHEvVlkxYXBWc1hYclZyMzcrbi8vNy8rSlB0YnIxNi9YK2pXVVg3WDRzcVJXclZwQzhEa3JLd3MzYjk1RTA2Wk5BUUFQSGp6QXJsMjdjT2pRSVhUdjNoMTkrL1lWYnV3b0thVjlqU0lpSWlJaUtzc1lmQ1lpZzB6cFhnZW5ieWZnVU1SVG8rZG1xTlRvc3ZRVXpzL3VCQzhYMjJMWUhSRVJFUkVSRlpXTVREVmdBa2hOOC8rRExCRzlmZVNwU255eTVpeER6MFJFVkdiNWVqZ2kvWitiOVVLaTRqR2tiZGtNUGo5OCtCRGZmLzg5NnRhdGkyYk5tc0hOelExU3FSUUpDUWs0ZmZvMHJsMjdKaHJ2N095TUJnMGFDRzI1WEk2QWdBQzhmUGtTQVBEcnI3OWkxYXBWOFBUMHhPZWZmNDVGaXhZSlkxMWNYREIwNkZCUm56YlBuei9Ic21YTE5QcTNiTm1DRlN0V0NCV2NuWnljc0dqUklvMXduRnF0eHFaTm03Qm56eDVSdjBRaXdjU0pFMFdWU1NVU0NiNzY2aXVNR3pjT1dWbi9QazV5K2ZMbGtNdmw2TisvdjhZKzVzeVpvM2YvT1dKalkzSHExQ21FaElSb0RUMDdPVG1Kd3FLRmtaYVdocENRRUtGdGFtcUt4bzBiaThiazNZTWhvY0lIRHg0Z0tDZ0lBQkFURTFOdWc4OUtwUklYTDE0VTlkV3NXVk5qM0FjZmZJQ1ltQmlOengwZyszTmwvdno1b3MvLzBwU1VsSVMxYTllS1B1NG1KaWFpeitQS2xTdGp5SkFoYU51MnJVYVkrZGF0Vzlpelp3OU9uejR0NnZmMjlrWmdZS0RHK1hKWGt3YXlxNm5yb2xBb05QcHUzNzZOYWRPbWFSMXZZMk1qYXVzS2EwdWxVcmk2dXVvOEx3Q055c1BPenM0YTY1ZFZOMjdjUUZ4Y0hKNDhlWUtuVDUvaXlaTW42TktsQytyV3JZc3paODRJNDBKRFE0WGdjMDRWNWVUa1pPemF0UXR0MjdZdDhlQ3pJWXJyR2tWRVJFUkVWTll4K0V4RUJ0czVxZ1VhelRxR21CY3BScytWcHlyUjhic1FYSm52ajhvVitCOXFJaUlpSXFLeUtqMVREV1Jsd2NMTXRMUzNRa1NsWU9pbWk1Q25LdkcvcWMwWmVpWWlvakxKcDdvOUFNQlNhb3FRV3k4d3BLMTdLZTlJdjZpb0tFUkZSZWtkSTVWS01XblNKRkVvOGNLRkMwTG9HY2dPbUo0NGNRS2VucDdvMEtFREhqeDRnRzNidHFGNjllcFl2SGd4WHJ4NFVlQTlXbHRiWS9IaXhWaTBhQkV1WExpQU9YUG00TDMzM2hPTlNVMU5GWTduTlhUb1VEUnMyRkNqdjE2OWVoZ3dZQUMyYjk4dTZ2Ky8vL3MvUkVWRllkeTRjWEJ3Y01oM2Z3cUZBaEVSRWJoMDZSTEN3OE4xdnRhV0xWdWlYNzkrU0V4TXhJSUZDL0pkMXhBN2QrNUVTc3EvZnhOcDNibzFySzNGWWZ2Y3h3SGRvY0s4VlZkejVLMllYSjZFaFlXSlhyOU1Ka090V3JWRVl6SXlNckIvLzM0Y1BueFk2eHBxdFJyYnQyK0hsWldWUnFWYVk4bGtNaHc0Y0VEVXQyclZLaHc2ZE1qZ05iNy8vbnRSa05UUzBoTFRwazJEdGJVMWxpeFpndWZQbitQUm8wZFlzR0FCcWxhdGltN2R1c0hYMXhmaDRlRTRkdXlZcU1vNWtGMU5lZGl3WVdqYnRxM1c4OTI4ZWRQZzE1WTdmSjFEMzlkUTNvL0YyK2pxMWF1SWk0dERRa0lDNHVQamtaQ1FnTmpZV05HWW5UdDNhc3d6TVRIUnVPSGc1TW1UR0Rac0dCd2NISERyMWkzUjJMd1YrY3VLb3J4R0VSRVJFUkdWSnd3K0U1SEJiR1JtK0d1aUgxck9QNEdFWlAyUGp0UG1pVHdOSHl3T1JkanNUckNWOGZKRFJFUkVSRlFXWlZkOE5vR0ZtZjdIOWhMUjJ5Y2tLaDc3cnp6QnlvR04wT2lmVUZtSlVDcVJ0R3NIMGlNaW9Icnh2T1RPUzBUMERqS3RYQmtXM28xaDE3Y2ZJQzJmTjdoWVNFMVIzY2tLU2xVV1l1TlRTM3M3T3VXdEFxdUxzN016SmsrZXJCRWNybEtsaXRheE9UNy8vSE5rWkdTZ2YvLytzTE96UTBKQ2d0WXdXKzVxc2lZbUpyQ3dzTkFZSTVGSVlHNXVqdG16WitQV3JWdW9XN2V1NkhoNGVEaFdybHlwTlhEY3BVc1hyZFdiYy96M3YvL0ZyVnUzY09YS0ZWRi9XRmdZL3Y3N2J3d2NPQkE5ZXZRUTlxNVVLdkhnd1FQRXhNVGc1czJiaUl5TXhNT0hEM1d1YjIxdGpVNmRPcUZYcjE1d2MzTURrQjFlek0zUWowVmVrWkdSMkxWcmw2aXZUNTgrR3VQeUJsZDFmUnkwdlk3S2xTdGo5T2pSR2hWWmxVb2wzcng1QXlBN0dKeERyVllML1htWm01c2pNek5UOURIUEc3Wk9TVW5CNjlldlJlMjg1ODE5WEJjckt5dElwVktOUUhHVEprMkVBSDlLU2dxT0hEbUMzYnQzaTBMODJseTdkZzFqeG94QjI3WnRNWGp3WU5Tb1VTUGZQUlNYY2VQRzRkR2pSN2h6NXc3YzNkMHhmZnAwWVQrYk4yL0dqaDA3c0h2M2JpaVZTc1RGeFdIanhvM1l1SEdqeGpvMWF0VEFnQUVEMEs1ZE81MlZsZ0dJS2c3bkpwRklVSzllUFRScDBnUStQajd3OHZLQ3Fhbm1EY3FPam81YTV6czZPdUtMTDc0dzVDV1hhMXUzYmpVNFBKNmJxYWtwYXRldUxhb1FuNUdSZ1ZXclZpRWdJQURYcjE4WHhycTd1NWZKc0hCUlhxT0lpSWlJaU1vYkpnK0p5Q2kxS3R2ZzZDUS90Rm40UDd4UnFveWVIL2s0Q2Y2TFEzRjhTanZZTVB4TVJFUkVSRlRtWkdTcWdTeEFaczZLejBUdm1xR2JMNks2a3hYR2RhbGRZdWRVeHR5RmZPTUdxSjQ5TGJGekVoRzl5MVRQbnlQMTJGL0krUHM2N0FOSHdheDYyYTZXckV2ZEtuYTQrU1FKb2JmalMzc3JPblh2M2gyMnRyWTRmLzQ4N3Q2OWkvajRlR1JrWk1EYzNCd09EZzZvWGJzMldyZHVqYlp0MjBLcUpZVGVzR0ZEQkFRRTRMZmZmb05TcVVUNzl1M3gwVWNmQ2NjbEVnbEdqaHdwdEwyOHZEUXEzUUpBLy83OWhWQmZyVnExRUJRVXBIUFBPVUhMM0ZhdVhLbXpVcStmbngrKytlWWJ2ZThIaVVTQ3VYUG5ZdUxFaVlpT2poWWRVeWdVMkxCaEF3NGVQSWdmZnZnQk0yZk94TjkvL3kwSyt1clNzR0ZEZlBqaGg3Q3pzNE9KaVFsZXZud0p1Vnd1VkJmT3pjN09MdC8xOHJweDR3Wm16WnFGek14TW9hOXo1ODZvVmFzV0prMmFCQXNMQzVpYW1pSWhJVUhqZGVVT3FPZUlpSWdRQlpJQm9FT0hEbWpTcEFrbVRKaWdNWDdkdW5WWXQyNmRSbjlNVEl6bzh5QzM2ZE9uSXlFaFFXc0lOOGZNbVROMUhnT0FTNWN1NGROUFA5VTdCZ0RHangrUDk5NTdEMWV2WGhYMXQydlhEcEdSa1FnT0RzYkpreWMxWG5PT0R6NzRBRmV1WE5FSVJKOCtmUnFuVDU5R3pabzEwYWxUSjNUbzBFR2orbmlPbFN0WElpZ29TSFNPdExRMERCbzBTRFF1S1NsSmVEc3lNbEk0bnZOMWtaZWxwU1VXTEZpQXc0Y1BvMy8vL3NMWDUvUG56L0gzMzM5RExwZkR6czVPNS93Y01wa00xNjVkdyt2WHIrSHU3ZzVuWjJkVXJGZ1JabWJpdjQxOThjVVhtRHAxS29Ec01LNnZyeS9hdFdzSFgxOWZqY3E5MmxTb1VFRjBMVEExTlVYbHlwWGg0K01EUzB2TGZPZVhkNVVxVlRJNCtHeGhZWUVxVmFyQTFkVVZ0V3ZYaG9tSkNYcjI3SW10VzdjS1k4TEN3aEFXRmlhYTUrM3RYYVI3TGdwRmZZMGlJaUlpSWlwdm1Eb2tJcVA1dUR0Z3o5aVc2TG55RE5TYVQ5WEsxNFY3TC9IQjRsQWNuZVNIQ254c0xoRVJFUkZSbVpLZXFRS1FCWm1VRlorSjNpVmJUOGNpTmlFVis3NXFWYUxuVFkrSVlPaVppS2dVWkQ1OWdyU3JWMkJUYm9QUHRqZ1psVjE5T0RZaEJlNFY4dzhIbGpRek16TjA3TmdSSFR0MkxQQWFuMzc2cVVFaDFPTGs2ZW1wTmZqODRZY2ZZdHk0Y1hvcjJlYXd0TFRFa2lWTE1IZnVYRnk3ZGsxMFRDS1I0S3V2dm9KTUprUEhqaDBSRVJHaGN4MHZMeSswYTljT2ZuNStxRnk1TWdCZzRjS0ZDQTBOMVRsSElwRm9yWjZ0ejE5Ly9ZWFZxMWVMQW9WdWJtNFlNMllNek16TWtKNmVydkU2Y3Noa010U3NXVk9qdjFtelp2RHc4RUJNVEF3a0Vna0NBZ0xRdTNkdm5EcDF5cWk5bFJWcXRWb2pSTy9rNUlSYnQyNWgwYUpGT3VlNXU3dmo2NisvUm9NR0RhQlFLTEI2OVdxdEg3OTc5KzdoM3IxN09IcjBLRFp1M0tpMTByR3V5dFRhS3BQblVDcVZlby9uU0U5UGg3dTdPN1p0MjRhWW1CamN1WE5IYjlEWjJ0cGFvM3AyVkZRVW9xS2lOTWJhMjl1amV2WHFXTGh3SVdReUdabzBhWUoyN2RwQkpwTmh5SkFocUZpeFlyNzd5MDBpa1dpdDh2dXV5TGtXNUpCS3BYQnhjVUhWcWxYaDZ1b3ErbGV4WWtXTkN2Q2ZmUElKOXUvZkQ3bGNydk1jYmR1MkxaYTlGMVJ4WEtPSWlJaUlpTW9iQnArSnFFQzZlYnRnL1grYklHRHI1UUxOdjNEdkpUcCtGNEtUVTlzei9FeEVSRVJFVklaa1pLb0JtRUFtWmNWbm9uZkp2UDAzME03clBYemN4TFZFei92bXd2a1NQUjhSRWYwclBTSUNOaC8zTHUxdEZNai9aKysrdzZNbzF6YUEzN085WkxQcGhKWUVDQjBrTkduU1JBRkZLVFpVc0lCSHNCeVZjeFFiZ29nb0ZvNGlpSURkVHhRVkM0Z0ZwSVVxVFFpOWh0QWhmWlBOOWpMZkgwczJXVFk5bTJ3STkrKzZ2TXpNdlBPK3owdzJBWGJ2ZmJaTncxRHZKNVdjeWpUWHllQnpmVEZzMkRDa3BLUWdPVGtaQUh4Q3U1V2gxV294YTlZc2ZQYlpaL2p4eHgrOSt5ZE9uSWd1WGJvQUFJWU9IWXFmZnZvSlo4NmNBZUFKTUhibzBBRTlldlJBMzc1OUVSTVQ0emR2WW1KaW1jSG5rU05IVnJycmJjK2VQZkhiYjcvaDZOR2pBSUFtVFpwZzFxeFozbms2ZE9oUVlxQVZBTWFNR1ZOaWwxNkpSSUxISDM4Y3I3MzJHcVpPbllyT25UdFhxcWE2UmlLUllPVElrVml3WUFGY0xzK25nNDRaTXdZREJnekF1blhyL0VLazBkSFJlT0NCQnpCa3lCQnZXRjZuMCtHVlYxN0JzR0hEc0dEQkFxU2xwZm1jSXdnQ25udnV1UkpEenpYdG80OCt3dmJ0MjhzYzA2SkZDL1RwMHdkOSt2UkI4K2JOY2V6WU1TUW5KMlByMXEwNGYvNThxZWNaREFhTUd6Y09LcFhLdSsvRkYxLzA2d1JORmRPclZ5L0V4TVI0dzgweE1URVZla05HSVkxR2d6ZmVlQU9USjArRzJXejJPOTZwVXlkY2Q5MTFnU3k1Mm1yaWR4UVJFUkVSMGRXRy80SWlvaXFiTUxBNXptU2I4Y2FLa3YveFhKN2RwdzI0OGExa3JINitQeUpDRkFHdWpvaUlpSWlJcXNJVGZCYWhadkNaNkpxUmZEZ1RwN0xNZUhWays5cGQyRzZISy8xUzdhNUpSRVJlem5QbkFGRUVydWgrZVRWbzF6alU4NFVBSkIvSndJQzIwY0V0cUo1NzVwbG5zSC8vZmlpVlNqei8vUE5vMzc1cWYyZVF5V1NZT0hFaWV2YnNpZm56NTZOSmt5WStBV3FKUklJSkV5WmcxNjVkNk5hdEd6cDE2dVFURGkxSnMyYk4vUFpKcFZJMGJOZ1FRNFlNcVZMSDdMQ3dNTXllUFJ0VHBreUJXcTNHNU1tVG9kZnJ2Y2ZidG0zcnJWY3VsME9qMGFCUm8wYTQ1WlpiTUdUSWtGTG43ZFNwRTc3NDRndWZ1UklTRXZEd3d3OVh1c2FTTkcvZUhGRlJVUmc5ZW5SQTVpdExpeFl0MExwMWF5UWtKT0RWVjE5RlhGd2NoZzBiNWczR3YvMzIyOTV4ZDk1NUp3WU9IRmhxc0xkejU4NVl0R2dSdG16Wmd1Ky8veDVIamh3QjRPbDRYbml2Uy9MeXl5K2paOCtlVmI2R1o1NTV4aTlzWFdqeTVNbDQ5TkZIa1p1YjY5Mm4wK25Rc1dOSGRPclVDYjE3OTBac2JLelBPYTFhdFVLclZxMHdZY0lFWEx4NEVmLzg4dy8yNzkrUFE0Y080ZEtsb3IvemR1alFBYmZlZXF2UHViVWRlcFpJSk41d2NEQ0M1WUhVdm4zN0t2OU9LdFNxVlN0ODhza25XTHg0TVZKU1VwQ1ptUW05WG84K2ZmcGcvUGp4QWFvMGNHcnFkeFFSRVJFUjBkVkVFRVZSREhZUlJIUjF1L2VqYmZoKys5a3FuOSt4aVI3Skx3MWcrSm1JaUlpSXFBNTQ5NCtqZVA2N2ZiaTNWMU1zZWJ6cUx5SVQwZFZqNUp3dFNENlNDY1BDa2JXKzlxV0h4dGI2bWtSRVZDVDJxOFhCTHFGS1RtZVprZkRzNzRBbzR0VlI3VEY5VkMyL2VlY2FkT0xFQ1RScDBxVGNJSEpGdWQxdTJPMzJhczhuaWlJY0RvZlBQcGxNVnFtT3I2VnhPQnlReS9tSmxlVTVmdnc0d3NMQ0VCMWQ5QWFFYjcvOUZ0MjZkVU9yVnEwcVBWOXFhaW8yYk5pQU1XUEdRS2xVQnJMVVN0bTZkU3ZXcmwzckRUc25KQ1JBcU9JYlJmTHk4cENXbG9hMHREUWtKU1dWR05nbnFpeitqaUlpSWlLaWF4azdQaE5SdFgwOThYcGtGOWl3NW1CR2xjN2ZmeTRQQTJZbE0veE1SRVJFUkZRSDJKMXVRQUEwY2o1bFFIUXRPSlZsd3ZJOUYvRHF5SGJCTHVYcUl3aWVUcWtWM1YvZWRFb2xSSnN0QUlYVlFZTGd1VDZyTlRqclM2V0F5K1d6TGRGcTRjN1BEMDQ5ZFUxOXZ6OVYvSm1rdXExUm1DY3NHeCtsUmZMaFRHQlVrQXU2QmlRbUpnWjBQb2xFRXBBUXRTQUlVQ2hxNW5VRkJnb3JwbVhMbG43NzdyLy8vaXJQMTZKRkM3Um8wYUk2SlFWRTc5NjkwYnQzNzRETXBkZnJrWlNVaEtTa3BJRE1Sd1R3ZHhRUkVSRVJYZHVxLzNabklycm15YVVTTEh1bUR6bzIwWmMvdUJTRjRlZE1ZejE5Z1krSWlJaUk2Q3BoYzdvQVVZUmF3YWNNaUs0RnlZY3pBUUFQOTAwSWNpVWxpMzczUFRSWThERTBOdzd5T3hiMnhMOFIrOVZpUkwzNVZ0Rk91UnphSVVNaGpZcjJHeDhvMnFHM0l2S1ZhWWo1NEVOSWRLRit4L1hqLzRXWU9YTVJOdkZ4eUp0WExMU2o3TklWTVhQbVFkM25oaXJWcE96Y0JacUIvdmVvb2lKZm1ZYllyeFlqNU02N3F6eEhTU1I2UGZRVEhrT0REeGRBLzNEdGYweTRvTkZBUCtFeFJMendzaWZjQzBBOVlDQmkzdnNBNGM5TzlnUmlMMVAxN29Pd3g1NkFOQ3FxMHV2bzdya1g0Yy84cDFyZmcrclMzWHMvWXI5YWpOaXZGa01JQ2FuUU9YWHAva2dpSXFBZi93Z0VqYWJTODVkRzFiTTNJcWROUjhUa0YveU9oVDQwRGxGdnZnWDlveE1oMFljRmJNMktDbjE0WEtXL1h5V1J4Y1VoY3NwVXlGdFd2cVBxMVU0dWt5QmFwNFRONlVhZXhWSCtDVVJFUkVSRVJFUkVWRyt3ZlJNUkJZUldLY1BxNS91aDY2dHJjRDdYVXFVNTlwL0xRNjhaYTdIMmhRR0lqd3JjaXh4RVJFUkVSRlJ4Tm9jYkVBUW81ZEpnbDBKRXRXRFpQK2NSSDZsQlFwUTIyS1dVU0tMUmVJS1Fzbks2bVVra1VQZnREOTNJVVpCRVJFRGR0eCt5Wmt3SDdIYS9vU0hEUjNnRHZ1bFBQZ2F4b0FCaC8zNGFxdTdYdzVXUmpzekp6L3BQcndzRkpNTGxyM1hla0dIb0F3OGkvNXV2dmVQa3pWdEEzYTgvQUVEUnBnMk15NWRCb3ZlOFVWeTBXa3Z1NkN3SUNCbDJ1emVFS291TGczSEp0OTdENm43OUlZdHRDTlBLUDByc3dDdFBhSWF3SjU2RW9GQkMzcXdaMVAwSGxIMnZMck5zU0ViZTU1K1dlcnpCL0lYbEJqTEZnZ0trUC9sWXFjZmRSaU9VN2RwQkNBbUJxa2RQU0gvK0NhNk05RExuakg3clhVZ2JOaXk3K0RJWXYvc1dwai8vQUFBb1dyV0N1bmNmUUJBODM2c3Z2NEJZVUFCSldCZ2tZV0hRRExnUjV2VnJJZEdIUVQvMlFRaGFMWlNka3BENS9MTndHNDJBWEk3WVQ3L3dXOE93WUQ3c2h3OTV0eFZ0MjBMZXZBVWtvYUd3N3Q1VjdBYUljQnZyYnRma09uTi9KQkpFUFBjQ1pJMGJROUcySFhMZmZ3OXVVd0ZpNXM2djhMVVlQcHdMNjg0ZFB2c0VwUkx5RnA0T3RkcGh0OFAwK3dvQWdMSlRrdmZORkk0VEorRE9NL2pORjhqSFlZMlJ5eEV4K1VWSVFrTVIvc1NUeUh6bFpZZ21VODJ1V2NjMERsZWp3T3BFeWhuLzd5RVJFUkVSRVJFUkVkVmZERDRUVWNBMDBLdVEvTklBREp5VmpITlZERCtuWnBqUWZmb2EvRFc1SDVMaWE3L2JDaEVSRVJIUnRjN3E4SHpVdlVyT2pzOUUxNExsZXk3Z21jSCtIMDllMTRTT3ZoZTZ1NHE2RWVkL3U5ajd0VlFmaHVoWjcwQWFHK3ZaSVlwd1hyb0VhYWdlcnF6TWdLd2YvZFk3SllhQVZUMTZRdFdqWjRublNDSWlFZjMydTk3dGdtVS9vK0NYbi8wSGlpS3kzMzRUNFk4OUFXWFhidEFPdlJYU3lDZ1lGbjRFUVNhSDdwN1JrT2hDb2V6UUFWblRYdkU1VmRxd0ljTC8reXdFaFJMdTNCeVlWdjlWNGVCemhUa2NFTjF1bjEyQ1JBSVUrMmp0aU1rdmxOcHhWaWdjSjVFZytzMjMvT1lxbFAzR0REaFBudzVNelpmWlVsSmcrdU4zYUlmZEJzME4vV0JhK1Nlc3UzYkNjZndZNUlrdElXL1JBbGkvRnZwL1BRcEI2d24vNTMzMWhTZlVXd2JkblhkREdoUGp0MStlMk5JbnJGdGVNTHdxSkJHUmtJYjZkeG92RE5nRGdEd3VIcUxaN0RmR2NmWU00SEo1dCt2TS9YRzdZZnpoTzRROStXOUlZeG9nY3RwMDVQenZYYi96SzBvU0hnNnBQZ3pPTTZmaFNrK0hOQ1lHeW5idFlEOTRBSkRKb0gva1h3QUFkMDRPekpzMlFwN1FESzQ4QTl5NXVWVmVNeWdjRHVSL3V4aGhqejBCU1VRazlJODhDc1BjT2NHdXFsYkY2bFZJS1NHNFRrUkVSRVJFUkVSRTlSdUR6MFFVVUlrTlFyRHB1NERGblFBQUlBQkpSRUZVbFlIb08zTjlsY1BQbVVZYitzeGNoeCtmNm8xYnJvc05jSVZFUkVSRVJGUVdtOU1UU0ZQSzJQR1pxTDViOXM5NUFNRElMbzJEWEVrRnlHUVFaRVZQWmZwOEhSSUNhVWdJUkxzTmxrMmJZRnI1QjF3WkdVWG5TaVJRdEcwTCs4R0RsVnBTMEdnZ1dpeUFLRUowdVNDVUV0aXRNTGRZNG03ZHZmY0RBRXgvcllMYlpQSjBlRzdVR0JLdEZ0cGJiL04wbXdhUS8rMDNQdWVwdW5hRGZzSkVDQ28xUkpzTk9lLy9EODV6WjVIMThvdEZZNjd2Z1pDUm93QUFobmtmd0hueFlsRTVwZ0xJR2pXR3JHbFRTRUowQUFCWjQ4WlFkdTBHMno5RlhYbU5QLzhFK3lIZmU2ZG8xeDY2MGZkNnR3V2xFb0pTV2Y0OWtNc2hsSEpJRUR4dnVNbGYrajBrYXJWM3Y3SnpGNmk2ZFFjQTJJOGVnV1hqQnUrYW1vRTN3cnh1TGNSaW5iMGRhU2NCQUEwV2ZBeElwZkF1S0pFZ2FzWWJubk9sVXUvOVVWM2ZvNmgyVVlSKy9MK2dILzh2NUgrN0dKWXRteS9mTERjdVRYZ0VzUjh0QXVSeU9OSk9lb0s5b3VqNXJ5U1NtbmtEVWNqdzRkQU1IRlRtbUlnWFhpcHhmOGFrcCtIT3pRRlE5KzZQTFdVUGN0NStDeEhQVG9ibDc2MCtuY0VMZnY0SjFqMy9sSG5OcnN5aU56bG9ieDRNN2JEYmZZNHJPblJFWkllT3ZpVkVSQ0R5bFdrQUFOUHZLMkQ4NFh2dnNVQTlEcVAvTndjU25jNnYzdUsvdzJMZSs2REVheklzL0FpMjNTVmZ0eVE4QW9EbnZ0bFM5a0NaMUJtcXJ0Mmc3bk5EMGZmbEdoQ3RVOEoxK1hkcjh1Rk1ER2diSGVTS2lJaUlpSWlJaUlpb05qRDRURVFCbHhDbHJYYjQyV3gzNGJiM051R1Q4ZDB3dmwrekFGZElSRVJFUkVTbE1Wa0xPejR6K0V4VTN5M2JmUjU2dGZ5cUNJcVoxNjZCOVorZDNtM25oWXRRdEdvTkFCRHROcGgrK3cybXRhc2hGaFJBMmJrTGxOY2x3ZkwzRmtpMFdrUys5QW9rRVJISWZtMGFIQ2RQVm5oTi9VUGpJRy9aQ3FhVmZ5TGo2U2NoYmRnUWdxVDAzNDJ1UEFQRWdnS2ZmY3F1M1NCUnErRTRkeGJPVTZjOE95VVNvRmlJV252THJaN3pjM0tROTlrbmNKNC9CL1BtVFpBMWJBVHRrS0VBQU12bVRiQWZPZXc5UjMxRFgrZ2ZuZWk1ZnBzTnVYUG5GSFZMbHNtOGdVMVp3NGJlYzBTYnpTZUE2Y3hJaDZaZmY0VGNXZFJKVzlXMUc1U3QyeUM5V1BDNWVNQzVOUG1MdjRhZzFYaTNKUm90TkFNSHdmVG43eERkTHAreGl1YUpFRlFxMkE0ZDhObnZ2T1FKWlJjUFhhdjc5b09xY3hmUC9uMTdrVHQzRHVCd0FISTVvbDU1RmJLbWNkRGNlQk55NTg3eENjb0NnS0JTK1lacnBWSnZvTmM3NXNxd3RpQjQ5eFVQcGdLQXZIRVRRS0dBNDJTcXQrTnh3WXBmVWZEVFVyLzdJVzNZRU5GdlZiMWpjVzJvYS9kSDFyQVJIQ2RUa1RWMUNselpXWkFVNjJydHlzNkM4OHlaU2w4akFNL2pwU3pGT3BjWEY2akhvVVNsS3ZkTkFhVWR2L0w3NGQydjBTQm16bHdBZ09uUFA1RC96ZGVJYnQ4QmtNdWh2ZTEyV0xadUtUMXdYczlFaHlxUmE3S1hQNUNJaUlpSWlJaUlpT29WQnArSnFFWVVocDhIemtyR3FTei9qOWFzQ0xjSVBQTFpMcHpNTUdIbVhSMENYQ0VSRVJFUkVaWEVaSE1DQUZUeW11bFVTVVIxeDk0emVSalFwdTZIbmdIQWVla1M3QWNQUWhvVkRYV2ZHK0RPTjNxUHVUSXpVYkQ4RisrMm9sVnJhRzhkQnMxTk55SHJwUmNnWGc0WmEyKzlEWVlQNTFab1BVbG9xS2U3cTB3R2FWUVVBQ0RxbFZjaGhJU1VlazcrTjR2aHlzcEUyR05Qd0pXVmhheVhYMERvM2FNaGJkalEwMDMyY3ZCWjNiYy9RdThaRGR1aGd6RE1uK2MzajJubG54QlVhb1JOZUF3UUJMaHpjNUMveExmYnMvM3dJY0RoZ050a1FzNzdzeUZ2MGhUNlJ4NUYvcEp2b0gvb1ljaGJKUHJORy83Yzh6N2JtYzlPZ2owMUZlYS9Wa0xWdlFjazRlRnduRXlGN1lCdklObjQ3V0svZmNvT0hhQzdmNngzMjNFcXJlamVSVVFpNHJuSmtEVnVBdEZ1USs3OGVkN3dxYXhwSExTMzNBcEJvd0VFd1BqVGo0RExOeGdOZUVLNXVudnY4M1kyTnE5ZGcvenZ2b1VnbDBQUWFpRW9GTERzMkE1ZGZEeGtUWnNpNnJYWFlWZ3dIN1o5ZS8zbU1xOWQ0KzNPV3k2RkFwRlRwcFo0U0o3WUVvQW4rR3JadkFtMkEvdmhOaHE5blhkOXVOMHdmUFFoWE5sWkZWdTNpakpmbU93TjBZZmNkanZVL1FjQUFMS25UNFBiWkFJQWFBY1BnZWJtd2FYT1VSZnVqelMySVNLblRZZnozRm5rZnZSaFFFTzc2Wk9lOG50RFFpRWhKQVFONWk4czlkeEFQZzZkNTg3Q3NuV3JkMXZWdGF2MzU3UmcrUzhRYlo3d3JxeEJBKy8zOFVvUkw3OEM1NFh6c08zZTdiUGZsWkdCZ2o5K2gwU3JnWEhwVXUvOVUzVG9DTGpkZmgzYjY1Tm9uUkxPeXgyZlU4NFlyb28zOGhBUkVSRVJFUkVSVWZVeCtFeEVOU1loU290TlUyNUUzemZXVlRuOERBQnZyRGlNVTFrbWZQRm9kOGlsREY4UUVSRVJFZFVraTZNdytNeU96MFQxWGNvWkEwWjBhUlRzTXNwMnVTT3RzbjBIcUx0M2g3eGxLMEFRNERMa0FxSW44Q25SaFhxNnRqb2NnQ0JBMGRyVENkcDE0UUlnaWpDdld3UGRQZmRDMWJVYnBORVZDOFZwQmd3RVpETEE3WWI1cjVVK3gwU0xCYUsxNkJPdUpHSGhnQ0FBOEhSb0ZaVEtNanU4eXVQaklZU0VRS0lQSzNtQUlDRHNpU2NoallueEJFUVhMb0NpWlNzSU1obXNPM2Q0cmkwN0czbi85eVZzQnc1QUdob0svY1BqUGZlZ1dBZGYwV2FEYURiNXppMlRlZTdYWmZhREIyQS9lQUR5WnMwaENRK0g3Y0FCdnc2OXV2dkhRb2VLa2JkcWpmQW5uNElrekhOdGdsSUpRU2FEZURuNExNamxFSjFPQ0lJQTdiRGJvV2piSG9iNTgrREt5aXlhUkNwRjlLeDNJSWtvQ3N4cUJ0NEl6YUNiU2wxWDBHZ1EvdC9uWUZ6eURVeXJmTDlmYmtNdTNLWUNTTFNsaDlZTHVTNTNuUzZKb3FVbnBHcmJtd0pYWmlaMGQ0K0dxa2ZQTXVkTGYvS3hjdGVzRGxkR3VqZjQ3RFlYUGZmbXpNendobjNkcHBKRHY0WHF3djFSZGU0TVFhT0J2RlZyUk0xNEE3bnpQb0FyL1ZLNTlkU29BRDhPblJjdnd2VDdpcUxwbzZPOHdXZlRYNnU4M3k5RisvWWxCcCtsc1EyaGFOMEdpdFp0NEVwUDl6dGU4UE9QUHR1UjA2WkQzaUlSenZQbmtQWHlpeFc0NEt0VFRPamwzN1VpWURDejh6TVJFUkVSRVJFUjBiV0N3V2NpcWxGTkl0UUJDVDkvOC9jWm5NdXhZTVYvYjRCT3hWOWRSRVJFUkVRMXhXcjNCS2lVN1BoTVZLOGxIL1lFVFFlMGlRbHlKYVdUeHNSNE9nTURVQ1lsRlIxd3VTRElaSERsNUFEd2RHZU9YZkF4UkljRGdrd0dLQlFBQVB2eFl3QUE4NFprNkViZENjamwwTncwR0dJNVFWREk1ZEFNdWhrQVlQMW5GMXhadmwxN0MxYjg2aE5nYlBEeFoyVUduZjJtajRzREFEaFBueXJ4dU83ZSs2SHM1TG5lZ3A5L2dxSmRlNFNNR0FtMzBRamIvbjBRclZZQWdHWGpCa2dpSWhEK3pDUkFMb2ZibUEvajkwc1FQdW0vbnVPYk5pTC82NjhnUzBpQUFBSE85RXVRTldtS3lGZW1sVnFiSUFpUU5td0kxOFdMY09YbFFWSkNOK2JpM0lXZGRBVUJJU05HSW1URUtHLzQyckp4QS9JWC94OUVtODA3M25FeUZkbXpaaUw4OFg5REZoOFBlZlBtaUhyOURSZytXUVRiN244OGcxd3UyQTRkaFBxR3ZrVUxTYTc0TThucGhOdGlBUngyaURZN0pEb2RoSkFRNk80ZkM3ZlZDc3VHWk9SOStqRWdDSENjUGdYZDZQdWc2bjU5bWRjQ0FOa3paeUR2azBVQUFIdnFDWjlqc3ZnRVFCVGh2T1FKNUxyekRKN2djWmszeUYzdW1zRlNsKzZQNmM4L0lOcnRDSDNnSVVoQ1F4SDJ5TCtRL2Rhc0tseVZQM2xDTTRnV1M0bkhCTFc2OUJNRDlEZ01GRVZpVVJkMys0a1RaWXowc08zZkQzbUxSTWdhTjRIeXVrNGxkcUd1RDZKMW50KzlMV08xU0RsdENISTFSRVJFUkVSRVJFUlVXNWdlSktJYVZ4aCtIamdyR1NjeXlubHhzUXdiam1haTY3VFYrUDIvZmRFeXR2d3VORVJFUkVSRVZIbFdweWZreG83UFJQVmI4cEVNQUVCU2ZDbGRoK3NBV2VNbVJSdWlDUHZSSTdCczJRenJycDBReldaSW82S2g2dEVMMHNoSVFDNkhJSmQ3aHp2UG5JSDVjdWhRTENpQWRlY09xSHIzZ2FaZmY1alhyUzF6WFUzL0FkNk94YWJmVnZnZDE5NXlDelI5KzNtM2hjdEI2d3FSU2lHTGl3Y0EyRk5UL1E2SDNIazN0RU52QVFCWS85NktnaFhMSVkyT1JzandFWkRvZE5BT3VRVUZ5MzhCQU1pYk5VZjRwUDk2YW5XNVlQaHdIdHo1K1g1elJyMDZBNUJJa1B2ZWJKK3V3TjZTaWdYTXRiZmREdVYxblpEOXhneGt6M3l0UXBja3FOUlE5ZWlCa0ZGM2VuYTQzU2hZL2d1a1VkSFFUM2dNaG5rZmVNZks0dU1STWZrRkdKY3VoYkpqUjZpNlh3OUJvNEh1N250ZzI3L1AwN1ViUU1HdnkyQS9mQWl1N0N5NEN3b2dXcTBRRkFwRXZmazJBTUM4YmczeXYxbGNkQTFSVVloNGVTcnNody9Cc25rVEFNQ3laYlAzdUtmN2RRbHZ5TC9jb2R2TDVmU2VEOERUUmZzeXk4YU4wSTIrRnlHM2o0RHgreVdlOVl2VkVBd05GbjdpL1ZxUUZUM1ZIL1BlQnlYdUw2NnUzUi96MmpWdzVlUkEvK0REeUpuekh1QXVPM1JmVVJHVFg2anl1WUY0SEFhS29rMWJBSUJvdGNCNTRYeTU0ODFyVnlQa3R0c0JtUXphb2JmVysrQ3pVaWFEd2V3SWNqVkVSRVJFUkVSRVJGUmJHSHdtb2xyUkpFS05UYThNUk4rWjY2c1ZmajZlWG9ET1UvL0N0MC8weFBET2RmemplSW1JaUlpSXJrSm1HNFBQUk5lQ2xOTUd4RWRxRUthUmx6ODRTR3g3ZHNPMlp6ZGNPVGt3L2JVS3Jrc1hBUUR5NXMyaEczMGZBQ0R2azBWdzUrZEJVRjN1M0NxS2NKdE5jRjN1T2x2SXZERVpxdDU5SUdnMFVQWHFYZXFhZ2t5R2tHRzNlZGJmbXdMSHFUUy9NUkpkS0tBTHJkSTFLVnEzOFFaSkhTZU8rUnpURGhvRWFXeERBSUQ5d0g0WUxuZldkV1Ztd3JwckoxVGRyNGQyeUZDWVZ2MEplV0pMUkR6ekgwOTNhMUZFM3VlZnduN2tjQWtYSkhpNzFJcDJtOS9oa0R2dTlIUnBMajVlRUJEeDhpdVFKelNyMERXNWMzT1FNZWxwS0RzbFFaR1lDTVA4RDZGbzN3SHF5K0Z3VmMvZXNHN2JDa2drMEQvNE1DUzZVT2dmZUJBWnp6OEw1NFh6MFBUdGo1eDMzL0dHbmlHUlFMUTdZRHQ0MFBkU05FVlBaUXRLRlNUaEVkNXQwZVZHN3B6L2VicHpsOUNsT3UrVFJjaTdZcDh5S1FtaFl4K0NORG9hN3Z4OEdMLzdGbzZUSjB1OVR2TzZ0ZERkZFRjMC9mb0RvZ2p0NWNkSmVUS2VmaEx1dkN0WEQ0elNPbzFYcGdNNVVIZnVqL1A4ZVdST2VSR2kyUXlKWGwrcGF5aE9kRGg5T28wWEV1Unl3T1dDV0VJbmJ0SGg5TjBSNE1laHJHRkRhSWZkN3QyV1gzNERCQUJvQncrQmFMTjd4alZvVU9JMUtkcDZncytPMUpPQUtKWTRwamgzZnI3bkRSKzlla1BScmgya01URndaV1NVZTk3VkpqTEU4MWdQMDhxdzl5dzdQaE1SRVJFUkVSRVJYU3NZZkNhaVdoT3JWMkhydEJzeCtKMk5TRGxUOVNlaVRYWVhSc3paZ3Y4TWFZbDM3KzBFcVVRSVlKVkVSRVJFUk5jMmk4TVQxRkhLSk9XTUpLS3IyZDZ6Qmd4b0d4M3NNc3FWTytjOXYzMFNiWWkzKzZtZ1hnbm40VVBsem1NL2ZCaXVqSFJJWXhwQW9sS1ZPazRTb29QbzlBUWdDNVl2SzNGTXdiS2ZZVnExMHJzZE0yZGVoWU9teWs2ZEFIakN6SzZzTEo5amhhRm54L0ZqeUowN3h5YzRhVnI1aDZjN3NsWUx6YUNiWWR1YkFzaGtnTnVOdkM4K2czWFhUdWpIL3d2R24zLzB2WjdRb29DMjIyS0JJUGZ0VGkxYWZjT2hqaE1uVUxEOEYyaHZHKzRYSFBWZW84UGhFeHd0SEpmMzhTSUlTaVhjZVFZNFRwK0dwbTgvU0NJaUVQYkl2NUNkbFFGTnYvNlFKN1lFNExtMzdwd2NGUHo4RTB5Ly8rYXpscXhoSTBTOStWYVo5MUhkZndEVS9RZjQ3YmRzU0ViZTU1OUNVS3NoYTlTNDlQTjc5NGJtcHNFQUFPZnBVekQrdUJSdWt3bnlGb2xGMTJXeHdKbFpGQlF0N0xRcmF4b0hhVXhNbWZYVkZzUDhlZDRRckxyUERWQjI3Z0lBeVB2MFk0aFdLd0JBZFgwUHFLN3Y0WE5lWGIwLyt2SC9ncnhaTTVqK1dnWHptcitxTkFla1VoVDg4aE1LZnZrSnNxWnhrSVRxNE00MVFKNlFBUDM0ZjhHWmxZbWNkOTZDT3lmSC8xeEI4TjdQUUR3T2k1TTFhUXJkUGFOTG5NZm56UWNsWFZKTUEwaWpQTCt2YlFmMmxUbTJPUE9talo0M2VnZ0NOUDBId3JqMCt3cWZlN1VJMTNyZXZCT2laTWRuSWlJaUlpSWlJcUpyQ1lQUFJGU3JvblZLYkpsNkkrNmF0eFYvN3J0VS9nbGxlSC9WY1d4UHpjRlBUL2RHckw3MEZ5MkppSWlJaUtqaXJKZUR6Mm9GT3o0VDFWY0dzd09uc3N4NEppNDgyS1dVU3A2WWlOQUhIaXJ4bUtTd3V6T0EwUHZ1aDN2RXlCTEhPYytlUmQ2bkgzdTM4Nzc2RW02REFhb3VYUkJ5NTkwbG51TXk1Q0pyNmhRb3Irc0VSK3FKRXNlb3VuV0hySEVUNzdZZ3IzalhiSGRlSHR3NTJaN2dNdUFOTXhheTdVMUI3b2R6QWJ1bis2dWlYWHU0OC9MZ09IRUNqdVBISU5wc2NLU2RoUFBjV1poVy9nSDc0Y093N2R1THNNZWZoS3BuTHlpVGt1RE96L2ZPVjd4T1YwYUd6ellBMkk4ZlEvNVhYMEF6NkNiSW1qU0Y3ZEJCMlBidGhXM2ZYdWhHM3dkQkpvVnA3VnE0TGwxRTdLZGZBSEk1Y2ovNkVQYURCN3h6aUpkckZhMFdpRmFMOSt2Y2p6NUU1SXN2QXdvRklsK2NBbHkrVC9ZamgxSHd4MjlGNTVmUW1iZTZGSWt0RWY3Yzh4VWFLNHRQUVBpemsvMzIyNDhjUnM3c2QzeDNTajEvTnByK1dnWERvZ1ZRZFVwQzJGUFBRRFNaa1A3TXZ4SDE2bXVRTlkxRDNxSUZzT3pjNFRuSFVYTmhUT3V1bmNEbEVMcThSU0lLNC9mV1Bic2hGbmcrY1UzV3BJbmZlWFh5L3NqbFVDUW1Bbkk1QklWdlFMOHlOUDBHSUdUNENGaTJiSWFzYVJ5VVNVbXdiTjZFZ2hXL1FyVFpQSUhtcWE4aSs2MDM0VXBQQndRQklTTkdRdDJuTDR3L2ZBZHJZVjJCNW5aRExQWllFR1F5Ny8wcS9qTWdTQ1RlbjVWQ2hXK1lBQUJiU2txNVM0WDkrMmxZdG02QmJmOCt1TEl5NFR4M0hyWUQrNnQ3QlhWU2hOYnpXRkhKUFM5MXBadzJJQ2srTEpnbEVSRVJFUkVSRVJGUkxXRHdtWWhxblVZaHhXLy92UUdQZnI0TG4yODhWYTI1dHA3SXhuVlQvc0t5Wi9xZ2Q4dklBRlZJUkVSRVJIVHRzdG85QVNvR240bnFyNVRUbms5aFNvcXJ1K0V3aVZvRGVVS3pjc2RKWXhxZzFOOVd4VG9tQTRDOU1QalhwVXVaYzRwV0s2dzd0cGQ2WE5ha0tXUk5tcFpiVzBsTWYvd08weCsvUTFDcG9CbDBFM1NqNy9NZXMrMytCN256UHZBR1dRRlBGMS8xRFgzaHVuZ1JtVk5mOWduUkdyLy9EZ0FRY3NlZFVQWHNCUUF3cjFrTlpWSm43eGhWMTY2ZWE3SllJRWo5bndwMkhEOEd4L0ZqVVBmdTQzZE0zZWNHU1BSNldMWnZRL0U3R2Y3TWYzekc1YjQvdThRd3B1UDRNUlQ4dGdJaEkwZDVnNXlpM1FiRHdnViszNXZpbkJucHlINTFxdDkrSVNRRUVaTmZBQUJZdDIyRjZjOC8vY2E0alo3UXQraDJsUm1vTGkxMFdseGhvTHRRMUl5WjNpN0pibU0rNEhCQTJmRTZUODNuejNtK04rTGxjMTB1Q0RJWmxOZDFnaTFsajg4YW9XUEdRdDZzT2V5cHFUQXUrYWJVR210U1hidy9pbGF0ZmNMeFZhWHEyUk9TaUFoSVkyTjk5cnN1WFVUT2U3TVI4ZUpMY0Y2NkJIZCtQalNEYm9KbDh5WW9PM2FDTkNZR21vR0R2TUhuUUR3T0FjQnR0VUlpbDhQNnp5N2tMVnJnM1IvNjhEaG9CZzRDQUdUODl4bHZVRjNlcWpYQy8vMjA1ejQ1UFBkWWtNb2dXcTF3RnhqaHZIQWVna1pUNnZVTEtqVlUzYStIcXZ2MXNHNzdHNWt2dmVCOUkwVjlKSkVJMEtsa2tGMytSRUIyZlNZaUlpSWlJaUlpdWpZdytFeEVRU0VSQkh6MlNIY2t4dWp3OG8vVjZ6aVNhYlNoLzV2cjhmYm82L0Rmb2EwQ1ZDRVJFUkVSMGJYSjV2UUU3alFNUGhQVld5bG5QTUhuaE9qU3czUEI1cngwRVFVL0xTM3htTFJCTE5RMzlBVUFXUC9lQ3VlRjh5V09jK1hrMUVodDVuVnJZZG02eGJzZCtjSkwzc0NtNC9RcDVILzlGVVNMNVhLeEVyL3o1UzBTRVhyL0dNZ1RXL3JzdHg4OTRoTjZCZ0RaNWZDbTZIYVYyRGxZZTl2dENCa3h5bnQrd1c4cllFODlBVW1JRHRLSUNPanVIZzBBRU5ScVJMOHpHNlkvZmtmT216TWh1dDF3R1F5bFhxTThvUmtrZWowQVFObXhFeHduaXJwZnUvUHpmVUt2b3UyS1VLVlVDdVYxbmFEcDF4L0t6cjRoYzBHaFJOVDBHWjU3dUgwYlhKY3UrcDRyZU1LTGp2UG4vR3FTaG9ZVzFWQlFVT0lZQUlCTUJ2dkJnMGlmOEVpcDExY1lPaFhOWnFRL1BxSFVjY1U3NzdyTlprOXRKMVBodW5nUmlnNGRvZTQvQUFCZ1RkbmpYMjkwTk1LZStEZHNLU25JZlgrMmQ3K3FWeDlJZERwWWQvOVQrcm9WcEw2aHIvY3hJMnZjdUdoL3oxNFFyVmJQSmNURis1MVhGKytQc2tPSHl4TzVZVDl5dUVwZG42WFIwVkMwYmdNQXNHemRBazMvZ1Q3SEhha25rUFBHVERqT25vR2dVaUgwd1ljUk11cE8yUGJzaGp3eEVZcDI3U0NOYVFCWFpvWm5mRFVmaDNBNmtmbnNwRXBkZytQWVVXUTgvYVRQUHRQS1AyQmV0eGJTUmczOXhnc3EzMC9Ca3hVTGZEc3ZuSy9Yb2VkQ1lSbzVSTUdUcWs4NVk4Q0F0dEhsbkVGRVJFUkVSRVJFUkZjN0JwK0pLS2hldXIwTjRpSTFHUGZwRGpoY1lwWG5jYnBGUEx0a0x6WWN5Y1Mzai9lQVZzbGZiMFJFUkVSRVZXRnpGQWFmK1hkcW92cktZUFlFNFJLaXRFR3VwSFN1ekV3VS9McTh4R1BLanRkNWc4K1dIZHRoS3lOQWVtVlhaUUFRcEVWdjdJaDU3d1BQdnNzQlRtbDBEQnA4L0puUGVMZlI2Qk5lZEdWbHdaV2RCWG1UcHBBMmFGQVUvblE1SVRxY2dFUUtRYVZDeUIxM1Fob2RBNkNvTzY1MjZDM1EzVGVtYUs2TEZ6MXpTQ1JROSs0RFYzYTJwOHVySUlHOGVRdklXeVFDQU94SGp2aGVtRlNLMFB2SFFuUFR6ZDc3bFR0M0R1QjJ3M1hwRXBTRGs2QzllVEFnbFVLMFdPQXVLSUEwT2hvaGQ5ME41K25UTUh6MkNlQjBRaG9iQzFuRFJwQkdSbm5tRlQzUHpXaUhETDE4OFc2RWpCd0ZpVTRIU0R3aDdyeVBGOEsyZjkvbG0ra0pLcXU2ZG9Nc29Sa1V6WnREM3JJVkJLWFNwMXpyOW0yUXh5ZEFHaHNMU1ZnWVF1NjRFeUYzM0FsM1RqYnN4NC9EZWY0OExOdTNRZG1oQTBJZmVLakU3MlZ4bXBzR1EzUFQ0QktQdWZQeS9JS2pna1lEUldKTGlBNDdCSmtjeWpidHZOZFhVYVkvLzRBNWVUM3N4NDVCZDk4WXovMFZCTGlOK1RDdlcrc1pkUG4rS2R0M2dDTFI4NzF6Rmd2R1NxT2pQZmNTZ0hYUDdncXZYUnI5STQrV3VMOGk5N0M0dW5CL1ZGMDgzY2tkSjFNOUhjcUxCWi9selpxWDJhRWFBSnpwbDZEdTFjZXpabjQrYkh0VHZMOG5GQzFiUWRHaG8zY09SWnUyVVBlNUFRQWcwZWxnWHJjV3F1dDdlRHF4RDd3UnJ1eXNHbmtjVm9kb3Q4RjV5dlBKZWFMRjR1bWFMcFZDM2JNWG5LZFB3WldWQlVHamdYYndVTzg1OXFOSEE3WitYUmF1VmNEaDlEeTJDdjk4SXlJaUlpSWlJaUtpK28ydlloSlIwSTNwSFljbUVXcmMvdjVtR0szT2FzMzE2NTRMNlBEeUtuejNSQy8wYUJFUm9BcUppSWlJaUs0ZE5xY1RFQVNvMmZHWnFONUtQcHlKL3EydmtZNllVcGxmQ0xjNHYyT0M0TGRQVWtLblpXbFlPTUtmbmV5enozbmhQRVNISGFGanh2cU5kNlNsQVFCcysvWjVndGhPSndwV0xFZkI3NzhoNnRYWElJdFBnQ3crQVdIL2ZyckVPb3QzbUFZQTdhM0RmRUxQT1crOUFUaWRpSncrQS9LRVp0NUFNdXgyR09iUGcvM1lVWVNPR1F0MS80R1F4Y2NqNnRYWFlQenhCN2p6OHFDZjhKaDNYbmVlQVlyMjdhSHExUnNBa1B2Ky82QWZOeDZhUVRkNXg0US85N3hQTGE2c1RGZzJiVVRJOEJGK2Rkc1A3SWR4MlM5d0hEOEd5R1RRRGg0SzdlQWhrSVNIZSs1dFJDUlVQU0loRmhUQXRIWjFpZGNlS09IL2ZhN292bHptT0h1Mnd1ZmI5cVlBTWhtaTMzZ0wwc3RkZGQzR2ZPVE9lYy9iNGR1Vmt3MVpmTHkzMHpFQTJBNFVmZEtadkhrTHo3ajBkTGd1WHRIdE9zaUNlWCtrRFJ0Q0d0dXdhSjRyYUc2NjJmdDRMNDE1eldwWWQrMkFyRWtUT00rY0FWd3VPTStlQmJwMmc3UkJBMFJNZnFIRTgreEhEc09SZGhLV0xac2h5R1N3N3R6dS9UN1ZXYUlJKy9GalVMUnBDMEd0UnVqRDQvMkd1SE56WUQ5MmpRU2ZOUXJrbXV5SWo5VGdWSllwMk9VUUVSRVJFUkVSRVZFdFlQQ1ppT3FFL20yaThmZTBRUmo2N2thY3k3VlVhNjVUV1diMGZuMHRKZzFwaFRmdTZnQ1ZuSUVOSWlJaUlxS0tzRHVMT2p0cUdId21xcmRPWjV2UXFXbFlzTXVvRlk1alIySDg0ZnRxelNIYVBWMWlSWmNMZ3RzTmlDSWNaMDREVGljZ2lwNk90bHMydzM3NE1BQlBFRmdhRVFuUjRZQTd6d0RMNXMzZU1LZnp3bm5rLzkrWHNCM1lEMWRtSmdEQThOa24wRC80TU9SeDhVQ3hMcmR3T3VITXpJQjUxU280VGh6M3FjbXlaVE4wZDl3RjU5bXp5SG4vZjNEbjVuaXVOelVWOG1iTlBWK2ZPSTY4THovM2hEOEI1SDMrR2F5N2RrSC95S09RNlBWd25Ea0R0OEVBdUZ3UUxSWTRUcVhCOHZkV3lKczFnenMvRDQ1VHAyRGJ0eGRacjA2Rjd1N1JVSGJ1NHUxVzdIT1BqeDlId2UrL1FUTmdJQ1NoZWpqT25vRnR6MjVZdDIrSDgrSUZuK3N4L2ZFYlRLditoTEpURWxSZHUwSFJwaTJrVVZFdy92SVR4SUlDMlBidmcrR2pENnY1L2ZMditDcWF6WENlT1ExWmZJSm4yMmFENCtSSjVIMzFlZVVtZHpwaFdEQWZFVk5lZ1hYSERoaC8rQjd1UElQM3NISHBEeERVYXNoaVlpRGE3YkJzM1FyN29ZUGU0L0xtbnU5TklMbzlBOENsY1ErVzI1VTVaTlFkQ0JsNVI1bGpnbjEvNUMxYndYRXFEZkw0QkZoM2UrNk42SEpWS2h6dXpqUEFmdml3OStjUThIU2hsalZxQkdXSGpoQTBHdDlydGxoZ1Azb1UrVjkvQ1FESS83OHZpK1l5bVdya2NSaEllWjkrak5DSHhrR1IyQktDV2wyMHJ0VUsrN0dqTVA3d1hhVTZkbC9Od3JWeXBHYVlrQkNseGFsTWM3RExJU0lpSWlJaUlpS2lXaUNJNHVYUGx5TWlxZ015alRhTW5MTUZXMDlrQjJTK3hKZ1FmUGRrVDNSTkNBL0lmRVJFUkVSRTlWbWUyWUd3eDM4QklNRDIyWjFReUNUQkxvbUlhb0R3MEZLOE9ySWRwbzlxSCt4U2NPa2gvKzdJVkRHYWdUZkN2SGtUVUt3anRVU3ZoKzd1MGJCczNlSVR1QzFPQ0FtQnFsTVNMRnMybHpxM1JCY0t5R1Z3NStUNEhwQktJU2dVbnY4TEFrUlJoR2l6QVE0SEpPRVJjQmNZZmVxcENFR3I5WFFFcnVtUVptRTM0d0E4SFM0b2xaN3JEZ1pCS0xxV1FONnpPbkIvSkxwUXVJMzUxVjZmS2lmMnE4WEJMcUZheG4rNkUyc09wbU44djJaNGJka2hpRi9kSGV5U2lJaUlpSWlJaUlpb2hySGpNeEhWS2RFNkpUWk9HWWdYdnQrSC82MDhWdTM1VG1RVW9NZjB0WGpodHRhWVBxbzk1RklHTjY1bDI3WnR3OGIxYTVHYWVnS2hHaVZTRHFjR3V5U2lnT3JVdGdXTVpodGFKQ1ppNEtEQjZONjllN0JMSWlLaXE0elo3Z0pFQVlJRUREMFQxVlBKaHoxZGhwUGlybzJPei9XWmVmMDZ2MzN1dkR6a2ZmcHhtZWVKQlFWbGhwNEJsQjQrdmR3ZEdnQ3VqTWNXZHAydUxORmtxdEo1bFY4b2NQMC9naFo2Qmp6WFVSTzlUT3JBL1dIb21hb2lUQ05IbnRtQmhDZ3RBT0JVbHNuN05SRVJFUkVSRVJFUjFVOE1QaE5SblNPVkNKaDlYeWYwYXhPTit6L2FCcFBkVmEzNVhLS0lOMWNjd2ZMZEYvRE5ZejNRaVMvdVhwUGVlL2N0dVBMT0l5bE9oenM3dGtXTGhtRUF1Z1M3TEtLQVM3MW9RT29GQTliKy9DVzJiRnlQU2M4K0greVNpSWpvS21LNS9IZHZsVXdhNUVxSXFLWVl6SFlBcURPaE1HbHNRN2d1WFF4MkdVUkUxeVI1OHhiQkxxSGE5Qm9GOHEzT291Qnpwcm5PL0JsSFJFUkVSRVJFUkVTbzBGWHZBQUFnQUVsRVFWUTFnKzJiaUtqT0d0NjVFZmE4UGhndEc0UUVaTDZENS9QUmZmb2F2TDc4RUp5dUd1aU1RM1dVaUptdlRFWUxkUzRtaitxSXdWMFRMb2VlaWVxbkZnM0RNTGhyQWw2OHF4UGk1Vmw0NjlVWDROK0xqWWlJcUdSbXV4T0FDSldjd1dlaStpcmxqQUVBa0JSZk4vNWRwTzdSTTlnbEVCRmRzNVJKU2NFdW9kcjBhamtBb0ZtMEoreWNmQ1FqbU9VUUVSRVJFUkVSRVZFdFlQQ1ppT3EwbHJFaDJQUDZ6UmpldVZGQTVuTzRSRXo3K1NBNlRsbUZEVWN5QXpJbjFXM3Z2ZnNXcm91VllFU3ZxNytERFZGbGplcVRpTmFSYm56dzNqdkJMb1dJaUs0U0JWWW5BQUZxQlo4dUlLcXZER1pIc0V2d0VUSjhCR1R4OGNFdWc0am9taU5yR29lUVliY0h1NHhxS3d3K0M0TG42MU5acGlCWFJFUkVSRVJFUkVSRU5ZMnZaQkpSbmFkVnlyQjhVaC9NR1pNRW1VUUl5SnhITGhveFlGWXk3cGk3RmFlenpBR1prK3FlYlgvL0RaZmhISVl6OUV6WHNGRjlXc0tTY1FvN2QrNElkaWxFUkhRVk1ObGNBRVJvbExKZ2wwSkVOU1RsdEFIOVcwY0h1NHdpTWhtaXBrNkhadkJRU0JzMENIWTFSRVQxbmpTbUFUU0RoeUxxMWRjQTJkWC9kNzR3clNmNG5HZDJJQ2t1REtjeStWd3ZFUkVSRVJFUkVWRjlkL1UvcTBWRTE0eG5CcmRFcjhSSWpKaXpCWmZ5ckFHWjg1ZC96dU9QdlJmeDdDMnRNR1Y0TzJnVS9FanYrbVRqK3RWSWl0Y0h1d3lpb0V0S0NNT0d0WCtoZS9mcmcxMEtFUkhWY1NhN3ArTnpDSVBQUkZTYjVIS0VqaGtMakJrYjdFcUlpT2dxVTlqeE9jL2lRRko4R0Q3NDYzaVFLeUlpSWlJaUlpSWlvcHJHanM5RWRGVzV2bmtFRHJ3NUJIZDBiUnl3T1cxT045NWNjUVF0Si8rQnhWdFBReFFETmpVRldXcnFTYlJvRkJic01vaUNMckZSR0U2a3BnYTdqSHJGNHNwSHFuRVhVbzI3c09yQ0FxeTZzQUFiMHhkNzl4RVJYYTFNTmljZ2lBaFJNZmhNVkY5dE9KcUpBVzNyVU1kbklpS2lhdEJyUE1IbmZJdW40elBnK1hRRElpSWlJaUlpSWlLcXYvaEtKaEZkZFNKREZQanA2ZDVZdlBVMG52cDZEd3htUjBEbXZXQ3c0b0ZGT3pCbjFYRXNHdGNWWFJQQ0F6SXZCWTlPbzBTTGhndytFeVUyRGtlSVdoSHNNcTU2RmxjK0RoaldZMy91T2h3d3JDOXpyRXFxUTZLdUd6cUczNGdPWVFPaGxvYldVcFZFUk5WVFlIVUNvb0J3RGYvY0lDSWlJcUs2cjNqSDU4STM5cVNjTVNBcG5zOEpFaEVSRVJFUkVSSFZWK3o0VEVSWHJiRzk0M0hnelNFWTFDNG1vUFArY3lvWDNWOWRnN3ZtYmNXaDgva0JuWnRxMTk0ako0TmRBbEdkc2Zjd2Z4NnFZOVdGQlhoOTN5MVlramExM05BekFGaGRSaHd3ck1lU3RLbVlmZkFlN014ZVhndFZFaEZWbjhubUFnUVJFU0VNUGhQVlI4bUhNd0hBMnhHVGlJam9hbGZZOFRuUDdFQkNsQlo2dFJ6SlJ6S0NYQlVSRVJFUkVSRVJFZFVrQnArSjZLcldPRnlOTlMvMHgwY1Bkb0ZHSVEzWXZDS0FuM2FkUjhjcHEzRC9nbTA0a1Y0UXNMbUppT2pxY2NLNEU2L3ZHNHBWRnhiQTZqSldhWTVjK3dVc1NadUsxL2NOeFhuemtRQlhXSFZMbHk3RnlKRWpmZjc3NDQ4L2dsMVd3T1RuNStPbm4zN0MvdjM3WWJWYWcxME9BRUFVUld6YnRpM1laUkNWeVdSekFoQ2dWL01Eb29qcXN6QjJkU2Npb25vaVdxY0VBT1JibkFDQUFXMmlzZmRNWGpCTElpSWlJaUlpSWlLaUdzWlhNb21vWG5oOFVBc002UmlMQnhadHg5WVQyUUdiMXkwQ1M3YWR4US9iejJGTTd6aE1IOVVlemFLMUFadWZpSWpxcmgxWnkvSGRxYWtCbXkvWGZnSHpqejZDa1UyZngvVlJJd0kyYjFYWjdYYVlUQ2EvZmRYaGNEamdkRHFyTlVkbHlXUXl5T1Z5di8xNzl1ekJ3b1VMQVFDQ0lPQzY2NjdEN05temZjYms1ZVVoS3l1cjJqVkVSVVZCcjllWE8yN2h3b1g0K2VlZjBhMWJOenozM0hPSWpJeXM5dHBFZ2VZSlBvc0lWZnYvWEJIUjFTL2xqQUVBa0JUUGpzOUVSRlIvcU9WUzVKaHNBRHgveGkzZmN3RUdzd05oR3Y2ZGxvaUlpSWlJaUlpb1BtTHdtWWpxamVZeFdteDZaU0RlL2VNb3B2MTBFSGFYTzJCenUwUVIvN2ZsTkw3OSt3d2V1aUVCMDBhMlExeWtKbUR6RXhGUjNiSWtiU3AyWmk4UCtMeFdsOUVicHE0TDRlZEFXN2h3SVg3OTlkZGFYWFA0OE9GNDZxbW4vUGFucEtSNHZ4WkZFYkd4c1g1ajFxOWZqL256NTFlN2hpZWZmQklqUjQ0c2M4eml4WXZ4ODg4L0F3QjI3ZHFGUng5OUZNODk5eHg2OSs0TkFFaExTL01Mb2xkV2h3NGRxblUrRVFBWVRIWUFBb1BQUlBXVXdleDVreE9EWUVSRVZKL29OWExrbVIwQWdBRnRZdkFhRGlINWNBWkdkbTBjNU1xSWlJaUlpSWlJaUtnbU1QaE1SUFdLUkJEd3dyQTJ1UFc2aGhpemNEdjJud3ZzeHhvNjNTSSsyNWlHcjdlY3hpUDltMkhLOExab0hLNE82QnBFUkJSY0c5Sy9ycEhRYzNIZm5ab0t0VXlIam1FMzF1ZzYxN0tkTzNmNmJQZnAweWRJbFFDZmZmWVp2dnZ1TzU5OVJxTVJjK2ZPeFhYWFhZZVFrQkI4K09HSDJMZHZYN1hXV2IxNmRiWE9Kd0tBM011QkVRYWZpZXFuVTFrbXhQTk52RVJFVk0rRXFtWEl0M2crZldoQTIyZ0FRUEtSVEFhZmlZaUlpSWlJaUlqcUtRYWZpYWhlNnRoVWo5MHpic1lIZngzSGE4c093bWgxQm5SK3U4dU5CZXRTOGZuR05Fd2MyQnhUaHJkRFRLZ3lvR3NRRVZIdE8ySGNpZVZuMzYyVnRaYWtUVVZFNjBab3JHbFRLK3RkUzQ0ZVBZcjA5SFNmZlZ1M2JzV3VYYnU4MnkxYXRLanhPcHhPSno3NDRBT3NYTG5TNzVoT3A4TmJiNzJGa0pDUUdxK0RxREp5TDNlRERWWHo2UUtpK3VoVXBoa0pVZHBnbDBGRVJCUlFlclVjZVJhSGQzdEU1MFpZdnZzODVveEpDbUpWUkVSRVJFUkVSRVJVVS9oS0poSFZXektwZ0dkdmFZVXh2ZU13K2J1OVdMejFUTURYc0RuZG1MdjZCQmF0UDRsN2V6YkZwTUd0a0JRZkZ2QjFpSWlvNWxsYytWaVNOclhXMXJPNmpGaVNOaFhQdFY5YWEyc0dnMDZuQytoOFJxT3gzREViTm16dzIzZGwrTGgzNzk3bzNMbXp6ejY1WEk2bVRadVdPLy9aczJmaGNEaktIRk5RVUlBWk0yWmd6NTQ5ZnNjS1E4OEpDUW5scmtWVTJ3by9JanhNb3doeUpVUlVFL0lzRG5aOEppS2llaWRVTFVkK3NlRHp5SzZOc1h6UEJhU2NOdkM1V2lJaUlpSWlJaUtpZW9qQlp5S3E5MkwxS253OXNRY2V2ekVSajMvMUQvYWR6UXY0R2phbkcxOXRQbzJ2TnA5R3p4WVIrUGROTFhGUGp5YVFTeVVCWDR1SWlHckdodlRGeUxWZnFOVTFMMWlPWWtmV2Nsd2ZOYUxhYzMzNzdiZFlzbVJKaGNjN25mNmZockJvMFNKODl0bG5GWjdqMFVjZnhmRGh3OHNjODkxMzMwR2hDRXlBMHVWeVllalFvV1dPY1RxZFdMMTZkWlhtYjlTb0VSWXRXbFR1dUhIanh1SGN1WE9sSGo5NThpU21UNStPaXhjditoMExDd3ZEMjIrL2plYk5tL3ZzVnlnVVVLbFVsUythS01BS2c4OFJXZ2FmaWVxamxETUdqT2pTS05obEVCRVJCVlNvV283VWpBTHY5c2l1alRIdTA1MVl0dnM4Zzg5RVJFUkVSRVJFUlBVUWc4OUVkTTNvM1RJU2UxNi9HUXZYbmNRclArNUhycm5zVG8xVnRTMDFCOXRTdCtQWkpTbVlNTEE1bmhpVWlGZzlnMHhFUkhXWnhaV1BqZW5mQkdYdFZSY1dCQ1Q0N0hRNlliVmFxejFIU1lIb3NzWlh4THAxNjByc2ZGd1pFb2tFVHovOWRMbmpObTdjQ0lQQlVLMjFxbVBEaGcxNDk5MTNZYlBaL0k0MWFOQUFzMmJOS3JHcjlLeFpzMnFqUEtKeUdhMmVuK3ZJRUFhZmlZaUlpT2pxb0wraTQzT1lSbzcrcmFPeGZQY0ZUQi9WUG9pVkVSRVJFUkVSRVJGUlRXRHdtWWl1S1JKQndCT0RXbUIwajZaNDhZZDkrR3hER3NRYVdpczkzNGJYbHgvR3JCVkhjRWUzeHZqM1RTM1J0M1ZVRGExR1JFVFZzU05yT2F3dVk0M04zejF5T0xwSGpjRG5KNTZCMVZYZ2N5elhmZ0g3RGV2UU1lekdHbHMvMkE0ZVBJaVZLMWRXYTQ2S0JwK1hMVnZtc3oxaHdnU01HT0VmTEpkSUpQanR0OTk4OXVYazVHRGV2SG5scnBHYm0xdnFNYjFlRDRmRC84MVZMVnUyeEJ0dnZJR1FrQkNJb2doQkVNcGRoeWdZVERaUDhKa2RuNG5xbitURG1RQ0FBVzFpZ2x3SkVSRlJZSVdxWmNpMytMNHg5K0crQ1JqMzZVNGtIODdFZ0xiUlFhcU1pSWlJaUlpSWlJaHFBb1BQUkhSTmlneFI0SlB4M2ZENGpTM3c3Sks5U0Q2U1dXTnJPZDBpZnRoeERqL3NPSWUyRFhWNDZ1YVdHTmN2QVNxNXRNYldKQ0tpeWtrMTdxcXh1YnRIRHNkOXpXWUNBSjVzL1RubUh4M3ZGMzQra0Z1L2c4KzFaZmZ1M1RoOCtMQjNXNjFXNDlaYmI0VkNVYkVBcDlGb3hLKy8vbHF0R3BLU2tqQng0a1FzV0xEQXU2OTM3OTU0NmFXWG9GS3A4TTQ3NytEQ2hRdVlOR2tTRWhJU3FyVVdVVTJ3Mk4wUUFJUXorRXhVN3hqTTltQ1hRRVJFVkNQMEdqbHlyL2h6N3VHK0NaajBUUXJtckRyRzRETVJFUkVSRVJFUlVUM0Q0RE1SWGRPNkpJUmovVXNEc1A1d0JxYitkQUJiam1mWDZIcUhMeHJ4eFAvdHhwUWY5Mk44djJaNDZ1YVdpSS9TMU9pYVJFUlVOb3NySHdjTTYydGs3dUtoWndCb3JHbURmZzNHNHE4TEMzM0c3VGVzeDMwMXNQN2d3WVBScUZHakVvL3QzYnNYZS9iczhkblhvMGNQdEczYnRzVHhwMDZkUW5KeWNzQnJES1N2di83YVoxdW4wMkhod29WKzQ5cTFhNGRiYnJtbHh1cTQ0NDQ3c0dmUEhtemJ0ZzFqeDQ3Rmd3OCtDRUVRc0hMbFNxeGV2Um9BOE5oamorR2VlKzdCMkxGakt4ek1KcW9OVnFjTFdvVVViRXBPVlAra25ERUFBTU5mUkVSVTcralZDb2dpVUdCMUlrUlY5TExYcENFdDhkcXlRemlWWlVKQ2xEYUlGVkpsbWMxbXJGeTVFcU5HamFxVlQweGFzMllOUkZGRTgrYk5FUmNYQjdsY1h1TnJGdWQydTNIWFhYZDV0eE1URS9IT08rK1VPUGJnd1lOWXUzWXRIbnZzc1FvOW4zRGl4QW1mNTNOdXZ2bG14TWZIVjcvb0NqSWFqZGl6WncrTVJpT0dEUnNXMEhsbno1Nk5IajE2b0VlUEhvaU1qQ3h6L0tSSmszRHc0RUh2OWkrLy9JS1FrSkNBMVhNdHlNbkpRWGg0T0QvRnJKcXU1Y2Z1Z1FNSHNHYk5HdTkybHk1ZDBLOWZQKy8yNmRPbmEvWDNVMFdscGFVaExpNE9VaWtiV2hFUkVSSFZKUXcrRXhFQkdOZzJCcHRmdVJHcjlsL0N0SjhQWXNmSm5CcGRMOWZzd1A5V0hzTjdLNCtoVDhzbzNOT2pLZTYrdmdsaTlhb2FYWmVJaVB5ZE54K3RrWG52VFhnZDEwZU51R0t0STlpWS9vM2ZXS3ZMaUJ6N2VVUW9HZ2UwaGtHREJxRkxseTZsSHI4eStOeXRXemVNSERteXhMRWJOMjZzY3ZENS92dnZ4MjIzM2VhM2YvZnUzVDdCWklsRVVtSlFHVUNGWGxReEdBdysyeGtaR1ZpNWNxWGZPTHZkWHFQQlp3QjQ3cm5uY09qUUlmVHExUXNBa0pxYWlubno1bm1QdTF3dUxGbXlCSkdSa2JqNTVwdmhkcnNEc3E1U3FhejFGMmlwL2pEWm5JQW9JbFJ6YlQyR01qSXljT1RJRVo5OWlZbUpwYjV4cERUSGp4OUhTa29LN3I3NzdoS1A1K2JtWXNXS0ZkaTBhUlBlZSs4OTZIUzZFc2U1M1c2a3BhV2hSWXNXbFZxL1ByaDA2UktPSFR2bTNkYnBkT2pjdVhOQTF6aDA2QkJXcjE2TnFLZ29SRWRISXpvNkdsRlJVV2pjdURFa0VrbEExNnByREdZSDlPcHI2K2ViaUlpdURlRmF6NTl2dVdiN0ZjSG5WcGl6NmppbS8zSVFYejU2ZmJES3ExRW1rd2taR1JrQm0wK2hVS0J4WTkvbkppNWR1b1RkdTNkWGFwNCtmZnBBcjlkWHFZWmR1M2JoL2ZmZlIwWkdCb3hHSXg1NjZDRnZIUjkrK0dHVjVpd1VFeE9EcDU5KzJtLy94eDkvak56Y1hBQkE1ODZkU3cwZDF4UlJGR0UwR3IzYkJRVUZKWTVMVDAvSDlPblRZVEFZY09qUUlVeWRPdFh2KzNXbFJZc1dJU1VsQlFBUUdocUtCeDU0SUhDRmw4QmlzZURZc1dOSVNVbkJybDI3Y096WU1iamRia2lsVW5UdjNoMHhNVEVCV1dmYnRtM1l1blVydG03ZENnQ1lPSEVpN3JyckxvaWlHTlJnYm4zOG1YUzczZmpsbDEvdzVaZGY0cEZISGluMXVjUGFscDZlamkxYnRsVHFuTnR2djkzbmVUT2owWWlMRnk4R3VqU3Z1TGc0cUZTK3IvdlYxY2R1YmNqT3pzYnZ2Ly91M1JZRUFmMzY5WVBGWXNGNzc3MkhqUnMzWXViTW1lamV2WHNRcS9SbE1wbnd4Qk5QUUtGUUlDa3BDYjE3OThhUUlVTzh4emRzMklEZmZ2c05uVHQzUnVmT25kRzZkV3ZZN1hZY09IQUFlL2Z1eGNHREJ6Rno1a3hvTkd5Q1JVUkVSQlJvREQ0VEVSVXpwR01zaG5TTXhZbzlGL0RxTHdleDU3U2gvSk9xUVFTdytYZ1dOaC9Qd2pPTDl6QUVUVVFVQkJhWHNmeEJsVlJhNkhuKzBVZGdMV1c5SE51RmdBZWY2NHJJeU1nU3U1ZWNQWHZXYjErelpzMUtuY2ZsY3BXNVR1Zk9uWEh1M0xuS0YzaFpYRndjRml4WVVPNjRDUk1tNFB6NTgyV08wZXYxM3RCemRuWTJwa3laQXJ2ZDk2T1hiN2poQmd3ZlBoeVBQZllZVHA0OFdlVzZpM3Z5eVNmcnpBdFFkUFV4bUIyQUFJVFZ3K0N6M1c1SGVubzYwdFBUY2VuU0pXUmxaZUdoaHg2Q0lBall0MjhmM243N2JaL3hsZmxaY2pxZCtQYmJiL0hOTjkvQTdYWkRxOVhpMWx0djlSNDNHbzFZdEdnUjFxMWJCNGZEQWNBVHJIajIyV2RMbkcvcDBxWDQ5Tk5QMGI5L2Z6enl5Q05vMkxCaEZhKzZkbGdzbGtxZkk1UEpTbnlUeHU3ZHUvSCsrKzk3dDF1MmJJbVBQdnFvV3ZWZHFmQkZ5ZUlpSWlLd2VQSGllaDk4VGpsdFFGSmNXTERMSUNJaUNyaHdyYWZyYmE3SmdhWVJSZnZETkhKdjErZUhiMmhXcHo3MTRNQ0JBL2pQZi83ajNkWnF0VmkyYkZtbDU5bXhZd2ZlZlBQTmdOWFZwRWtUZlBIRkZ6NzdqaDA3NXZOM3RJcllzbVVMOXUzYlYrSHhreVpOd3FCQmcyQTBHakZ6NWt5WVRDWUF3T0xGaTlHNmRXdjA3TmtUSnBNSjI3ZHZyMVFkVnlxcGsrakpreWU5b1djQTZObXpaNWx6SERod3dPL2Y5NlZwMHFSSndJSytEb2NEVTZkTzliN3BPelUxRlU4ODhRU2VmLzU1OU9uVHA4Uno5dXpaNHcwOUE1NUFkZkhPMGxYVnZYdDNUSnMyRFlBbkZKaWNuSXpEaHcvajZOR2pPSDM2TkVSUjlEdkg1WExoeHg5L1JHeHNMREl6TXl1MGpsd3V4L2p4NDBzODl2ZmZmL3RzdDJ6WkVnRHcyMisvWWNXS0ZlaldyUnU2ZCsrT2poMDdRaVlMN012aGh3NGR3alBQUE9QZEhqSmtDSjU3N2prQTllOW5FZ0NlZmZaWkhEaHdBQUR3eVNlZm9FdVhMb2lMaXdNQWI4Qzl1c2FQSHcrSlJJSlBQdmtFdi83NmE1bGorL1RwZ3hkZmZCRm56cHlwMFBONHhRMGVQTmpuMzZKNzl1ekI2NisvWHFXYUsyTCsvUGxvMWFxVno3NWdQbmFEVGF2MS9mU0Z3dWNUUHZyb0kyL0RqUmt6Wm1EMjdObG8zYnAxcmRkWGtoMDdkc0RwZE1McGRHTHIxcTJRU3FVK3dlZFZxMVloSlNVRktTa3ArT3FycjdCMDZWTHZHMU1LSlNjbit6eFBSRVJFUkVTQlViLyt0a3hFRkNDM2QyNkUyNUlhNFpkL3p1UFZudy9nd1BuOEdsL3p5aEQwRGEyaWNQZjFERUVURWRXMDgrWWo1WTVSU1VNd3BOSGoySm0xSEJjc3g4b2NXNVhRYzMwbmlpS3lzckw4OWhmdlpsU290QmUvTkJxTlg0ZVVLM1hxMUFrclZxeW9XcEh3ZEJtcHlNZkVWcWI3aXRWcXhaUXBVNUNkbmUyelB5RWhBYzgvLzN5OTcrUkNWNWZzQWpzZ0NvZ05WUWU3bEVveG04M0l6YzFGZG5ZMmNuTnprWk9UZzV5Y0hGeTZkTWtiZEM0ZVpDalV2My8vTXQ5c1VWRXZ2L3l5VHdmOXVYUG5vbkhqeHVqVXFSTUF6d3Q3YVdscDN0QXpBS3hjdVJLMzNub3Iyclp0NnpQWDJiTm44ZFZYWHdId0JIUzNiTm1DNGNPSFkrellzWDRkb24vOTlWZk1ueisvMnZWWHhhcFZxd0FBZVhsNVZRcE9QUERBQTNqd3dRY0RYVmFGRkE5K0ZCbzFhdFExMFMzL2RMWUovZHZVbmNBWEVSRlJvSVJyQ29QUC9tSFVTVU5hNGN0TnAvRGFzb01ZMEhaQWJaZFdxbSsrOGY4MHFQckU0WERBYXJWV2VMelQ2UVRnK2NTUHh4OS9ITE5uei9ZZWUrZWRkL0R4eHg4SHZNWkNHelpzOE5sT1Nrb3E4YzE5RW9rRVNxVVNzMmJOcW5CSDN3a1RKcFQ2aVRDVkpaZkxNWExrU0h6NDRZZmVmMXVZeldaTW56NGQ0OGFOdy8zMzMrOHozdUZ3NElNUFB2RFo1M2E3Sy9WOUtVM3g0UGVaTTJjd1o4NmNjcytKalkyRnpXYkRtalZyY1B6NDhRcXRvMUtwU2d3K094d09uN0N0VnF0RisvYnRBUUNIRHg5R1dsb2EwdExTc0hUcFVueisrZWRvMnJScGhkYXJxQ3VEdWJmZmZudEE1NjhKVmYyWkJJQmV2WHA1Zzg5MnV4M3Z2UE1PNXM2ZEM0bEVnb01IRCtMNzc3K3ZkbjNqeG8ycmNKMDJtNjNhNndWTHNCKzd3UllTRXVLelhmaTluamh4SWc0ZE9vUXpaODU0bjB2OTRJTVB5dTFvWHhzS08zTVg2dCsvdi9kcmc4R0FmLzc1eDd2ZHFWTW5oSWFHb212WHJ0Qm9ORENielFDQTMzLy9uY0ZuSWlJaW9ockE0RE1SVVNrRUFiaWpXMk9NNnRvWTMyOC9pK20vSE1UUlM3VVRXQk1CYkRxV2hVM0hzakRwbTZKTzBQZGMzeFF4b2NwYXFZR0lpRHhVMGhBODJmcHpOTmEwd2ZWUkl6RC95UGhTdzgvVkNUMmZNTzVFb3E3dWZJeGZJSmxNSnI4WDRFcmlkcnRMSFRkNjlHanZpeUNsNmRDaEF3Qmd5cFFwaUl1THc4U0pFMzJPTDF1MkRISzV2TlNPbmlhVENldlhyeSszem9wMk43WGI3Wmc2ZFNwU1UxTjk5dXQwT3N5WU1RTnE5ZFVWTHFYNkw2ZkE4K0oxZkZUZC92ak5JMGVPWU9IQ2hkNkFjMVZmOU55N2QyOUFncy8zM0hNUFVsSlN2RjNOWEM0WFpzNmNpWVVMRnlJeU1oSVNpUVJQUGZVVW5ucnFLWi96NXMrZmozbno1bm5mQU9GMnUvSHV1Ky82QktTZFRpZldyRm1EVWFORytRV2YzVzQzM0c1M3RldXZMM2J1M0lrWk0yYVVPNjZrRjlHLy92cnJDb2VQcGsyYlZxYytkcmN5VG1XWjhWQ1V0dnlCUkVSRVY1bHdyZWNOVENVRm44TTBjc3daazRSUi84L2VtWWMxY2Z4Ly9KMkVRSUJ3STdjY3lpV2lLSWhZRlJFVXRWb1ZyZFZXclYvckxWWnJxNGpWV3M5ZlcxdXRSNjNXMXF1MlhsVmJXMjg4YXIwRlJWVHdRSkg3a0RQY1IwankreVBOa3MwbUpFQTRwUE42SGg4enN6T3pzNXRkc2p2em52ZG42MDBzUEJDSHpaTjZ0SFQzR01USHgydkZJUlVBOVBUMFlHcmF0SWdPcGFXbDlVWllVdllPTFo4bmtVaG9EcjlOWGVBN2RPaFEzTGh4ZzNKRkxTMHR4ZGRmZjQydnZ2cUtFcHhXVjFjaklpSUNCUVVGbUQxN05nWU1HRUJybzdLeUVvY1BIOFpmZi8xRkhSdUh3NkVKMW1SOXYzejVNaTFQY1N4QmhxZW5KNzc3N3JzbUhac3F0MmpGNS9xS2lnckV4c1l5eXRuWTJPRDk5OS9Idm4zN2FIWDI3dDJMMU5SVUxGNjhtRnJRdDMzN2RscTBLbDlmWDdVTHlqVkYwY0ZXRVVORFE3aTd1OFBkM1IyZW5wN3c4dktDdWJuVWpqMDhQTHpKKzc5ejV3NXRiS1pYcjE2VU0rNlRKMCtvZkgxOWZUZzRPRFI1Zi9LVWxKVGc2dFdyVk5yZDNaM21UTnNlNzhteFk4ZmkzTGx6Vk9TMlo4K2U0Zmp4NDFvVDliY2xURXhNb0tlbmZBNHVQeitmZHQ5WldscXFqUnFrdU1DMk5hL2R0b0RpdUlicy9aelA1MlB0MnJXWU4yOGV5c3JLNE9ycXlpamJHbFJVVk9EMjdkdFVtc2ZqSVNBZ2dFb2ZQMzZjZGszSVhOSzVYQzRDQXdPcFJlT0ppWW00Y2VPR1NuZCtBb0ZBSUJBSUJFTGpJTUpuQW9GQVVBT0xCYnpiUitxOGZQQldHbGFmU0VCU2JubUw3VjhzcVJOQkwvamxQbm80bVNLMHF6VkN2YTNSMzkwU1BDNm54ZnBDSUJBSS8wWGVjMWtIZXdOUEFJQSt4eGp6UFBjb0ZUODMxZW01dllxZVd4SUxDd3U4ODg0N0dEaHdJTkxTMGhqYnVWeHV2WTdPK2ZuNVdndEhLaFFLc1hMbFNxWE9vdSsrK3k1c2JXMjFzaDhDUVpzVS9pc1VjYlJvMjhKbkF3TURKQ1FrTkxtZHVMZzRoSVdGTmJtZFhyMTY0WC8vK3gvMjdkdEg1UWtFQXF4ZHV4WWJOMjRFaDhPQnA2Y25CZzRjU0lWdUJhU1R4WmN1WGNMZ3dZTUJBSWNQSDZaTmRBSlNjY2JLbFN0aFkyUFQ1SDYyZDBRaVVhUGQ2elFOVlM3YnordklsU2ZTaUFvOUhKc213aUFRQ0FRQ29TMWlaaWh6ZkJZcTNSN21aNC8vOVhmQ2xxam5HT2paQVdGK3JlY2dLWkZJc0hQblRxMjExN2R2WC9UdDI3ZEpiU3hjdUxEZTUrdisvZnRqekpneCtPT1BQd0JJMzYzUG5EbERiWStKaWNHeVpjdW85RGZmZklQS3lrcGFWSlEzM25pREpnN055Y25CdVhQbnFMU2lPSEQrL1BtSWk0dWpCSUpWVlZVb0x5K25oSEMvL1BJTFVsSlNBQUFiTm16QTFhdFhzV0RCQW5UbzBBRVhMbHpBbmoxN1VGaFlTTFhuNStlSDhQQndPRG82MHZaejY5WXQ1T1RrcURsRDJrTlR0K2pNekV4RVJrWTJxTzJhbWhwS2hCa1ZGWVZUcDA1UjJ3SUNBckJ1M2JxR2RiYVJ6SnMzRDZOSGoyN1dDRmVYTGwyaXBXVmlRb0ZBZ0l5TURDcmZ6YzFONi8wNGUvWXNiYkhxcUZHamFOdmI0ejJwbzZPRER6LzhrSFpObmoxN0ZtUEdqSUdPams2OWd2cnE2bXBLaE0xaXNWU0tpcFY5VDVhV2xsaTllalVBWU0rZVBUUm5YV1hzM3IyYmNZOWZ2SGdSNjlldnI3ZWVQQjkvL0xGU2NXcHViaTRtVDU1TXBSMGRIYkZyMTY0R1gxK3RlZTFxbTNuejVpa2RmNjBQZVVFK0FOeS9mNS9tbUM1N040K1BqOGVrU1pQZzRlRkJpd0RRMGx5NWNvVTJ6aEFVRkVSZDc4WEZ4VGh4NGdTMXpkallHTUhCd1ZSNjdOaXhsUEFaQUhidDJvVStmZnFBd3lGenVnUUNnVUFnRUFqYWdnaWZDUVFDUVVNNGJCYmU3K2VFaVc4NDRzL1lMR3k3K0J4Ly96dDUzRkpJQU54UEZlQitxZ0JmbjNrR0hwZU4vdTZXQ08xcWc4RmRyZERUeVF4dGZDeUVRQ0FRMmh3eVViTXF6bWZ1Z0t0UkwraHpqQUVvRno4M1ZmUk0wQjR6Wjg1czdTNmdxcW9LYTlhc1VlbmdwU2krL3VLTEwyaVRac3A0K1BBaHZ2bm1HMXJlOU9uVE1YQWdQVlN6c2JGeEkzcE1JRWdwS0tzR2l3WFltYlZ0TjNKN2Uzdm82T2pRUXU4MkJCNlBCMnRyYXhnWWFFL2cvZDU3NytIaHc0YzBWellMQ3d0VVZWWEIwRkRxc0R0dDJqUmN1M1lOSXBFSUhBNEhJU0VobEZOYVVsSVNmdm5sRjBhN0N4Y3VSUGZ1M1pYdTA5RFFFRlpXVmczcVoyVmxKVXBMNmI5TERXMmpQcHljbkpTRzRxMnRyYVc1SkJGYW5wUjg2ZUxkSGs1RStFd2dFQWlFOWdjbGZLNVF2WmhwMzh6ZWlFc1Y0SU5kTVhDMk5HeTEzOFNvcUNnOGZmcFVxMjFldjM0ZHg0NGRhM1Q5NU9Sa0xmWkdpcisvUDFnc0ZpVnk4L0R3d0tSSms2anRGeTVjb0lrc0ZaMU5PM1RvZ0tsVHAyTG56cDJZUEhreUprMmFSSE5XblRKbENvUkNJU1U2aTQ2T3hvd1pNMkJqWTBNSm9nR3BRL0tjT1hOVXVtd2VQWHEwU2NmcDVlV0ZCUXNXVU9tc3JDeU5vcEJvQTFOVFUvajcrK1BDaFF2dzkvZkhzbVhMd09Gd2NQdjJiV3pjdUpGV05qWTJsaVl1YkN5T2pvNzQvdnZ2NnkzRDUvTTFGbXk2dTdzelJJM0hqaDNEL3YzN1ZkWXBMeS9IblR0M3FEU1h5NlVjV0I4OGVFQXJXMVZWUlVWMnljdWp6K1VjUFhxVU1UN2o2ZWtKUHo4L2xmdVdTQ1EwUVRtZnoyZU15d0R0ODU3MDlmVkZZR0FnN3Q2OWk4bVRKMU9pNXdrVEptRENoQWtxOXlzdjRuWjFkY1gyN2RzMTdqT1h5NlhlbWZsOHZzYjFtb3BJSktJdG5BQ0FQLy84a3liYURRME5SWDUrdnNvMmVEd2V3N0c0TmEvZDVxQzZ1cnJSaTQ5bGlNVmlwVzNJSW5zMU5zS1h0cEFYTGdQQThPSERxYzgvLy93enJlOGpSNDZrZlMrZE9uVkNyMTY5cVBIaGpJd00vUHp6ejVnMmJWb3o5NXBBSUJBSUJBTGh2d01SUGhNSUJFSUQ0YkJaR052TEhtTjcyZU5aZGltMlJEM0gvdXNwS0s5cGVlZXZLcUVZRnhOeWNURkI2aEpod2RmRklDOHJoSHJiWUZnM0d6aVl0eGJxSVljQUFDQUFTVVJCVkczUkNvRkFJTFFGOURuMWg4M0xxbnlHNzU5T3h6elAzVXJGendPczM5ZUs2TmxjejY3aG5WZkR6WnMzVlRwdktMcUtBc0NqUjQ5VXRwV1VsTlRvZnVqbzZLQi8vLzZNL0lLQ0FrWS9aT1V5TXpPUm5KeU1MbDI2d01MQ0FpNHVMbXIzczN2M2J1cDQ1Y05HeWxpN2RpMDFVZHBVOXgxVmxKU1U0TFBQUGxONmZsVmhZV0dodG93c25LZzh4c2JHeEFXV29GVnlpaXNoQVdCbnFwM3d4ODBGaDhPQnRiVTFMV3h6ZldXblQ1OE9hMnRyNmw5VHd3NER3SUVEQjNEeTVFbGFucnhyTUl2RlFrSkNBcVpQbjY2MFBwZkxSV3hzTENXVUxpOHZad2k1V1N3Vzl1M2JSM09TSGp0MkxNYVBIdzlBT3RFYUdocmFvSDZmUEhrU1c3ZHVwZlZETnBtcURZS0RnMm1UNXpLS2k0c3hidHk0QnJkWFcxdXIwb0hQME5DdzN0QzNQQjRQSDMzMFVZUDNxY2lXTFZ1YVBKbmJGb2hMRThCRW53dG5TOFBXN2dxQlFDQVFDRnJIaUtjREZnc29LcTgvaXNPVlpjRVkrTVhmQ1A3cUN2NWVPckRGeGM4bEpTWDQ4Y2NmdGQ1dWZuNitWaUtpYUlwWUxLWXQrRk0yWHNEaGNHQmlZZ0tCUUFBQURKZGp4YkVLUlpkV0FBZ0xDNE9Qanc4NmQrNU01WjA4ZVpLS3dHRnZiNCtnb0NEODg4OC9BS1JDUVhuUnM3VzFOVWFOR29XOHZEeEtJTTNuODZtSUs5ZXZYMGQ4ZkR4VmZzQ0FBZWpac3llMmJObEM1VTJaTW9WYWlLaHM0YVNCZ1FHdGYvTGliR1h3ZUR5Vjdyanl6NXlxbkhIbHk1aVltR0RKa2lVSUNBakFHMis4UVRuMEhqMTZGR0t4bUZaUEtCU3FYWEN0Q2RvV0liTFpiT2pyMCtjd0ZOMi9GYmx5NVFydFdKeWNuS2p2UmxFOG1waVlpTVJFZXNRMkdRY1BIbVRralJrenBsN3hhRXhNRE8zOVpPalFvVXEvcC9aNlQzNzQ0WWNBQUhOejh5YjN1UzJUbHBhR1diTm0xVnRtOSs3ZDJMMTd0OHJ0L2Z2M3g4cVZLMmw1clhudEVocE9ZbUlpSGo5K1RLVnRiR3pnNWVVRkFMaDc5eTV0VE1qSXlBanZ2UE1PbzQyWk0yY2lOamFXK3B0ODZOQWgrUGo0a08rS1FDQVFDQVFDUVVzUTRUT0JRQ0EwQVE5Ykkyei9ueSsrR3Q4TmU2K2w0UHVMTC9EOFZWbXI5YWVnckFhL1JXZmd0MmhwU0N4WEt6NUN2YTBSNm0yTmtDNVdNREdvZjlDUVVEOVAwZ3J3MnovUHFMU1R0VEdtRHZIV3VINU9ZUmx1UHM3R2pjZVplS3QzSndUM1lBNGV0bld5Q3Nyd0xMM083WUNueThFYlhwcUhCejBUL1JJaXVZRjNmM2NiMkpnMzNhM2hqeHZQMGRuV0ZOMDdkV0JzeXkwcWg2QzhHc1hsMVJDVVZjUGNtQWMvTjZsUVVGQldoUTNIN21KaXNDZThuQ3didGU4bmFRWFllTHpPMVpYRFptSG5SMFBxclhNaE5nWFBNNHZnWm1jR04zc3pPRm9aZzgwbWR1MnRoYjJCaDlveVdaWFBjQ2g1QmFhNTFrMSs2WE9Nc2JncjA3MmxNYUpuTTExYm1PdHFQOVR1bjMvKzJhRHlWNjlleGRXclY3WGVEeDZQeHhqc2wrMXY3ZHExVkpyTlptUGx5cFc0ZE9rU05tL2VEQURJenM3R25EbHo0T1hsUlUxdXF1TFJvMGYxVGl6SnU0M2EyZG5CMnRxYXR0M0F3QUMrdnI2NGZ2MDZMYjlidDI0d01URmh0Q2NUNU5uYjEzMTNhOWFzYVpEb21VQm9TNlFYU0NmUmJVM2IvdUs1NGNPSFF5QVF3TkxTRWhZV0Z0Uy81Y3VYMHhZS2NMbGNwWk5QVGFXc3JBd0ZCUVVxdDBza2tucTNWMVZWcVJYVEttdWp2THk4WVIxdEpjTER3Nm5QVTZkT3BZVlFiZ2pKeWNsNC8vMzNsVzRiTjI0Y1pzK2VyYkl1bDh1bFJDMU5ZZnYyN2UxQytQeG5iQ1lHZWpLZmxRa0VBb0ZBYUM5WUdPcXFGVDZiR25BcDhYUFB6eTlnMVppdVdCbm0xVUk5QkhiczJJR1NraElBUUs5ZXZmRGt5WlBYNXZsT0hwRkloTWpJU0xYbExDd3NLSkZsZG5ZMmJkdUxGeStvenpZMk5rckZ3R3cybXlZcUJxVG5VRk1CNzZ0WHJ4aENjMXRiVytvWlVYNk1nTTFtWTlxMGFTZ3JvNC90T3prNXdjZkhSNlA5YVlJcW9hUklKTUt3WWNPb3RDcG4zQWtUSmxCT3RMSkZnRUZCUWJReVBqNCtlUGp3SVFCQVgxK2ZXaGh1YlcyTnVYUG5OcmpQUjQ0Y2FWUGpISW9MVU9YZHBlWGRkRnRpMzlwdzBkWUd6WGxQWHJwMENSVVZGYlN5eHNiR3RPdXV1cm9hTDErK3BOSzJ0clphV1hEY1VIYnYzazFGWEpLaGVKeXRTV3RldTgzQjhPSERHYzdZbW5ENjlHbmEzOXI2SE1PMUdhR3FvUnc2ZElpV2x2M056Y3ZMWXpqVlQ1a3loWEh0QVZMWDV4RWpSdEMrKzdWcjEyTDkrdldOSGljaEVBZ0VBb0ZBSU5SQmhNOEVBb0dnQll6MXVmaG9pQnNXaExvaEtqNEgzMTE0Z2JNUHN5R1dxSy9ibkx6SUxjT0x5MlhZY1RrSmJCYmdibU1FWHljeitEcWJ3ZGZaRkg3T1pqRFdKMkpvVGNrcnJzRDFoRHBud2FJeXpRVVFTM2RmeGIzbnI2aDBWa0VaM3ZDeUEwOVgvVSt4UkNKQlZVM2pRcmszQlo2dURpTXM0YjNuT2RoNjRqNlZ0akkxYUpEd2VkdGY5eUdzclJNK3IzcS9iNU9GejFjZXBHUDd5VGdBUUkvT1Z2amZZQzk0dTlTSk90WWV2STJuY21MdGJpNlc4SE96UVkxUWhNLzMzOENUdEVMY2VacU40YjFkTUdOWU54Z1pNRjA2NnFPeXVoYXByMHFvdENZQzVyL2owaEdUV09jT3NuTHlHK2p2N1ZCUERVSnpvczh4aHJkcE1PSUZmOWRiTGw3d053NGxyOEI3TG10VmxtbU02QmtBWEkzOEcxUytQU01XaTNIcjFpMUtaQ1lRQ0xCbzBTSjg4c2tuQ0FrSmFkWjlkK2pRQVN0WHJrUjRlRGllUDM5TzVYZnQycFhoMnZyczJUTjg4ODAzS0M0dWhwdWJHNVhmdlh0M2hrc0xnZkM2a0ZFb25jeDB0R0E2bWJVMVpLN0hpcWh6V0d1dlRKbzBpUkxSMUlmaUFoS2hVS2p4WlAyRUNSTXdlZkpramNySy93M1ZwRi9OUVhsNU9lYlBuNitWZGw1M1V2TExrWkpmZ1pWaFhWdTdLd1FDZ1VBZ05Cdm1mRjBVcWhFK0EzWGk1NmsvUm1QVkh3bTQ4aVFYSzhPNlltQ1g1bDBnZFAzNmRWeThlQkdBMUhsMXpwdzVXb2xPQVFDREJ3K0dyNjl2byt0LytlV1hOTkdqdHJDenM2T2NaNU9UazZsOHNWaE1FOUs2dXJwU24zTnpjeG5QWDJ3MkcwNU9Ub3oydVZ3dU9Cd08xYVo4QkJaNUlYVnRiUzBqdWdvQXpKMDdGNDhlUFVKV1ZoWkNRa0pnYjIrUFo4K2VNY3ExSlVwTDY4YWJqSTJObFpicDBhTUhmdm5sRjR3ZE94WTVPVG00ZWZNbWdMckYzZzBsS2lxcVFlVXZYYnFrMUtsV1QwOVBaVVFjVFhueTVJbktpR1F2WDc2a3VSaHp1VnphZFZCZVhrNXp3bFlXUFViUmZWcWUzTnhjUkVkSFUybGZYMS9hUW5oNTJ0TTl1V2ZQSG9ZN3RKT1RFMDM0bkpXVmhRVUxGbERwanovK0dNT0hEOWQ2LzlVaHU5YTFUVUJBQU1NOFFSbFhybHhSK2Y3Ym10ZHVjekYyN05oRzFidDM3eDd0K243dnZmZVVpb1piazR5TUROeTRjWU9SWDF4Y2pNaklTTm9pZFM4dkw0d2FOVXBsV3pMWFoxblVzdkx5Y2tSR1JtTGJ0bTF3Y0NCelFnUUNnVUFnRUFoTmdRaWZDUVFDUVl1d1dNRFFiallZMnMwR3Fma1YrTzdDYyt5NW1veWlpcWFIa1dzcVlnbndOTHNVVDdOTGNmQjJYZGl5VGgwTXBVSm9KNmtZdXBlTE9TejR1cTNZMC9iSm9CNk9OT0Z6Zm5FbGp2enpGUDhMVmU4WW5aNVhpdW5mbm0vTzdpbGw5eWRENFdpbGZBQzlyZkFzdlpEbXRoeVhsSXRuR1lYWXUyZ1lMSXlsZzMyZUhjMXB3dWVVbkdJQXdOR3J6L0FrclM3L1RIUXliajdPUXZoYlBaUzZjYWZrRkNPemdPbm8vakpiUUV0TEpCTGNrQlBJeTlQYnd3WmNIUTZlcHRQZEc3MmRHK2MyVGRBZTNxWWhhb1hQQUJCVElIVlFWaVorYnF6b0dRQzh6WnBYMFBzNndXYXpzV3paTXVqcTZ1TENoUXNBcEk0MG5UcDFVbHRYVDArUG1oaVFTQ1NNRUt6eWt3YjFoVTd0MTY4ZlRiUjM3dHc1VEpvMENUd2VEelUxTmRpL2Z6OHRkT3kzMzM2TE5XdldBSkM2blJ3NGNJRGFObXJVS1B6MTExK2FIRHFCME9wa0NTcWh3MmJCeXJoaGk0QUlyVTlsWldXalhZazFyYWVOME5ndGlWZ3N4dE9uVDF1N0cyMkNFL2V5QUFCaGZ0cVBMa0VnRUFnRVFsdkJncStIZ2pMMXdtZEFLbjQrc2JBZjlsMUx3Y0lEY1FqKzZnb0dlbmJBd3FIdUNQTHNBRk10UjgwckxDekVwazJicVBTRUNST1VDbmtiQzUvUEI1L2ZlR01CUGIyR1AvL0x2MStMUkNLbHo0cWRPM2ZHdFd2WEFFZ1hOUmNXRnNMYzNCekp5Y2swY2JPOG8vS09IVHNZVVppNFhDN09uRG5EYUQ4aUlnTEJ3Y0VBZ01URVJNeWJONDhxTCsrdWVmandZYVZPeTRhR2hsaTFhaFdXTEZtQ0dUTm1BSkNPSmJSVnFxcXFhT2RaMVhmdTRlR0IwTkJRekprekI2dFdyYUx5azVPVDZ4WG5hWXU3ZCsvaTd0MjdqSHhEUThNbUM1OVBuRGloY3B1aVNERThQQnh2dmZVV2xWNjRjQ0V0U3RqKy9mc2JkTitjT25XS0pqNnQ3MXkycDN1eU5jbk96cVlXNnNvdmJHaHBoZzBiaHQ2OWU2c3Q5K2pSSTVYQzU5YThkdHNhaWxIMVNrcEsycHp3ZWMrZVBVcC9EeTVkdWtTTE1zWm1zL0grKysrcmRSYi80SU1Qc0c3ZE9pcGRYVjJ0Vk1CT0lCQUlCQUtCUUdnWVJQaE1JQkFJellTVHBRRTJ2T2VEZGVPODhldk5OR3k3OEJ3UDBvdGJ1MXNNWHVhVjQyVmVPWTdGWkZCNURtYjYvN3BDbThIWFNlb01iV2ZXOWtPZXQyVkMvWnh4SmlZWjhTbjVWTjV2L3p6RGNQOU82R0RhOWwwVk5TV25zQnhuWTVKcGVWTUdlNEhEMGI3N1lsS1dBRXYzWEdXNFlTOGM0MHVKbmdHZ2k2TTVUc2laUFpSV0NwR1pYNHIzZ3JzQUFINjU5QmlpZiszWmk4dXJ3ZUVvZDJ3K2Z5OEZ4NjR4M1VvVWtVaUFWYjhvZDVjNHRtSVV5Z1FWS0syc0czaDJzT1REbE04TTUwbG9XYnFaQmVORU9oOVZJcWE0WFJGbDR1ZW1pSjdOZEczUnpiUjlDNTgvKyt3enBSTVVzdkNhTXNSaU1aWXNXVUo5WnJGWWtFZ2s0UFA1MkxsenA5cVFyT3ZYcjZjK3A2V2xNU2JVamg4L0RsM2R1c1U5cWlZZEJnOGVqSjkvL3BrYTRCWUlCRGg2OUNqOC9QeXdZY01HMmdBM0FOeTZkUXVuVDUvR2lCRWpZR2xwQ1g5L2Y5eTVjd2ZoNGVFSURRMGx3bWZDYTBOK1dRMTU1bXNrWEM0WHg0OGYxM3E3TFNGTWFNdm82K3ZEMDlOVDZUYmlqS1E1VzZJU0VlU2hmUkVYZ1VBZ0VBaHRDUXUrTHJJRkRWc0lOalhRR1dGKzl0aDNMUVdienljaWJJdFVmTmJEMFJTbUJsenAvNGE2R04zVERqMmNUQnZkdDQwYk4xSmlPRWRIUjQyamFOVEh6ei8vakdQSGpqVzVIUUMwUmNNWkdSbTBpQ0RLb240b0NvdGpZbUt3Yk5reVJydnlyckVBRUI4Zmp3RURCdURXclZ1MC9NYUtMQjgrZkVpTk5ieDZWV2M0SVJLSmNQNThuWW1FTXZkaEFFaFBUMGRLU2dvbVRweUlodzhmQXBBZXZ6d0pDUW0wcUNtZE8zZHVWRisxZ2FLZ1VwVm9UazlQRHhFUkVZeElmam82T3VqUW9lSE81a1ZGUlkxZVpLbE5jbkp5Y09YS0ZaWGJMMTI2UkgzbWNEZ1lNR0NBMXZaZFcxdUxzMmZQVXVrT0hUcmdqVGZlb0pWcHIvZWtxYWtwYW1wcVVGcGF5b2dnMUZES3k4dHgrL1p0Um43bnpwMVZYcHNOdWZhY25KeG80MzZBMUNVOUp5ZEhSUTNOV0wxNmRaUHF0K1MxZSt2V3JRYTd0RGVHRlN0V2dNMW00OWF0VzR5L20vVVJGQlFFVTFQNjcybGhZU0ZzYlczcnJkZVN4L1g0OFdOcWdZQWlvYUdoMkx0M0wzVmRpc1ZpZlBycHB3M2VUOSsrZlJrQ2NBS0JRQ0FRQ0FSQ3d5SENad0tCUUdobWVGd09aZ1M1WUVhUUMrSlNCZmd0T2gxSDdxVGpaVjdiRFptY1VWU0pqS0pLL0hVL2k4b3owZWZDcFlNaDlhK1QzR2RuUzBQbzYzSmFzY2R0Z3hxaENEbEZxci9Ya1gwNjA0VFB6alltZUpwZWlNb2FacWhGQUxBMU53Ulg1L1U2cjY4RTVUajQ5eE5hM3FTUUx1Qm8rVENlcEJYZ3MzM1hVVlpKZDY1NFo0QTdRbnJRSFhOOE9sa3g2a2MveThHWWZtNllOTWdMQVo2MitQTElIYVRsbG1MbW05M2habWVHSjJrRktDcXRncUM4R25ZV2ZQVG96R3lqc2R4L1FROE4yTVhSQXBYVjlUc282bkRZcjkyMThMcWh6ekhHQU92SmlNcjZRYVB5OHVMbnBvaWVBV0NvWFhpajZtbkNsMTkraVo0OWV5cmRkdkRnUWV6ZnY1K1dGeDRlcmxKa2QvMzZkWm96UlVONDhPQ0J4aE1WOSsvZlorVEpRa0VxaHJ0dExxeXRyUkVRRUVDYmpEbDQ4Q0IrK2VVWHBXNGY1dWJtdEFuRkVTTkdZTkNnUVFnT0RrWlptWG94UFlIUVZpZ3FyNEcvaTNscmQrTzFwVFZDeTZyQ3lNaElxUU5VUlVVRmlvdnBpekZWVFRDK2V2V0s1bWpXR2pnNE9PRHJyNzl1VkYwakl5TWNPSENneVgyWU5Ha1NMYVQ0NjhibTg4K1JrbCtCdlRQVU81UVJDQVFDZ2ZBNlk4blhRM3hHdzAwblRBMjRXRGpVRFF1SHVpRXVWWUFyVC9OdzVVa3VCQlZDN0wyV2d1SktJVXowdVkwV1BwODRjUUxSMGRFQXBJSzJwVXVYMWh1QlNGT0VRbUd6aVZIbDIyMUsxQTgzTnpkYSt1SERoeGd3WUFETjNkVEV4QVRPenM2TmF2L1VxVk00ZGVvVUkxOHNGbVBEaGcxcTY5KytmUnMvL3ZoanZXVisvLzEzV3JxeGpzVlBuejVsTFA2V1IvRzVXNWxBVkY3Y0RVZ0Z5ZkpsT25ic0NIdDdhWVFQUmRFeklCWGQ3OXk1czhGOVg3MTZOY09GdXpVNGZQaXd5dmVUbkp3Y0ZCVFVSZGdMQ0FpQXNiSDJJaGxldTNhTjl2Mk5HREVDYkRiZDZLTzkzcFBmZi84OUFLYnJjR1BJeXNyQ2loVXJHUG1MRnkvRzBLRkRHOXllNGhqZDZ0V3JxWHRBeHNXTEYybEdDZXJhVUhidk5KV1d2SFl6TWpKYTVINlZuYmVvcUtnRzdjL2QzUjNtNXZSeHA4TENRaFdsNjJqSjQ2cHZITUhJeUFpaG9hRTRlZklrakkyTlZUcDhxNExINDZHcXFncHZ2dmxtVTd0S0lCQUlCQUtCUUFBUlBoTUlCRUtMMHNQSkZEMmNUUEhGTzkxd0w2VUl2OTFKeDIvUjZVakpyMmp0cnFtbHVGS0l1RFFCNHRLWUE3UXNBTlltUEpvWVdpcU81c09sZ3lFY3pQWEJZV3Qvd0tpdGtaUXR3SUx0bHpVdW41aFJoRFVIYnFuYy9zT0NVSFMyVXo2cDBxZUxMWXowZFpWdWF3eWxsVFc0L2FUK2NGd3RTVmxsRFo2a0ZjRFgxWnJoRm4wNUxoVWJqdDJGc0pZK1dCam9iWStaYjNhbjVaVlgxcUJhS0lLRk1ROEZKWFVEeEtmdXZFUlNsZ0NDOG1vVWxWV2h2RW9xUHYveHpFUDhlT1loclkyaHZaeTFLbnlPZlVHZnBMZ1FtNG9Mc2FuMTFoblR6eFhoSTVXTFZ3bmFZNWhkT0dMeS8wUlJqV2IzUWt6Qm55aXN5VVJteGJOR2k1NDdHL21odCtYb1J0WFZCRGFiRFk2S2xRZUtFelNBZEhCZlZmbm1HUGh2TFNRU2lkcmptVGh4SW0wQ3NiYVd1VWpGMU5RVUV5Wk13TWlSSTJsaFNCVmRmd2lFMXdHSkJLaW9FY0hMbm9UYWJBcTV1Ym5JemMxVlgxQU5KaVltNk5peFk2UHJqeDgvSHUrKyt5NGovK1RKazlpNmRTdVY1bks1akVVd01pWk5tcVNWWXlHMEhsdWludVBqZzNFWTNkTU9BN3MwM04yUFFDQVFDSVRYQ1F1K0xnckttSkdHR29KczdIYmhVRGYxaFRVZ0lTRUJQL3hRdDhENmd3OCtZQWdQWDBmRVlqRmlZbUtvdENwSFpYTnpjN2k0dUNBNVdSb2Q3dGF0V3hnK2ZEaGV2SGhCbFFrTURLUzluNGVGaGFGUG56NUlURXhVR3oySnkrVlNZeGhpc1pnV2FZckhxNHV1Vmx0YnEvU2R2aVg1K2VlZmNmZnVYWTNMcXhLSXluUDU4bVZjdmx3M0ZqMXIxaXk4ODg0N0tzc25KeWZUbklNMVJWa0VyL3BZc21RSlFrS1lrYzJhT3E0a3U0NlVZV05qZzBPSER1SE1tVE00ZXZRb1JvL1c3bGliL0xYSTRYRGFuR2l4T2UvSjFzVFMwaEtmZi80NUFHRHYzcjBNc3dSRk1iR3FNYzM2VUJTU0syc2pMQ3dNTGk0dWF0djY5ZGRma1plWHg4aHZ6V3UzTFdKcGFVbExLenRuclltTmpVMjkyMGVPSEFrK240K1NraEtjUG4yNlFXMzcrUGhnd0lBQjhQWDFiVW9YQ1FRQ2dVQWdFQWovUW9UUEJBS0IwRXI0T1p2Qno5a002eWQwUi9UTFFrb0VuVjVZMmRwZGF6QVNBRG5GVmNncHJzTE5Gd1dNN1d3V1lHYW9DL04vLzFud2RXSE8xNFVGWDArYXgvODN6NUNlWjZMUFJXdU9zWldVVjJQUytqTlVXcVF3a1BZNHJRQWpQLzhEQUdCaHpFUGsrSlp6VVpzYTZxMVNGTjBZa3JJRXJTWjhsa2drU004cnhlUFVBaVNrNXVOeFdnSFNjcVVpMGpQcnhrSTIxRmdqRkdIWHVZZjQ0OFlMcGUwRWVOcGkyMS8zOFNTdEVJSXlxVnV6b2poYVJscHVDZEp5TlZ1TlgxUXFGVXkvRStpT0liNU9qTzFQMGd1eDZmZDdWSnJOWnVHSCtZT1Z0bVhJNHlMdVpkc2F5Q1BRbWVhNkJSc2ZqOWU0ZkZLcDVwTldpdkE0ZklSMWpHeDBmVVdHREJuQ0NBL2JxVk1ucmJYZnExY3Y3TjY5bTVablptYW10ZlpiaXZqNGVQejAwMC9Zc21WTHZlVzZkT21Dd01CQXBhRU5qWXlNTUg3OGVJU0ZoZEVtVXdtRTE1bjB3Z3F3QVBnNk45enhXVkFoeElNMEFRUVZRdG9pdWJqVUlnZ3FWTHRSbVJwdzhjZEgvUnEwcjZxcUtzVEZ4YW5jWGxsSmY1WVdpVVJLUStuS0kzT1ZseWMxTlZWcFBUTXpNM2g0ZUtoczY4S0ZDOWkzYjErOSs5T0VvS0FnZlBiWlowMXU1NzlNYVdtcHlpZ0dyYzM4L1hINDRlOFgwaGVwWmtJc2tVQXNBVWI3Mm1IZkxPTDJUQ0FRQ0lUMmp3VmZENlZWdFJDTEpXQzNBUU9Hd3NKQ3JGbXpCaUtSQ0FEZzYrdUw4ZU0xSDI5UXgvang0eW54NWZIangzSHk1RWw0ZW5waS92ejVNRFEwcEpXTmo0K25PU0RQblRzWEFRRUJqRGJQblR1SHVMZzRSRVJFVU9JL1pjNmpJcEVJeTVZdDA2aWZBUUVCbE9ndk56ZVg4UzZ1S0pEMThmR0JqNDhQOVBYMTFRcWZJeUlpRUJ3Y0RFQXE5SnczYng0QXFTRDY1TW1UVkxuRGh3OHp4ak1BUUVkSGgvRk9YMU5UUXhOVEttN1gwV203MDZycXhpY2tFa216T1JMTFU5K2krcWJnNnVxS3g0OGZBNUJHMjVGLzk2dXFxa0ppWWlKY1hWM3h5U2VmUUNLUklEWTJsbFpmTVlyWXc0Y1BsWjR6VjFkWDJuV2ZrcEtDK1BoNEt0Mi9mMytHWXkzUWZ1L0oxb1RMNWFKTGx5NEFsQiszNG9JR1pTWVA2cWl1cnFhbGRYV1paak4rZm43bzA2ZVAycmIrL1BOUHBTTGVscngyWHdlc3JhMXBhVVUzKzliR3g4Y0hwMDZkQW92RmdxR2hJU09hbjR1TEMxeGNYRkJVVklTeFk4ZGkxcXhaMUcrOW82TWpWcTVjU1pYTnk4dkQwcVZMcVRTUHg4T1FJVU5hNWtBSUJBS0JRQ0FRL2dPMDNUZDBBb0ZBK0EvUnU1TTVlbmN5eDRiM2ZIRHplUUdPeGFUajRLMDB2Q3FwVmwvNU5VQXNBUXJLYWhydHVtS2l6d1dQeXdhUHl3R1B5NEVlOWJrdWo4ZGxRMDlITGsrMzZZT3JFZ0JWTmFyZFFDU1N1dTMxbFdzdXlpcHJjRFpHdFZ1QXBnejFhMXc0U1cyd0x5b2VHNDdGb0t4U3VTaUtxeVA5SGxOZkZXUE5nZHRxeGNwcHVhVjRubG1rdGY3eGRIV2c4Ni9qdExteFBzeU5tU0hzaThxWTk2bUxyWEpSK3NPWHVTaXRhSnI3RUtGNXNUZnd4THZPYTNFNHBYNVhIVzB3elhVTDdBMDh0ZGFlalkyTldrZUtwbUJnWUFCSFI4ZEcxVDE2OUNnamRHUmphT29FNDhhTkd5azNKTVdKRFVYS3k4dmg3T3lzVlBqTTRYRGc3T3pjb3FMbnBvUXlKUkEwSVNtM0RDd1cwRk9ERU41L3htWWhMazJBSzA5eWNlV3A2Z1U5UGgxTllHcWdPa0tGajJQREYzRVZGQlNvZFQ2VFJ5Z1VOcWk4REZWaHN3TUNBckJ1M1RyTW1ERURIM3p3QVpYZlhJNVlpdTVCbWdvSS92bm5INlNscFRIeU16SXlhT25hMmxwOC9mWFhTdHRvYU1oV2d1WllHdW1CQlJZa3phbDhaZ0dRU0RBK29DTk1EYmpOdHg4Q2dVQWdFTm9JRm56cGMyZHVhVFZzVEZwM2dhcFlMTWJhdFd0UldGZ0lBREEwTk1TTUdUT1FuNTlQS3lmL25peVJTQ2pCbkk2T2p0cUZ4c2JHeGpBMk5zYTFhOWNva2UvVHAwK3haczBhckZpeGdyWllMeXNyaTFiMzVjdVhHRHQyTEMxdjM3NTlPSHo0TUFCZzkrN2RXTEZpaFZaRXZuMzY5S0hhQlVDSi93Q2dRNGNPOFBiMmJuVGI4Zkh4bE5nc0p5ZUh5aGVMeGJoNDhTS1ZsbmV6bFdmTW1ERVlNMllNTFcvKy9QbDQrdlFwQUlEUDUrT1BQLzVnMUZPV3B3NGRIUjF3dWZVL2t5bSs5NnNyTHhLSjZoVnBBOEM3Nzc2TElVT0c0TjY5ZXpReGVQLysvVEY0c0hMamh2b3dNREJvY0IxdElSTjErdnY3bzdxNkdnOGYxa1h0eTg3T1JtUmt3OHdGNU1XSjhuenh4UmZ3OS9lbjBvb0NmRldMSzhrOXFSNG5KeWZLd1ZrZUN3dUxScldudVBBNU1qS1M4YzZzS0JwV3BMU1VIc1ZQMlRXK2F0VXFqVVRWcXNidVd2TGFEUTRPcHNUaXpZbnNQQ3YyNWNDQkE3VEY0R3ZYcm1XSXhoVWRzTE96MVJ2eXRPUnhkZTh1alNvNmJ0dzR4TVhGNGZuejUwckxtcG1ad2NqSWlQb2RBcVIvQitUSHp4WEh3NG1CQm9GQUlCQUlCSUoySWNKbkFvRkFhR1AwZGJOQVh6Y0xiSHl2QjI0OHo4ZHZkOUp4TkNZRE9jWE43OGJRVmltdUZLSzRFVWJZRFIrNmJScGNEaHRXcHRvYi9OWGgxQytnS1M2dnhvOW5IdFpiUmhONnVWbXJMOVFFaXN1cjhTS3JDQW1wQmFnVjBSMllVMTZwRnRSdzVOeDU4a3NxTlhKb05xNUhYS1VNejQ3bThPeG9EbE5EUFpqeWVURGw2OEhVVUE5N28rSVIxTjBCdzNxNVVPSnJBSGgvL1drSXl1bkNaVVVuY0xGWVFqbUJ5M0MxTThXbU9jRzQraWlUbHUvaFlBWUxKV0xxdE53U1pPVFhPUW5vY2NralcwdlMyM0kwc2lxZTRtcnVnV2JieDd2T2ErRnE1SysrWUR0QUxCYXJuYXhyU0Z1YW9rellMQjhDVmlBUW9LS2lnbEhtNGNPSE9IZnVISzVldmFwU0hDMFFDTEJpeFFyNCtmbGg0c1NKNk5hdFc3T0hBVlUyVWRzY0RrcUUveTdSU1VXUVNJRHVIVTJVYmsvSkw4ZlAxMU94NzFveVV2S2w5MDZRUndkOE5NUU56cGFHNlBHdmlIbGdsdzR0MXVmV2hNUGh0TWc5cU14dFNoTmV2SGloVXVBaGowUWl3WVVMRnhxMWo2YWl6SEZPY2FKWUxCWXpKck1CNldTaHVyKzdiRFliN3U3dVRlNW5ZbUppZzM1L05HSGxtQzVZT2FaNUoyM0xxbXBodStBazV2NThEeFBmYU56Q0pRS0JRQ0FRWGljc2pmUUFTTTBYV2x2NFhGRlJRWE9JTFM4dlIzaDR1Tm82RXlkT0JDQVZCKzdhdFV1amZmbjYrcUpmdjM2NGNlTUdBS2x6NXNLRkM3RjQ4V0lNR2pRSVlyRVl6NTQ5bzlVNWYvNDhYRjFkRVJZV2h2THljbXpZc0FIWHIxK250dCs4ZVJPSER4L0c1TW1UVmU1WDNzRldKQktwZEJMdTJyVXJIQjBkbFM3S0N3c0xhOUs3OUY5Ly9hWFVGVm9rRW1IOSt2VU5icStnb0lBU1BRUFN4WTJabVptd3Q3ZHZkQjlsckYyN3R0N3RJcEVJdzRZTm85SnVibTdZdm4xN3ZYVU9IVHFFUFh2MlVHbDlmZVlZWTVjdVhmRGt5UlBhTXorYnpjYWdRWU5nWXFMODNhOCtXbE8wNSt6c0RDNlhpL0R3Y0d6YXRLbEY5bGxaV1lsTGx5NVJhU2NuSjBvVXFZci84ajJwRGwxZDNVYWJLaWhEVWRTc3VOQlhFMlFMVkdRWUd4c3p6cDFJSktLSld4dEtTMTY3bHBhV3NMUzBiTlo5TkJVN096dGFXdG0xcUVoTEhwZTV1VGtDQWdJd2RlcFVMRnk0c042eWltN1ZwcWIwQmY2S1l4eEUrRXdnRUFnRUFvR2dYWWlLaGtBZ0VOb29MQmJRMzkwUy9kMHRzV1Z5VHp4SUUrRFM0MXhjVEhpRmE4L3lVRjdUK0lFV1F2UGdhbStHQTB0SDBQTFNjMHRRVkZhTjdwMlVpNEJTWHhVakpqRUhiL2QzYjNiUlhGUFllZm9CS3F0cmthb2dQaTZwcU1ibTMrL0JvUU1mNHdLVmgzMmYrTlZwcGZucWtCY2NlenRaUW9mRHBvVFRiRFlMWWpIVEljL1B6Um9taHJvdzVmTmdZcUFuRlRMejlXQmlvSWZZRjduWWNTcU9WajYvcEJLajMzQ0ZRd2NqS3EraVNvaEhLZmw0OERJUGU2TVNNS0szQzZZUGt3NW9Wd2xGR3JsN0s1YXBGb29na1Vod1BZRXVmRjQ1dVM4NktCSExyenQ0aXlaOGRyZXYzK1dIb0gzQ0hDTmhaK0NwZGVkbkhvZVA5MXpXb1p0cFNPa0NNQUFBSUFCSlJFRlUyd2tiMmR5TUhEbXlWZmFibnA1ZTczYUJRTUFZbkU1TlRjV2lSWXNZWlFNQ0FoQWRIYzF3NmJoMzd4N3UzYnNIR3hzYjlPN2RHOE9IRDBmbnpwMGIzZWRidDI2QnpXWkRYMThmK3ZyNjBOWFZSVzF0TFI0L2ZveWpSNDh5eWl1R1NpVVFtc0tkcEFKMHN1S0R5Mkc2R0cySmVvNkZCNlMvb2FONzJtSFR4QjRJODJ2NjVIOTd4TjdlWG1tSVltV0l4V0xjdjMrZkVaNFhnRnFIdi9aQWZuNCtKZTVSUlZKU2tsSkh0U05IamlnTkx5MlBvYUVodnZ2dXV5YjFFUURHamgzTGNBRjdIZUR6ZExEdWJXOHNQQmlIbGI4bllQWFlycTNkSlFLQlFDQVFtaFdaNDNPQmtzaGM3UmxEUTBPc1dyV0s1ckpwWm1ZR1QwOVBSRVZGNGVEQmc4ak16R1RVKy83NzcxRlVWSVFyVjY3UTNHZDVQQjZtVDUrTzBhTkhxOXdubDh2RmlSTW5xSFJNVEF5V0xWdW1zdnpJa1NQeC9mZmZNL285WXNRSUZUVTBnOHZsVW9zUnhXSXhhbXJxekFya3hXVzF0YlZLbjdrVnVYTGxDaTFkV2xxS3hZc1hZOE9HRFZvUlAyc2J4UVdDeXNZSTR1TGk4UG5ubjlPRW5HS3hHS3RYcjI3VVBoc2l5cGVSbkp5TTZPaG94TVRFSUNJaW9sSDdsZTE3eXBRcGNIQndhSFFiRGVYaXhZdTBSZk9hakhIOWwrN0pKMCtlZ01QaGFNM3dvS0VvdXVnM0JzV3hRUXNMQ3hRVkZhRlhyMTRBcEF0MjVlZHRpb3FLa0pTVVJLVmRYRndveCtycTZtcm82VWtYNGNoY25vSFd1WGJiTW5wNmVyQ3hzYUdjK3JPeXNsQlJVVUc1YmFlbHBTRXFLZ3J2dmZkZXE0MTlMbCsrWEtPRjZJcnUxWXJmc2FMd1dYWjlFQWdFQW9GQUlCQzBBeEUrRXdnRXdtc0Fpd1gwY0RKRkR5ZFRMSHJUSFVLUkdIZVNDbkhwY1M0dUpiekM3YVFDQ0VYTkdDYjVQd3FmeDhXbU9jRlVldXVKV0NUbkZGTnBGeHNUTEFqekJRQ2xJcUdrckNJczNYTU5aWlZDTEI3WEM0TjZPdEcyRjVSVVl0bmU2OGdWVk9CUmNqNGkzdkVIWDE5elZ6ODJpd1d1anZvUWEycmJZYk1nVm5QOW5MK2JqTkpLWnFpMnFob1JUa2UvUkFjVGZUeEt6a2Q4U3VNR0czVTRiTGpZbU9CNVpwRmNYdDJBb3A2dURqdzdtaU0rSlI5TzFzYVlON0lIbHV5NnltaG5lTzlPS3ZmaGFHV01xTmdVSkdVSnFMejg0a3A4K1AwbFRCbnNoYUYrempEVTE4V1ZoK21VcUxxMG9nYVpjZ0xrcG5BM01RY0ZKWFVURWwwY0xaU0tuZ0VnSWJXQWx1N3ExTGh3ZjRTbTBkdHlOT3dOUExEbnhVY29xbEVmY2s4ZG5ZMzhFTll4RXZZR25scm9IVUVkWjg2Y1Via3RLQ2dJMXRiV3VIUG5qa1p0RFI4K0hDRWhJZGk0Y1NOdElsVkdUazRPenA4L2ovSGp4emU2djREVWtWcHhvclUrT25WUy9UZVBRR2dvY1drQ0RPbEdqd0locUJEaWc1K2ljU0kyQzZONzJtSHo1QjV3dG14ZHdUMmJ6YTdYSVVlWnE1VTZSeDJSU01TWWpOTFIwVkVhUmxqZHhOZkFnUU14Y09EQWVzc0EwZ25pTFZ1Mk1BUVl4c2JHbURWckZvWU1HYUsyRFVMOUNJVkNXb2p6cHJUenV2TFJVRGNzUHZ3QW04NC9KOEpuQW9GQUlMUjdPdnpyK0p4ZnlueG5lNTBwTGk3R3BVdVhVRlZWaGNEQVFIVHMyRkZwdVVtVEpzSE96ZzdidG0xRG56NTlzR1RKRXVUbTV0YmI5c0dEQjJscFgxOWZmUHp4eDdDeHNXbFNuNjlkdXdhQlFJQ2dvQ0FBUUdCZ0lFTmtHUlFVMUdSQlcwUkVCSUtEcFdPM2lZbUptRGR2SGdDcENQVGt5Wk5VdVgzNzl1SEFBV2xVTDFYR0UxVlZWVGg4K0RBalB6OC9INHNXTGNMR2pSdmJuUGk1dUxpWWxqWXlNcUtsVDU0OGllM2J0eXNWZmV2cTZvTE5ybjljdWFhbWhoSDVSQlBqam9xS0NseS9maDNSMGRHSWpvNUdRVUhkT0dkWkdYT2N0YlMwRkVWRlJUQXlNb0tPamc3RERWbUdnWUdCeW5FWEJ3Y0hTbVNzaXYvN3YvL0Q4K2ZQcWZTT0hUdVV1bVRMUkt3QWFOY1JqOGZENE1HYXg1aHM3L2ZrSDMvOGdaMDdkMkwyN05ubzBhTkhrL3FuaXV6c2JFcHNybXc4VHQ3aDJjTENBdjcrek9oNjJkblplUERnZ2NwOXBLU2tVSi9OemMyaHE2c0xhMnRyZlBubGwvajk5OTl4N2RvMUxGNjhtTHIvcjE2OVNuTndIejkrUEFZUEhveW9xQ2o4OE1NUCtPU1RUOUMvZjMvYVBscmoybTNydUxxNlVzSm5pVVNDeDQ4ZlUyTHoxTlJVSERseUJLZFBuOGFJRVNNd2Z2eDRHQnNidDJqL2xKMWZaZHk5ZTVlVzl2Q2dtd01SeDJjQ2dVQWdFQWlFNW9VSW53a0VBdUUxaE10aFUyN1FLOE84VUZFandyVm5lYmlZOEFxWEh1Y2lMbFVBSW9OdU9od09HOTdPMHZCWmVZSUtwTHlpRHlaejJDeHF1eUozRTNPdzVzQXRWRlpMQjVhL09oS05WMFVWbUJnaURXbGRYbG1EWlh1dklWY2dkWXk0K1RnTGM3ZGV3T2VUKzhKTlEzZGZXd3MrenF4N3UxSEhwb2k4R0xneDVCVlhJcStZR1laY0hjTjZPV09JbnpNOEhNeFJVUzNFTyt2cUJwTjFGTVRrM3M2V2NMVXp4Y3czdTZOU0E5ZGxSZGhzRnBhL0c0RDUyeStqdktwdXdLbThTb2dkcHg1ZzUra0hzREkxUUU1UkJhMWVnS2N0OVhuSzRLNGFPVDRyWXNibjRkU2RsN1M4QWQzc2NTTWhFMWtGZFFQK2czbzRRaWdTSTEvdVhOcVlHY0RjV0xPQk5vTDJzVGZ3eElydTV4R2QveWRPcEs5SGxhamhRbmd6WFZzTXRRdEhiMHZWeml3RTdTSVVDcEdYbDhmSXQ3Q3d3TUtGQzlHblR4OWtabWJTSnQrVVlXRmhnY0RBUUhoNGVNREN3Z0t1cnE3NDZxdXZhSk1OTWlaUG5neHJhMnNscldoTzc5NjlOUlkrZTN0N00wSkRFZ2lOUlN5UklMMndBaFBmcUFzNSsvUDFGQ3c4RUFkQmhSQ2JKdmJBd3FGdXJkakRPbXh0YldtVHo0cU1IajJhNXNqVm9VTUh4dVN4SWhjdlhtU0V3cDQ5ZXpiQ3dzS2ExbGtsRkJjWDQ2ZWZmc0w1OCtjWjI0WVBINDRaTTJZd0JBdU5ZY3FVS1JnM2Jod2ovK3paczlpeFl3ZVY1bks1T0g3OHVOSTJac3lZb1haaVhobUs0Z2gxZ29ybW9xcXFxbEVoenRzYlBvNG11SmRjaExoVUFYbzRtYXF2UUNBUUNBVENhNHExaVZSTTlLcVl1UkN1cGVIeitiaHc0WUxhY21GaFlTZ3ZMd2NnZFZ1VmQyd0ZwSkdLWnMrZWpjTENRZ0RBcjcvK2lzMmJOOFBkM1ozUlZsNWVIbDYrZkFtUlNGVHY4ektnUEtxUnQ3YzNWcTFhcFpIWVN5UVM0ZGl4WThqT3prWjJkalpTVTFOcDIvLzg4MDlVVlZVaEtDZ0lZckVZbXpadFlyUngrZkpsdlBYV1czQnphNTczakhQbnp1SCsvZnVRU0NTNGZmczJsYy9uODVXV1AzcjBLQVNDdXZGUmMzTno2cndYRkJTME9mRnpSVVVGUTNCbmFpcDkxaXNwS2NGMzMzMUhHMTlnc1ZpMDc5dmEyaHBUcDA1RllHQWdROHo4OU9sVEhEdDJETmV1WGFQbCsvajRZTzdjdVl5K0tDNCtyUy9xaXJKSUtzK2VQY09ubjM2cXRMemk5NlhxM1lMTDVhcjliaFFYc2RyWTJLaThIZ0FnUGo2ZTV1WTZlUERnQmdtRDIvTTltWnFhaXUzYnR3T1FSdWxwTHVFem9IeHhNeUFWeXo1OStwUks5KzNiRndzV0xHQ1V1M2p4b2tyaGMybHBLYzFkMjluWm1mb2NFeE9EblR0M1Fpd1dZL2JzMlpneFk0YlNNUUtKUklMVnExZmordlhyQUtRaTViVnIxMUlpWGhrdGVlMjJKUklTRXBDUmtZR3NyQ3hrWjJjakt5c0xRNGNPUlpjdVhhaHpCZ0QvL1BNUGRjNWs5MTFaV1JtT0hEbUN3TURBRmhjK2EwSlZWUlh0N3l5SHcwSFBuajFwWlJRRiswVDRUQ0FRQ0FRQ2dhQmRpUENaUUNBUTJnRUd1aHdNN1dhRG9kMmtLLzlMcTJweE43a1FNUytMRUpOY2lKaVhoVWd0cUZEVENxRStMc1NtUXFLZ0puK1JKY0NYaDI5ajBkdiswT1Z5cVB5alY1OWgxN2xIbEd1d0RBNjdiaEJaVUY1TkU5OENRRTVSQlQ3YWNSa0x4L2hoaUo4ejJoUDZlanJvNm1TQjJCZTV0UFBTcDRzZHVybDBBQUJVVk5QUGg2NE9oNWFlTXRnTDNIL3pHaU44Qm9DT1ZzYjRjbG9nbHUrOXhuQ3dGa3ZBRUQwYkcraGlZUGM2SjUyUmZUbzNhcjhpa1JpL1hhMXpLMkd6Z0JBZlIzeHo3Qzd1SnVaUStiNnUxZ3lCZlZjVjRucEN5OUxiY2pTNm1RWGpVZEhmU0NxTndTUEI1WHBGMER3T0g5MU1RK0J0Rm9KdXBpRXQyTk8yaDdZSGRGVk5lTWpENVhLeGZQbHlMRml3QUNLUkNBQXdaTWdRaEllSFU1TlU5dmIyQ0FrSndlWExsMmwxRFF3TUVCUVVoTkRRVUhoN2U5TW1BQjBkSGJGdDJ6WmN2bndadi96eUN6VTU0dWpvcUZSZzJGQVVCOGRWWVdwcWlvOC8vcmpKK3lNUVpDejg5UUgwdUd4SUpNRHFFNDl4NVVrdXJqek5RNUJIQit5YjVkL3FMcythVWxaV1JoTTlBOUtRd20wRnNWaU1xVk9uTWx6T09uZnVqSTgrK2doZHVuVFIycjY0WEs3U0NYSmxJWWcxZFRMU0ZKbDRSNGFtRTVSc05wczIwU3hQU2tvS1ExQk4wSXpCWGphNGx5ekF4WVJYUlBoTUlCQUloSGFOdWFIME9TZTN0THFWZTZJOTd0eTVRNGx2QWVraTMwdVhMdEdFenc4ZVBNREpreWR4N2RvMXh2TVNoOFBCa0NGRDRPSGhnYzJiTjFQNWd3WU5RbEJRRUw3NTVodEthQmtmSDQrSkV5ZGk1TWlSR0RWcUZDd3Q2OGFqZnZycEo1dzllNVpLaThWaTdOeTVzOTYreTF5R3QyL2ZyalRhVWxWVkZTSWpJL0hWVjE4cEZYTExPN21LUkNLVWxKUTBTUGltcjYvUGVOOEhwQTY2aXR5L2Z4Ky8vdm9ybFdhejJmam1tMit3ZCs5ZVNwZ25MMzZXSnpZMmxuS2tCWmlMQUxYQnpaczNjZjc4ZWZENWZQRDVmQWlGUXR5NWM0ZTJTSkhINDhIYzNCd0E4UDMzMzlQRWVQcjYrdmowMDA5aGFHaUlyNy8rR3E5ZXZVSjZlanJXcmwwTEJ3Y0hEQjgrSEFFQkFiaDc5eTZpb3FLUWxKUkUyNytEZ3dPbVRadUd3TUJBcGYxNy9QaXhSc2ZCNC9Gb3dsNFo5YjJ6dWJxNmF0UjJjNkFvVmg0MWFwUkc5ZHJyUGFrcUVvNHljNENXNE5HalJ6UkRBMDlQNVJIMnFxdFYveWJFeHNiUzByTGpmdm55SmY3di8vNlArdjdxYTRQRllzSFgxNWY2VzFGYlc0dFZxMWJoNjYrL2hwZVhsMllIODVweS8vNTlaR1JrSUQ4L0gzbDVlY2pQejZjNWFBTlE2cVRQWXJFWVl2bkxseTlqMnJScE1ETXpvd25hV1N3V25KeWNGSnRvRXh3K2ZKZzIvdEd2WHovRzRnakY4UkVpZkNZUUNBUUNnVURRTGtUNFRDQVFDTzBRSTU0T2dydFlJYmlMRlpWWFdGYURPeStsSXVpWTVFTGNUUzVDVGh0d1FIbGRpSXBOVVpwL09TNGRHZmxsV0RPbEgzUjEyUGoyOTN1NEhwL0pLRGZ6emU0WUgxUVg1c3JlMGdqYjVnM0NxbDl1SWlHMWJvQk9XQ3ZHTjBkajhEUzlBT0VqZXpKY2orVTVjUGt4Uk9LbWUzc2I2K3RTNG1OVk9IUXdSbWxGTmNxcWhCQ1UxUTMwc1ZtQW5RVWZoYVZWcUtoV0xrYmVOSHNndkp3c3dXYXpNUHl6NHd4QnVBekZZOUhWb1I4N1YwRUkzVmk2T0ZyZ3g0VkQ4TjJmOTNIemNWYTlaZWVONmdrOTNickhwWDFSOFRoeDgwV0Q5OW16c3hWMmZoU0tHd21aMkhjaEFmWVdmSmdiNjZOYVNEOW5YQjAyWGlpNGIzZDEwbDZJdXU3TG8vQW9vMWg5d2RlUXcrRjlNQ0ZBZWJoWGJhSFBNVVp2eTlIb2JUa2E3d0Y0VVJvREFDaXN6a0poVFNiTWRlMWhybWNIZlk0UjdBMlVEN2IvRnpsKy9EakRtYVN4aUVRaURCczJUS095N3U3dW1ENTlPZzRjT0lERml4Y3p3a3dDd1BUcDAzSHQyalVJaFVKMDd0d1pZV0ZoQ0E0T2hwNmVuc3AyMld3MkJnOGVqSkNRRU1UR3hpSXFLZ3B2dmZVV2RIU2EvbXBsYVdrSkd4c2JLdFNqUER3ZUQxWldWdWpWcXhjbVRKaEFUV2dTMmo4QnF5NGlPcm1vZVhmeTcwL3d3QytsaytOT0ZnYjRZMEZmaFBtMURUY3pUWkdmSEpOaFpXV2xwR1RURUFnRW1EcDFhcVBxS2s1NkFVQldWcFpLaHpObC9QampqN0MwdEt4MzhsVW9GS0t5a2htTlE5bGt0Ykp5eXFpdHJhWEtjamdjbFgvYjA5TFNhR2xOQlNxR2hvWXFKK3ZIamgycjFCMU9IZzZIMCtCSlJObGlHaTZYQ3c1SHMyZE5UY3UxRmZ3N21RRXM0T3pESEN3ZTdxRytBb0ZBSUJBSXJ5a3NGZ3UySnJ3MjRmaXNMWlJGK2JHeGtScGZSRWRIWStmT25ZeG5MMEQ2M2pwbzBDQk1tVElGTmpZMk5GZE5HYUdob1RBMk5zYjY5ZXVwNTZ5eXNqSWNPblFJaHc0ZGdydTdPL3IwNllOQmd3YUJ4V0pwdEFoWmhydTdPN3k4dlBEdHQ5L1N4Sm15dnNuRWhLV2xwVmkwYUJFV0xGaUEwTkJRQUZMMzFMMTc5K0xRb1VOVUhiRllqTVdMRnlNeU1oSnVibTdVTTYxOHBCUjlmWDEwN2RvVmdQVFpybnYzN3JSOW1wbVpvVisvZnBneVpRcXRQNm1wcVRTQkl3QU1HellNam82T1dMSmtDVEl5TWlnaFgwRkJBY01wVnl3V04ramNOQVlMQ3d2Y3ZIbXozako5Ky9hbEhHVVhMbHlJOVBSMFBILytITTdPemxpMmJCbGNYRndBQUx0MjdjS2hRNGR3OU9oUkNJVkNaR1JrNE1jZmY4U1BQLzdJYU5QRnhRWHZ2ZmNlZ29LQzZvM2lvdXo2QXFUbjNjdkxDMzUrZnZEMTlZV0hoNGZTWjJsVjR4dm01dWFZTVdOR3ZjZmRYQlFYRjlNY3I3dDI3VXFkUTFXMDEzc1NrTDQzS1RzdWEydHJ6SnMzaitGcUsvOCtLbjl2aWNWaWxlK2Z1cnE2ak92RDB0SVNuMy8rT2FPc3NiRXh2di8rZXlyTllySGc1K2VudE4wblQ1N1EwdkxqZDRwUjEzcjI3SWtYTDE1Z3laSWx0SGYzU1pNbVVXN1B5aFkzakJ3NUVtbHBhWlJyZjNWMU5UNzc3RE5zM2JvVkRnNE9TdnZWSHRpM2I1L0dDeC9rNFhBNGNITnpnNFdGQlNWZXI2bXB3ZWJObXpGNzltdzhmUGlRS3V2czdOd214Y0x4OGZFNGN1UUlMZStkZDk1aGxGTThQMjN4V0FnRUFvRkFJQkJlWjRqd21VQWdFUDRqbVBOMThXWjNHN3paM1liS3l5aXNsRHBELytzT2ZUZTVFRVVWeWxmdS81ZUpUOGxIWnI1cVo5ZkVqQ0xNMjNZSmJCYVFWMHdmdUdPemdFWGovSlU2T0p2eWVmaG1aaEEyL1g0UEYyTHA0ZWRPM242SmdwSXFySjdTVCtWK0QxeCtBbUZ0MDExRUhDejVhb1hQVzhORC91M1hDMnc5Y1ovS3R6UXh3TjdGYitMWXRXZDRsSndQVTc0ZXprUW4wK3E2TzVpRHphYUhURlJHclloK0xIcGMxYUlTTmd1d05hZXZuamZrTVIwTVZXRnBZb0RWVS9vaE9hY1lsK05TOFNnNUgybTVKU2l2cmdXSHpZSzd2UmttRC9KQ0wzY2JXcjFxb1lqaDFLMEpWVUlSV0N3VytuczdvSytYSFlyTHBZUEJWVFVpV2psOVhSM01IdUdEc0w2dWVKWlJpS2ZwaGZCMXRXN3cvbFN4YkdRWFBNMHUwVnA3YlFVT200VytidG9UaUd1S3E1Ry85SU5SL2VYYUtwTW1UY0trU1pPMDJtWjRlRGhtejU1Tnk5T1c2Qm1RRG94ckVpNVl4cmh4NHhBWUdFaE5EQ3RpWldXRnVYUG53c3JLQ2dFQkFRM3FDNXZOUnE5ZXZSaWhLeFhSTk1TeGpPKysrdzVDb1JBNk9qclEwZEVCbDh1RnJxNXV2Wk9NaFBaTjVBaFB6Tmh6RjJJbHpsaGFRd0wwZDdmRXVuSGRYbXRIMlB2Mzd6UHltc01oVEN3V0t4VXdOeFpOaGNmeSszL3g0Z1htelp1bnNzeisvZnV4Zi85K3RXMEpoVUtObmN0KysrMDMvUGJiYndDa29aalhyVnVudEZ4Y1hCd3RuWnljREZ0Yld5cjBOcUI5bDJsQUtzeFFGMEphdms4Ly9QQUQ1ZkRsNysrUGxTdFhxdnhiVzExZGpUTm56aUEyTmxibGhIcGJwYWVUMUVIdjV2UDhWdTRKZ1VBZ0VBak5qN1VKRDdrbDdVZjQzSzFiTjh5ZVBSdS8vZlliaEVJaEJnNGNTRDI3bVptWktSVWlEaGd3QUVPR0RLRkUwMGxKU2Zqamp6OW9aZmg4UGdEcE05MFBQL3lBTDcvOEV2SHg4YlF5aVltSnlNek1SR2hvS0VPQXplVnlZV2RuaDQ0ZE82Smp4NDZvcnE3Rzc3Ly9UbTJmT1hNbWpodzVncnQzNzlMcUJRVUY0WjEzM2tGa1pDVDFQRjFWVllXdnYvNGFmLy85TnlJakk3Rjc5MjZHTUJPUVByL05tVE1IUGo0KzhQZjNoNVdWRldwcWFoQVRFd00ybXcwT2g0TnAwNlpSbjdPenMybnV6Q0tSQ0NLUkNMR3hzUkNKUlBEdzhFQm1aaVkrLy94ejJyTjlodzRkTUd2V0xBRFNaOWJWcTFkajNyeDVLQ3NyZzd1N096Nzc3TE42bjhPYkF6YzNOK2pxNmpMRXBUSk1UVTB4ZmZwMEtxMnZyNCsxYTlmaXpKa3plUGZkZDZtb0w2OWV2Y0tqUjQ4Z0VBaGdiR3hNYzh0VkJvL0hRMXhjSElxTGkrSHM3QXdiR3h0WVdsb3lGbjdQbURFRFM1Y3VCU0FkdHdrSUNFQlFVQkFDQWdJWTdxZktNREV4b2M2NXJBMXJhMnY0K3ZvMnkzdURKcHc5ZTVhMmFGU1RkNmIyZWsrYW1Kamd3WU1IREtGMWNIQXcvUHo4c0dqUklzWXhiOXUyRGR1MmJXUGtKeVVscVR5WHk1WXRRM0J3TVBUMTlhbEZEZWJtNWtvakk5MjhlUk14TVRGVTJ0dmJHeFlXRm5qMDZCRXlNaklvQWZXelo4OFFGUlZGbGRQVjFhV0Vwems1T2JRRkJZYUdodERWMVVWRVJBUXRTcE9qb3lOc2JXMXg5ZXBWU0NRUzJua0ZRTDFEenAwN0Z4a1pHZFE1TGkwdHhhZWZmb3F0VzdlMnFVaFUyc1RLeWtwajRiT2VuaDdzN094Z2IyOFBOemMzc0Znc2pCdzVFdnYyN2FQSzNMeDVrN0hJdzhmSFI2dDkxZ1lKQ1FsWXNXSUY1YUlPU0NNTnVycTZJaUlpQW5wNmV1QndPTWpQejBkaVlpS3RycW94YWdLQlFDQVFDQVJDNHlEQ1p3S0JRUGdQNDJDdUR3ZHplNXFiWDFKdUdXSmVGdjByaGk1RWJFb1J5aFhFbWY4MTlsOUlVRnVtb0lRcFdERXgxTU9LU1gzZzA4a0tZckZZcFpCaXlmamVjTFF5d3A3ejhaQnBtdGdzNE8zK3pKQnliWlZ4Z1I0WUYraUJCeTl6R2NKblRha1JLb2lBOVZRTG1YKys4QmplenBhMHZKdVBzOVE2T0t2Q3pvSVBPd3MrbFRiUTR6SkV6OXFDeldiRHpFZzZ3S3A0M1hEK0ZZaGJteG5DMnN3UUE3cHAxOEg0M1Q3TjY0aE1JSEE0bkRibGhNbGlzZFFPS011SHBHMEx5QXNEQ1FRQUdPdnZnTEgremVzUVZGNWRDNXY1SjlIWm1xKytjQnRGTEJiajBxVkxqSHhsazZRRTdXRmlZb0svL3ZxTFN1dm82R0RtekptME1sdTJiSUdEZ3dPT0hqMUt5OC9MeTlOYVB5UVNDUllzV0FBT2g0TkJnd1loSkNRRWpvNk9ETUZBUUVBQUZpeFlnUFBuejlQQ0d0KzhlUk83ZHUyaUNTNWs3UjQrZkJqSGp4OUhjYkUwYXNicDA2ZmIzRzlIZlhTeU1vUU9tNFVxb1JpWlJaV3dOMnNkOFFpQlFDQVFDQzJCbGJFZVhoV3Jqb3JSMXBDNWc5Ykh1SEhqTUc3Y09FYSttNXNiK3ZYcmh4czNiZ0FBL1B6OE1IMzZkTGk1dVdIMzd0MzQ3TFBQVkxZcEw1cTBzckxDcGsyYjhQZmZmMlBYcmwzSXpjMmx0a1ZFUk1ER3hnYmUzdDZZTldzV0hCMGQwYkZqUjlqWTJOREdPV05pWW1oaVFCYUx4UkQ2K2ZuNUlUSXlFbHd1Rit2WHI2Y0pMUUZwWkJRakl5T1ltSmpRNmcwY09CRFhybDJEU0NRZE4zenc0QUVlUEhoUTd6bFRoNDZPRGc0ZlBvd3JWNjdRK3FDam80T2xTNWZTeExwMmRuWll2bnc1amg4L2pzOC8vNXdoeExXMXRjWGd3WU9wdEVBZzBIZ3hucWF3Mld3NE96c3pCSFNHaG9ZSUNBakF0R25UR0pGdXFxdXI0ZXpzakFNSERpQXBLUW5QbnordlYraHNhR2pJV056NTVNa1RobHN1SUIyM2NISnl3cnAxNjhEajhlRG41NGVnb0NEd2VEeE1uVG9WbHBhV2pEcnFqaytaVTJwcklSYUxjZnIwYVNwdGFtcUt3TUJBdGZYYTZ6MEpTQmVLZHU3Y0dVbEpTV0N6MlpnOWV6YkdqaDJMcTFldnFqMHZEZVdERHo3QUJ4OThvSEo3Zm40K3Z2MzJXMXJlOE9IREFRQXBLU25ZdW5Xcnlycnk0d003ZHV5Z3VUY1BIRGdRaFlXRnRJWEpJU0VoY0hKeXdvWU5HMVMyMmFHRDFGQ0d6V1pqMmJKbENBOFBweUs1NmVucG9heXNyTjBLbjYydDZZWXRYQzRYdHJhMmNIQndnTDI5UGUyZnBhVWxXQ3k2T2M2WU1XTnc0c1FKQ0FUMENKanlhSEx2dFNUbnpwM0RsaTFiYUtKblIwZEhmUGpoaDlEUjBVRjFkVFZqTWJnTUhvK0hUcDA2dFZSWENRUUNnVUFnRVA0VEVPRXpnVUFnRUdoMHR1S2pzeFdmRWtoS0pFQzJvQklwK1JWSXlTOUhTbjQ1a3ZPay82ZmtWU0N0b0FJMW9xYTdEcmRWSHI3TXhmMmtYS1hialBTNUtLK3VoVmdzVlN2MzYycVBSOGw1S0ttb1FSZEhjMFNPNzQyRTFBTE0yaHlGNGIxZEVOYlhqVmIvU1ZvQmx1NitpbUFmUjd6cDc0SlY3eHZqeThQUnFLcXB4ZHkzZXFCN3AvcGRtTnNiRmRXMXRMU0JudXJIbE10eHFTaXRiRDUzY2lOOUxqNGMzWk9SMzl2REJueDl6WjJsWlNpNlV3T0FTQ1JHVVJuZEtTTTl2eFRteGtTTVFpQVFDSVNXeFZCUEI0TzdXdUh2SjdrWTFaTVpUdnQxNE1LRkM0eUpmRU5EUTFxSWEwTHpJQy8rdUhqeElqSXpNMm5iaFVJaFZxNWNpVzNidGpXYnUxRjhmRHdscEQ1dzRBQU9IRGlBelpzM282aW9pQ1lVS0NvcUFpQjFwVXRJU01EVHAwK3BiVWVQSGtYSGpoM3g1cHR2UWlnVWdzdmxnc1ZpNGVuVHA1VG9HUUQyN3QyTGdRTUgwa0tydDNVY0xRenhNcmNNQ1prbFJQaE1JQkFJaEhhTnRURVBkMTdXNzJMYm52amYvLzZIVjY5ZVllYk1tZkQxOWFYeWZYeDhjUGp3WWFWMWV2YnNDWHQ3ZTBaK2NIQXcrdmZ2ajZ0WHIrTGt5Wk53ZEhSRXYzN1NTSFNPam81d2RIUnNVTjltekppQjY5ZXZvN0t5RXYzNzk2Y0VsZ0RnNGVHQmI3LzlGdXZXclVONmVqcTRYQzRpSWlMQVpyTXhaTWdRcXUralJvM0MvUG56RVJjWGgwMmJOaUVycTNHR0I0cjA3ZHVYY2htK2YvOCtNakl5QUFDZmZQS0owdmVIK3FJOTJkdmJZOHFVS1ZRNk9UbFo2OEpuUUJvZHFyS3lFa0toRUdLeEdMcTZ1akEwTkdRSUNXVnMzNzRkZCs3Y3FiZk56cDA3bzErL2Z1alhyeDg2ZGVxRXhNUkVYTGx5QlRkdjNtUTgwOHNqRUFqd3dRY2ZVTTY1QUxCMDZWS0dFL1RyU2t4TURDVmNCWUJodzRaUjE2NDYydU05Q1VoRnZYUG56c1hxMWF1eFlzVUs5T3pKSERkdktZUkNJZlQxOWFsM05IdDdlNFNFU0tOVnF1dVgvQ0tTc0xBd1BINzhHQUtCQUN3V0MyUEhqb1dqb3lQbDlPN3Y3NDhsUzViZzRjT0hLdHV6c3JLQ2g0Y0hsVFl5TXNMcTFhdXhZTUVDaElTRVlONjhlZERUMDJ2SzRiWnAzbmpqRFZoWldWSGlaaXNycXdaRnJETXdNTUQvL2QvL0lTSWlBaFVWRll6dFBqNCtiVzVNcDArZlBqaDE2aFNlUFhzR0FIQndjTUNYWDM1SmpZdDRlM3NyWFRBQ1NLTXZhdUtDVHlBUUNBUUNnVURRblBieEZrb2dFQWlFWm9QRkF1ek05R0ZucG8rK2JoYU03UklKa0NXb3BJVFFpdUxvOUlMSzExb1l2VGRLdGR1em81VXhnbjBjc2UydisramlhSTdsN3dYZ2VXWVJZaEp6NEdadmhrVS8va001K3U2L2tJREJQWjNBMTllbDZ1Ky9tSUNLNmxxY2puNkowOUV2MGRYSkFwdm5CT1BLdzNTRTlYTlR0VnVLM3o4ZkRjbS9GdEUvblgyRWs3ZVRxRzFUQm5mRnVFQTNGSlJVNFlPTjU2aDhJMzB1RGl3ZFFXdUh4V0loTTc4TXJVMXFiZ2t0M1JpQmNYUFQwOVVhUFYydDFSZlVnS3lDTXNyaFcwWlNWakY4T2xrcHIwQWdFQWdFUWpQU3g5VUNGK0pmdlpiQzU3S3lNdXpkdTVlUjM3OS8vMmFaZkRjek02TzVIR3VLV0N4R1dGZ1lMUzhrSkFRTEZ5NXNVRHM4SGc5VlZWVndjbktpOHRMVDAybHVWYWFtcGd5M3ZJYVNrWkZCT2VzQlVuZG5tU3U5b3FNY0lCVkE3Tnk1VTJsYnhjWEZXTDU4T2JadTNkb3NFMzEvLy8wM0xXMXJhd3N2THkrVjVYVjBkTEI4K1hMTW1UT0g1bXFXa3BLQ1Y2OWVJU0lpQW5QbXpFSGZ2bjB4YTlZczNMbHpoem9YcGFXbDJMOS9mNHVIT0c4S1hlMk44REszRFBFWnhSamlyWjFuV1FLQlFDQVEyaUkycGp6a0NLclVGMndudUxpNFlNZU9IWXg4VDA5UFJwNkppUW44L2YwUkhoNnVzajB1bDR0Qmd3WmgwS0JCMUpoall6RTNOOGZreVpOUlhsNk9xVk9uTWdTNm5UcDF3dmJ0MjdGdDJ6WllXMXZEd1VFYTVhWmp4NDdvMHFVTFRFeE1xT2V0SGoxNllQZnUzYmh4NHdhaW82T1JsSlNFd3NKQ2xKV1ZRU1FTUVNLUk5LaS9Nb2NNK0l6M0FBQWdBRWxFUVZSbUhvK0hSWXNXWWRHaVJmam9vNDhRR2hxcVVYMlp3eXNBaHBPcnpJVlpocTJ0cmNiOXFnODJtOTJnNStpSWlBak1uRG1UV3ZnSFNFV1ozYnAxZzQrUEQvcjI3Y3RZbE9qdTdnNTNkM2ZNbWpVTDJkblp1SGZ2SGg0OWVvVEhqeC9UaE1EZTN0NlV3NjZNbGhZOXM5bHNTbUNwN2NoajhzSjFGb3VGdDk1NlMrTzY3ZkdlbE9IajQ0TzllL2ZTM2pPZG5aMHhkZXJVSnZWTGZ2K2FZR3RyaTYxYnR5SXlNaExKeWNtWU8zY3VkUzA0T0RqQTJOZ1lKU1YxOHd4NmVucHdkSFRFcUZHajBLZFBIeXEvWjgrZTJMWnRHeUlqSStIajQwTUp5ZjM5L2JGbHl4WTRPanFDdytIQTNaMFpsZFBZMkJoZHUzYkZ6Smt6b2F1clM5dldxVk1uN05telIrazdNOUM4MTI1TDA3VnJWM1R0MnJWSmJiaTd1K09ubjM3Q3I3Lytpcmk0T09UbDVjSEV4QVQ5K3ZYRHRHblR0TlJUN1dGcWFvb05HelpnK2ZMbDBOZlhSMFJFQk8yZWtMbUtzOWxzY0xsY0dCZ1l3TTdPRG0rKytTYUdEaDNhV3QwbUVBZ0VBb0ZBYUxjUTRUT0JRQ0FRbWdTTEJkaWI2Y1BlVEIvS3RMb1NDVkJjS1VSaFdRMEt5MnRRVUZhTnd2SWFGSmJWb09EZlBHWGJpc3FGRURWeE1LK3BQSGlaaS9pVWZDck4wK1dncWtaRUt6TzZyeXZLS21zd3ZIY25jSFU0OEhLeWhKZVRKZEp5UzFCWVdoY1dyYlJTaUo4dkpHRGVLS25yd0tQa1BOeE5mRVZycTBkbkszUzJNMFZuTzFPTitzZlRyZnNaVDhxbWh3T3pzekNFdmg0WGVseW1LN0srbmxSUWZEMCtBOGs1SlFqMWJaZzdoRGE1OVNRTFoyT1NJYXdWSVNHVjdzaGp4dWVwcU5VNjNIbWFoVWZKK2VvTDFzT29QcDFoWlNhZHBIaVdVY1RZSHBlVWk3SDkxWXZlQ1FRQ2dVRFFOajBjVGZIYm5mVFc3a2FEa1VnazJMQmhnOUt3elcrLy9YYXo3SlBGWWpGQ1hHdUN2SWhZQm9mRGFWUmJ6czdPMkxWckY1VWVPM1lzU2t0THFmVGJiNytOZDk5OXQ4SHR5ak5wMGlTYVcvS0lFU05VaGh3V0NvVll0MjRkTFVSdGx5NWRJQkFJa0oyZERRQklTMHZEbWpWcjhNVVhYMmgxZ3JlbXBnYi8vUE1QTFcvRWlCRXEzZTlrMk5qWVlQNzgrZmpxcTY5Z2FtcUt4WXNYSXlBZ0FOZXZYMGQyZGpaV3JseUo3dDI3WS9yMDZSZzFhaFQrK09NUHF1NWZmLzJGVWFQK243MzdESXlxeXRzQS90eDdwODhrbVJSU1NTQVFtclJRUlZwQXFvaXV2WUtJdXJxV0ZWenJ1aXByV1VXd1lGbGRmUVhYM3RhdWlCU2xLTktydEZCQ2FPbkpaR1l5ZmVhK0h5Wk1Nc3lra2pna1BMOHZ6RDMzbkhQL1V3SkQ4dVEvRnlNOVBiM0Y3a2RyNnBFU2hlKzNGMkRYOGNxR0p4TVJFYlZocVVZdHpBNFBxcHdlNk92NUpMSDJ6bUF3NFAzMzM0Y2dDRkNwVk5Cb05FSGRlUnVqb2ZkU3RRMFpNZ1RMbGkwTEdiL3FxcXZxWGFmUmFIRGZmZmVGQkRwdnV1a205T3paTTZoenFFS2hRRTVPRG5KeWN1cmQwK2Z6d2VmelFaYmxPdjgwR0F5QitYMzY5TUYvL3ZNZlpHWm1OdWF1QWdBV0xGaFE1N25FeEVRODlkUlRqZDdySkVtU3dqNkd6UlVURTRQWnMyZGp4WW9WZ2JCejU4NmRHLzI4cHFTa1lPclVxWUhRYjJWbEpmTHk4cENYbDRmczdPelRxdTIxMTE0N3JmVUFNSC8rL0NhdnFlOTVxNjA1ejE5RDJ2clg1RW1uL25KdFJrWUdyci8rK2tiWDFWSmlZMk14Zi81OC9QampqMEcvYUFBQS8vZC8veGZvaXE3UmFFS0N5YlVsSlNYaHhSZGZET25vM2JWcjE4QnR2VjZQNzcvL0hySXNReEFFS0JTS0Jyc2ExeFY2QmxyM3RkdFdKU1ltNG05LysxdWt5d2dyM045WEdvMEdjK2ZPRGRzSmZ0U29VUzM2ZHprUkVSRVIxZS9zL2M0UEVSSDlJUVFCTU9xVU1PcVU2SUttZDNlcnRMbmg5UGpnY0h2aGRGZi9XWDNzOGNxb2NuckNubmQ2dkZoK210OFBPdlg3ZTFPR2RzRVh2K3dQbVhmOXVOQnVjaG1KMFJnL29CT1diY2tQakgyMTlnQ0c5a2hHMzh3T2VPNS9tNExtNjlRS1hON013R3VaMlk3Y1UwSzAzZEppNjVoZEk3L0lqSGVYNzhLN3kzZmhza1owbUc0TlNVWWRmdHgwT095NWpnbU4vL2p3eVlNNzQ0NkxtdjlOOTllKzNZWWxkZFJ4MHJhREpmamZtdHhtWHdNQVJ2Uk9Dd1NmOXh3TkRXaHRQMVFNdDhjTHBhSnRkM3NnSXFLMkp6dkRpTitQbWVHVFpZaE4rSUZxSk1teWpBVUxGdURYWDM4Tk9UZHk1TWdtaFJmK0NPSEMyV2Nxbjg4WDFBbTVQbTYzRzA4Ly9UUzJiOThlTkg3NzdiZERFQVRNbWpVcjBJMTZ5NVl0ZU9XVlY4SjJ1YTZxcXNKdHQ5MFc5aHIxMWJKOCtmS2dqbDVLcFJLVEowK3VzOWJheG8wYmg1S1NFa3llUERuUXpYcmR1bldCOHp0MjdNQjk5OTJILy83M3YxaXlaQW5zZHY4dk52cDhQcnoxMWx0NC9QSEg2NnpyVEpJUnI0ZFBCbllkTXpjOG1ZaUlxQTFMTmZxRGhDY3FIT2lXYkdoZ2R2dVdsTlIyUHVYaDFFRG42UVJyYTNkVGJhd3o3ZjhOTFdYNDhPRVlQbng0aSt3VkV4T0Q3T3pzMHc0OW44M2E4dGZrbVNnbUppWnNrRHN1THE1Sis1emF0VDJjK3NMVGRIWUtGM29tSWlJaW9qOGVnODlFUkhSR2k5RTEveHNJcHh0OHpreXU5UkZWR1hIbzNTaytiUEM1TGpNbjlzSHFuY2ZnZE5kMDk1djMyVVlNekVyRWlUSnIwTnhMUjNSRGxFN2RyRHIvdHlZWEhtL05SNXZIUldtUTNxSGgwSENwdWFZamRiUXVNdCs4eTB5T2dkR2doc25xREJxUDFxbVEwNjlqSGF0Q1NhSVk2R1RkSEZJVGZ5Qnl1bVJaeHRyZEowTEdiVTRQMXU0K2daeCtiYU43SUJFUnRSOUpNUm9vSkFIN0Npem9sUm9kNlhJYVpMUFo4T3l6ejJMdDJyVWg1M1E2WGVCanNTUGh5SkVqY0x2ZDBHZzBrQ1FKb2lpaXJLd003N3p6VHNqY1Avb2pvY1Bac1dNSHRGb3QxR28xVkNvVlhDNFhmdnJwcDVDd3NVNm5DMWxyc1Zqd3hCTlBZTnUyYlVIakYxOThjZUFqWG0rODhVWXNXclFvY083Nzc3OUhlbm82Um84ZUhiVEc1L1BoMEtGRFRhcGRsbVY4L3ZublFXT2pSbzBLZENJN05mU3ljK2RPN05xMUMrZWNjMDdnaC9rbk8yTTdIQTZzWHIwNnBEdlQwS0ZEa1ppWWlLbFRwK0t6eno0TGpLOWR1eGFIRGgxcTlFY3lSMUpHdlArNU8xelN1REE3RVJGUlc1Vmk5SCtTeHZFSysxa2ZmQ1lpSWlJaUlpSWlhczhpL3hNMklpS2lNMVNNWG8xWWd4b1ZWaWV1eWVrSmo4L1g4S0phT2hoMXVHNXNMN3k5OVBmQW1NbnF4RS9iZ2o5R1BpTXhDdGVON2RXc0dyY2VLTUlYdndSM0ljN3AxN0hPcmd4T3R4ZGVydytTSkdMM2tacXVnK21KamUrdTNKSUVRY0RBck1TZ3h5UWpNUnAvdTJ4UXM0UGd0YjN5OVJZY1BGSHprZXNLU2NTOFczSWdpazN2V3FGVWlOQ293cjkxY25tODhQbHFXb1FySkJFS0tUUk1mYktENXE3RHBTaXR0SWVjQjREdjFoOWk4Sm1JaUNJaUs4bUFIVWNyei9qZzgvcjE2L0h5eXkranVMZzQ3UGxaczJZaElTSGhENjZxeG5mZmZZY3Z2L3l5VVhNN2RPalF5dFUwN0lVWFhzRHg0OGNibkhkcWg3TGp4NC9qZ1FjZUNIa2V1blhyaHIvODVTK0I0NnV2dmhvYk5tekE3Ny9YdkNkZXUzWXRSbzRjZVpxVkF4czNic1NSSTBlQ3hpNjU1SkxBN1ZPN2Q5bHNOc3llUFJ1U0pBVjFhSkpsR1U1bjhDL2luZlNuUC8wSkFIREZGVmZncTYrK2d0dnRSdmZ1M1hIenpUZTNpZEF6VUJOOExqSTdJTXYrVCtVaElpSnFqMUpqcXpzK204Si96NFdJaUlpSWlJaUlpTm9IQnArSmlJanFrWmtjZzJTWEI4TjdwMkgxenFNTkx6akZWVGs5OFBQMkl6aGNGUDVqcFJXU2lJZXZHUWFWVW1yeTNqc09sZUNKRDM1RHJid3RSRkhBcGNPN0JZNTFtdUF1eUM2UER3OHVYQTFCRUhDb29CSUFvRlVya0JwM2VsMXdmRDRaeDBvdHpWcDcrY2p1Nk44bEVVbXhPblJPaW9IWjVrSkdJenBXTjF5VEQ4dTM1TVBtOUFUR3NsS056UW85QThCTmsvcmlwa2w5OGNuS3ZVaFBqRUoybDhUQTQvdjNSV3V3S2Jjd01IZkdoTjY0Wmt4UExOdDhHTC9zT281SHJ6OHZLQWo5OGFwOWRWNW4yOEZpN013clFkL015QWVoaUlqbzdOSXBYb2NkUjAyNCt0d3oreGR3MUdvMUxKYnc3enV1dSs0Nm5ILysrWDl3UmNHeXM3TWJIWHcrNzd6eldybWFodlhwMDZmQjRMTkdvOEhBZ1FPRHhoSVRFMkUwR29PQ3p4a1pHWGo2NmFlRFFzV2lLT0xCQngvRWJiZmRCcHZOaGttVEptSFdyRmt3bVV3NFhRTUdETUI5OTkySFR6LzlGRWVPSEVIMzd0MERuYVlCWU5pd1lWaStmSG5JT3EvWEM2L1hHekllYnY4QkF3WUE4SDlrOG93Wk01Q1dsdFlpb2UwL1VzYzRmL2RMQ0FJS1RIYWt4bW9qV3hBUkVWRXJ5WWp6LzdMUGlRb0duNG1JaUlpSWlJaUkyak1HbjRtSWlPcVJtUnlEa2IzVG1yMWVJWWw0Nk9xaHVQUFZGZkRXVGloWHUyNXNUM1JOTlRaNTM1KzNIOEducS9kQlBtWExTNGRuSVNXK0pzU3MxeWdScFZQQlluTUZ4cllmS2dsYTA2ZFRRcDBkb2h0UzVYRGptWS9YWVdOdUViSlNqTGgrWE5NN1YzZnZHSWZ1SGVNQ3gzUGUvUlZsRmdlbW50c0Zrd2RuSWo2NmVjR01OYjhmRHdvOUE4RFFIaW5OMnVza204T05SVC91aEU4R0pGSEFlZWVrWXM2MDRTSHpuRzRQbnZ0c0kzN2NmQmdBOFB6L051SEJxNGNDQVBZY0tjUDZ2UVZCOHljTTdJUmxXL0lEeC8vK2RodGV2WE5jMks3UlJFUkVyYVZUZ2g2NWhkWklsOUdnN094c1BQZmNjM2pvb1llQ0F0RFhYSE1OWnM2Y0djSEsvUHIzN3c5UkZPRnI0Tk5DTHJ2c01tUmxaZjFCVmRXdE1WMkxaODZjaWVqbzRFN2dTcVVTYytiTXdXMjMzUWFyMVlxc3JDdzg4OHd6TUJwRDM5c21KeWZqcnJ2dVFtVmxKYTY0NG9xdzE0aUtpc0lISDN3UTl0ejExMThmTnV5dVZDb3hhZElrVEp3NEVldlhyNGRhSGZ5SklhTkhqOGJFaVJPeGRPblNCdS9qcVRJek0vSGdndzhHalYxOTlkVk4zdWRNa0dCUVF3QWd5OER4Q2dhZmlZaW8vVklxUk1Sb2xlejRURVJFUkVSRVJFVFV6akg0VEVSRVZJL0xSblpIb2xIWDdQVk9sd2VMTithRkRUMER3TGZyRHFKWFJqd0dkMDl1MHI3bjlVckZsZ1BGMkgrOElqRFd2V01zWms3c0V6SjN5cEJNZkZKSGgyRlJGSEJWVG85R1g3Zks0UTQ1L21tYnZ4TzIxRUloM1dPbFZsUTUzUGp2MGwxNGQ5a3V6SnpVRjllTTZkbWtQY3hWVGl6NjhmZVE4YnpDU3F6YWNSUUR1aVlpV3E4T3M3SisydzRXQnpwc2UzMHlOTXJ3YjZWT2xGbXhkdmVKd1BIeXJmbm8yTUdBSzBmMXdQelBOZ2JON1pVUmoxdW45TVBQMjQvQzQvVUhwQTZlTU9HZFpidHc4K1MrVGE2UmlJaW91ZEppdFZoL3NDelNaVFJLOSs3ZE1XL2VQTngzMzMxd3VWeTQvZmJiY2RGRkYwVzZMQUNBWHE5SFZsWVdjbk56UTg0WkRBWjA3ZG9WVTZaTWlYaG42cE15TXpPaFVDZ2d5ekpFVVlRa1NWQ3BWSWlLaWtLWExsMHdlZkprREIwNk5PemF4TVJFeko0OUd4czJiTUNzV2JPZ1VxbnF2TTZFQ1JNYXJFV3JiVjRnVnhBRURCczJMT3o0L2ZmZmowbVRKbUg5K3ZVb0tpcUMyKzBPczRPZldxMUdRa0lDK3Zmdmo2RkRoemI3bHdQUE5JSUFkSWhTbzlqc1FFR2xJOUxsRUJFUnRhcU9jVm9jSzJmd21ZaUlpSWlJaUlpb1BXUHdtWWlJcUI2bkUzcGV1K3M0M3Z4aEI0NlgxdDA1c2NMcXhOOFhyVUZPdjQ2NFpYSS9KTWZwRzdXM1JxWEFFemNNeCsydkxJZko2a1JtY2d5ZW1qRVNhbFhvUCszVHg1MERsOGVMeFJ2eTRIVFhmS1IzcDZSbzNEU3hEN0s3SnVMZ2liby9hbnpQa1RJczJaU0hUYmxGS0RiWjZwelhVRmREQU5Bb0pVaGlUVUJhRW9QREpDVW1XMUM0MmlmNzE1eHFWTitPUWZONnBNY0diaDhwTnVPWmo5ZmpSRm5vNC83Ym5oUDRiYzhKQ0FMUU5jV0lRZDJTTURBckNlZjJURVphUWsybmJIV1lhd0xBK24zQm5acUg5UXJmUVRvejJZanpzelB3Mkx0cjRhdE9Tbi96MjBFY09HN0MwWkxnYm9VWERlc0NvMEdEbkg0ZHNXTHJrY0Q0eHl2M0lpM2VnTWxETXNOZWc0aUlxS1VseDJod3BLenVmK3ZQTkZsWldaZzNieDRrU1VMWHJsMmJ2Yy80OGVNeGZ2ejRGcXdNZU9XVlY0S09CVUZvMVJEdGYvN3puNkQzWWxGUlVZMWVPMkRBQVB6d3d3L052blpPVGc1eWNuS2F2QzRoSVFGZmZ2bGw0TGkreCtlTEw3NW9WbTBuOWV2WEQvMzY5VHV0UGRxNlpLTUd4UlluU3N6T1NKZENSRVRVcWpyRjY1RGZodDdURWhFUkVSRVJFUkZSMHpINFRFUkUxTUkyNVJiaW81VjdzZU5RU2FQWHJOcHhETC84Zmh3NS9UcmkwdUhkMERNanZzRTFDVEU2UEh6TnVWaTZPUjkzWFp3TnZUWjhoejIxU29FN0xocUEyNmRtbzh4c2g5dmpnOUdnaGxhdGJGUnRPdzZWWVBHR3ZBYm5lWDB5QklRR1ZpeDJGK0tWL3U1OVg4eTVwTjQ5dGh3b0RobnIzelV4Wk95ZXl3WUhIZnQ4TW40L1hJb2ZOK1ZoK2RZamdjN0pkWkZsNE1BSkV3NmNNT0dUVmZ1Z1ZJam9sOWtCNS9aTXdiQ2VLVWlKTjRTczhmbmtvQzdPU29XSW9UM3E3dFI5YnM5VXpKellCd3VYN01UZzdzbm9tR0RBVjJzUEJNM3BtbXJFdU93TUFNQ05FM3BqemM1amNIbHFhbi8rODAyd09seTRZbFRqdTNKVEU3bmRNSC95RVp6YnQ4TmJYQlRwYW9pb2paT1NrcUR1UHdEUlYxME5LQnYzNyt5WkpDbEdnMkt6RXg2dkRJWFVOanJkZHUvZVBkSWxoQ1dLTGZOSkdJMlZtQmo2ZnVsTUp3Z0NESWJROTF6VU9sSmp0ZGh4cEJJbEZnYWZpWWlvZmV1VW9NZVcvTHAvd1orSWlJaUlpSWlJaU5vK0JwK0ppSWhhZ01YbXdvcXQrVmk4TVE5NWhaVjF6cnRtVEUrb0ZCTGVYYjRyNUp6WEorT25iVWZ4MDdhalNFc3dZUExnVEZ3enBtZllmZDc0Zmp2MG1wcEExWFAvMjNSYTlkZnVubnlxenNuUjlhNVZLa1FNNlo2TXFlZDJnVTRkK3RiaWxhKzNZdnE0WG9nMWFNS3VsNnV2dnpPdkZBdVg3QWc2RnhlbFFXWnlETHhlSDJ4T04reE9EeXgyRnlxc1RoU2JiRGhXYXNHaGdrcnNQVnBlNzMwWTJpTVp1L0xMNnB6ajl2aXdlWDhSTnU4dndtdmZia042aHlnTTY1V0NZVDFUMGJ0VFBDUkp4SllEUlRCWmE0SWlRN29uUTZ0V3dsemxSSDVSK09mODZwd2VTSTNYNDBSWkZSWXUyUmx5L282cDJZRmdWSEtjQWRlTzdZVjNsZ1cvTnQ3NGZnZDI1cFhpd2F1R1FxZHBleUc2TTVuNzRBR1kzbndEM3NLQ2hpY1RFVFdDdDZnSXRxVkw0TnE1QThiYjc0Q2lVK2RJbDlRa3lURWF5QUR5U3FyUUxabUJWS0wySkRsYUF3aEFLWVBQUkVUVXpuVkswS0d3MGdHUDF3ZUY5TWYrTWhvUkVSRVJFUkVSRWYweEdId21JaUk2VGVWbU8yNThmZ25zVGsrZGM2SjBLdnp0c2tFWTJhY2pBS0JUVWhSZStIeHpuVUhjNDZYV3NDSGlrN1llRE8yTTNGbzZKOFdFakFrQzBMOUxJczdQVHNmb3Z1bUJFTGJUNVlGU0ljSmRxMnZ4cjd1TzQ5ZGR4NXQxN1ZIVmoxZGhSUlZ1ZW40SmZITFQxaXNWSXU3KzAwQk1IcElKdDhlTGpibUZXTG45S0g3YmN3SU9sN2ZPZFVkTExEaGFZc0ZucTNPUkhLdkQyL2RkZ0orM0h3bWFzMjdQQ1V4OTlBczQzYUg3cUJRU0FIOG53N3BDejFlTzdvNStYVG9FalYyZDB3TWJjd3V4Tzc4c2FMelViSWRHSlRYNmZsUGpPTGR2WitpWmlGcUZwK0FFSEZ1M3dOREdnczlKMFdvQXdBbVRuY0Zub25ZbTNxQ0NJSUFkbjRtSXFOM3JGSzhIQUJ3dXRTRXJpZTlwaVlpSWlJaUlpSWphSXdhZmlZaUlUbE5jdEJiVHg1MkROeGZ2Q0h0K1pPODAzSDNKUU1SRzFYUThIdDAzSGVka3hHUEJsMXV3Zm05bzhMSlhSanltbnR1bDFXcHVpa1NqRGxxMUFuYW5COTNTWW5GK2Rqckc5czlBZkxRMlpLNWFwY0NrUVozeDNmcERwMzFkbFVMRUpjT3pBQUJwQ1ZHWU5EZ1RQMnpNYS9UNkFWMFRjZnZVL3NoTU1RSUFsQW9Kdzg5SncvQnowdUIwZWJCaFh5Rlc3amlLOVhzTHdvYVhUN3AwUkhjb0pCR3pMeDJFNGVla1lmbVdmS3pmVndDM3gxZm51dVJZWGVEMnVUMVQ4UDZLM1VGeiszWHBnRnNtOXd0WnAxUkllSHo2Y056NTZnb1VtMnlCOGJzdUhoRG9ERTB0eDc1K1hhUkxJS0oyekxsOU93eVhYQmJwTXBvazJlaC9yMUpVNllod0pVVFUwdUlNS3NneVVHemgxemNSRWJWdm5STDgzNVBKWi9DWmlJaUlpSWlJaUtqZFl2Q1ppSWlvQlZ3eHFqdlc3eTNBOWtNbGdiR3NWQ1ArZkVFL0RPeVdGSFpOUW93T1Q5MDRFcHR5Qy9IMjB0K1JlNndDZ0wrYjhxeExCcDR4UVZkQkVIRG5SUVBRdTFNOE9uYUlhbkQrYlJmMlI3SEpoZzM3Q3B0OVRiVlN3Z05YRFFtNjNyVHplMkhabG54NHZMNDYxK2sxU296b25ZcXA1M1pGcjR6NHV2ZFhLVENxYjBlTTZ0c1JOb2NiSzNjY3haSk5lZGh6cER4b1huS3NEaGNOOHdmUWxRb0pJM3FuWVVUdk5Cd3BOdVBtRjM0TXUzZEtuQjVEZWlRSGpqT1RZekRya29HWTk5bEdBRUNucEdnOGV0MHdpS0lRZHIzUm9NRXpONDNDM3hldFFiSEpodk96TStxOUw5Uk1MaGU4UmMxL2pSSVJOY1J6N0JnZ3kvNS8yTnNJVVJBUXBWR2dtQjFoaWRxZFdKMEtBRkJRd2VBekVSRzFiMTA2K0RzKzU1VldSYmdTSWlJaUlpSWlJaUpxTFF3K0V4RVJ0UUJCRUhEdjVZTng2MHZMMEwxakxDNGIwUTNEejBtRjBJaXcwK0R1eVJqY1BSbmJEaFpqOFlaRGlJM1NvR3Vxc2Q0MS83bDdRb056bXVMZ0NSUCs4dkt5T3M5UEd0eTUwWHRwVkFyOGErWW83RGhVZ3ZWN0MxQlFib1hkNVFIUTBHTWhRNjlSSWpNNUJoTUdka2FpVVJkME5qRldqd2tET3dXNlBnc0NrQlNyUitla2FQVHNHSWUrbVIzUXUxTThKS2xwZ1hHZFJva3BRN3RneXRBdU9GSnN4bytiRG1QNTFueVVXeHk0NVlKK1VDcWtrRFVaaWRHSWk5S2d3dXFBUWhLaFVVcUlqZEtpVCtkNFREdi9uSkExRXdaMXh1NGpaZGlSVjRybi9wd0RvMEVUc3VlcCs3OTh4L2w0L1AyMW1EbXhkNVB1RHpXU1N1VVBKQklSdFJMWjVXeFRvZWVUNHZRcWRud21hb2RpOWY3Z2M1blZGZUZLaUlpSVdsZFNqQVlhcFlqOWhaWklsMEpFUkVSRVJFUkVSSzFFa0dVbVBvaUlxSDJhTUdFQ2xzMjk4Zys5Wm1XVkV6RjZkWXZ1S2NzeTNKN2dMc2RLaGRpb1VIVjdVMkZ4SUwvWWpJUm9MUktOT3FpVW9hSGtsdUR6eWRoMnNMak9idDNONGZaNFVlVndOeGg2cmsyVzVSWjduaWM4OUJtV0xhczczSDQyS3B3eExkSWxVRDBFblE2eXpSYnBNbHFQUXVFUHhYbzhiVDZFcjBoUGg3ZThISExWbWRWUlRkRHJJMTVUOGp2dlIvVDZ6VEhvc1dVWW5CbUhOMllPaW5RcFJOU0NmdHhaaU1uUHJZRkJyWURselVzalhRNFJFVkdyeW41a0tib2tHdkRGM2NNalhRb1JFUkVSRVJFUkViVUNkbndtSWlKcVFTMGRlZ2I4M2FSYksrRGIxc1JHYVJBYjFmamdjSE9Kb3RDaW9XY0FVQ29rR0ExTmV4N1B4bkQ3bWFURC9PY2hKU2JCOHZHSHFQcGg4V252cHhzM0hvSmFnNnJGMzRXYzB3d1pDbVczN3FqNjlodjRMT2FRODlxY3NZaSs1bHI0N0hhVS9HMVcwRGtwSlFVZDVzNEhBSmhlZlJtT2pSc0FBSXBPbmFESzZnYmJpdVduWFh0WUtoVVVTVW53SEQxYVUwdENBam84dndBQVlQM21hMWcvLzZ6ZUxYVGpKeUI2K2d6SVRpZUticjA1TUs3czFoM3hqendHMldGSCtkeG40TTQ3MURyM29aVm9oZ3lGOGE2N0FiY2JoYmZNRER1bnc3UFBRVXBJUU9XaXQyQmZ0YkxWYTFKMDdveVlhVGZBdVhzM2JDdVd3MWRwQ3B3elhIWTVOQU1HUVl5SlJza0Q5ME4yMkJ1L2IzbzZFcDU2QmdEZ1BuUVFaWS9QYVhweGtnUkJxUVFVQ2doS0pRU2xDb0phQlVHdGhxQldROVJvSWVqMUVKVEtrTmV6b05VaTRhbG5JRnV0c0sxZUNkdUs1VkQxNkluWXUyZERVS3RSZlArOThGV1VONzBtQUFsUHo0VWlyU09jMjdhaDRzWG5tclZIV3hSblVLSFl6STdQUk8yTlVlZnYrR3gxZXVDVFpZaDhuMGxFUk8xWVZwSUIrd3JZOFptSWlJaUlpSWlJcUwxaThKbUlpSWlJcUpFYTA3MDFYT0EzNnRycm9aOThBUURBWnpIRHZtWjE0SnlnMHlGNitnMFFZNHpRalJtTHNqbVB3bE53SW1pOW9GUkEwT2tnTnFKR0tUa1pVWmRkQWMzUWN3RkJnTTl1aDJQdHIrSHZ6OXZ2QXFJSTIvSmxNTC8zRGhScEhaSHc5RndBZ09tTjErdGNCd0NhZ1lOaHZQME8rQ3dXVkw2OUVNN05teHBSWGVOb3ovTjM1WkxkSHJnUDV6VTRQK2JQdDBFN2NsU3pybFYwNTE4Z0tGVklYUEJ5czlhZjVOaTRBYVpYdys4UmRkWFYwRjk0VWRoek1UZmRncGliYmdrYUszMzRJZWpHaklGdTR1Um0xMk5idWdUbUQycGVyNXBCUTZEczFoM0t6cG1vK3ZHSG9MaytzeG1LakF3QWdHN01HRlF0Q1Q1L2tuWjBEclFqUmdhTmlkSFJnZHVTMFlpNHYvOGpaSjFqNHdiWWx2czd6a3NKQ1VqNDExd0lrZ1NJSWlBMTdSZENYQWYydzVPZkh6aU92bTRhcElRRUlDRUJ5aU9aME9hTWdTQktFTlJxUUtsRXpQUWI0TmkrTFdRZjUvWnQ4SmxNaUxyaUtxaDY5Z3g3TGFsREJ3Q0FxbHMzeEQveVdOZzU1bzgvZ3Z2QS9pYmRoek5kbkY2Rm8rV05ENzhUVWRzUXJhMytGcUFNbUtyY2lET29JbHNRRVJGUks4cEtNdURiYlFXUkxvT0lpSWlJaUlpSWlGb0pnODlFUkVSRVJLM010dXhINkVhT2dtQXdJR2JtemZCV1ZNRDErMDRBUVBUMEdSQmpqUDU1eTVlR2hKNXJFM1E2SkwyNU1IRHNzMWhRL3R5emdXUDlsS2xRZHVvVUNKTjZ5OG9ncWx1blMvckpjTEpvTU1EVGlIQnlvNG1pUDdRTkFGNHZqTGZmR1hhYTgvZWRzSzllQmNEZmFWaFFoM2JjbCtMaW9PeWFCYm1xQ3M3ZHU4SmZ6K01CSkFuZTRxTFE5WW4renUvZTBoTEE1NE5vaUlLZzAwRzIyZUN6Qm5jUHE5MUIrVlRlc2pLNER4NElHbE4yNmd3b0ZQQVdGNGQwK1paZHpqcjNhaTdOZ0lFQUFNZVd6VWg0N0o4UVkrTUM1MnAzbDQrNitsb1lMcnNpYUszNS9YZGhYNzBLVW9kRXFIcjJxdk1hWWx3OFZISHhJZU9lSXpWQlpXOXBLV1NiRFVKY1hNaThzTnh1eUU0bmZFNG5aSWNEcWk1ZEE4Rm43YWpSMEk3T0NVelZqczRKT2dZQTlhREJVQThhSExKdCtieG40REtab0VoTGc3SmI5M3BMRVBUNk91ZUlCbjNqN2tjYkVxdFhZZHVSdWwvUFJOUTJ4V2lWZ2RzVk5oZUR6MFJFMUs3MVNJNkd5K1BENGRJcWRFNW9mKy9aaVlpSWlJaUlpSWpPZGd3K0V4RVJFUkZWRTNRNlJGMTFOUUJBalBKM3N0VU1IZ29wS1FuMnRXc0Q4MnhMZjRUamxBN0hzWGZQaHFBUC9vR3FxazlmQ0FwL0NObSs5aGZvSms2R3oxWUZLVDRlNnV4c0tGSlNvUjArQWdEZ0xTNkNLemNYNnV4c0FJRG4yREY0UzB0RGE2d1Y4QlhkN3FCenlpNWQvR3Z6RDhPNmVERWNHOVlCUGwvZ3ZKVFFBVkFxNEMxb1d1Y3J3V0NBYkxVRzdhUHUzeDhBNERPWm9LNE8xWXA2UTAwdG1ablFqWjhRc3Bmejk1M3dGaGJXZVMzdHFCeUlVVkgrL1l4R2FNNGRGbmFlcjdJU2RnRGFrYU1RZmUzMTRUY1QvVDJ5QlowT211d0JZYWNvSG5rTXBZODhqSktISG9DZ0NQN3YwY21RZWZuOForR3JxRURVMWRkQ04yNDg3TCtzZ2VWL253Yk5sWjFPUUJBZ0pTZEROUHFEN0JBRVNDa3BjR3pZQUY5VkZjVG9tSnJySnFkQVVDamd6anNFMTRHYVVMUnJ6MjU0UzBwcU5uYTVZUDdrSXdEd2Q3LzJlTVBmMTJweEQvNGRnazRYZkI5VFVxRklUd2NBMkg1YUFlTmZiZzhiRkFjQWlHTElPVUVLZmx3OCtma29tL3V2ZXVzQWdOaFo5NFFOU3B2ZWVCMmFvZWZDYy93WVBJVUZrRjF1aURvZDlCZGNDRVZhR3NxZmZncGVVd1ZraHdPUVpXaEg1MERkcHkvTTc3MERuOFVmT05lT3pnbnFsRjN4NHZQd0hEdGFjKzE3NzRjaU5RMVZQeXlHYmZuU2tCcThsWlVBQVBOSEgwRDgrcXV3OVJ2dnZBdFNZaExjdWZ1Q3V0c2h5eFVBQUNBQVNVUkJWR2NIUFJaRmRiK1cyeXFqVG9tS0tuZkRFNG1vVFlrK0dYd1d3Szl4SWlKcTkzcDM5UDkvL3ZkalpnYWZpWWlJaUlpSWlJamFJUWFmaVlpSWlJaXFDV29OZEdQSEJZMHBzN0tnek1xQ0ovOUlZTXhUVkFqWDNqMUI4MlNQQndLQ3hkNStKd1NESVdoTWpJb09DbXllSkNVbUlmYWVld1BINXZmZWdXMzVzdUJyT0oyb2VPbUZtZ0dQSitpOGE5OCtXTC8rQXE1ZC91N0cwZE51Z0gzOU9yajM1eUxxcW11Z24zSWhuRHQzb09MNStlRWZnRENrNUJSMGVIb3VuTnUyd3Z6SlIvQVdGVUYvd1FWQWRaZGdNVFlXMGRObmhLeFQ5KzBIZGQ5K0llT21OMTZIdDZRRXVySG5ROVdqSndCQWtDVG94aytBNjhCK1JGMXlpZit1blRnTzErN2RJZXUxbzBaRFVLc2grNm9Ed0pJRUtKWHdGaFRBWGF1ek1BQkk4ZkZRWm5XRGJMUEJXZDFoTzBDaGdHYlFZQWdLZnhBcytwcHJvWnM0T2V4ajBPSFo1NEtPZFJNblFUZHhVdEJZOGV5N0lidGQ2REMzMW1PclVLREQzUG13TFYwQ1pmY2VVSGJPRE5sYmMrNndvSEMzK2IxMzREbDZCSjZpSXJqMjdvRVVZd3c4dm1WUC9qTnNmYlhKVGljOFJZWHdGTlYwc05aVWQrZjJGdnBmdHlVUFBRaUlwNzVhNjkrek5rVkdCaElYdk5MZ09rR3BERHV1eU9nRTNmbmo0QzBxUXRsVFQ4Qm5NVVBRNnhHVG1nSXhPaHFHSzY2RTZaV1hBQURxQVFNUk0vTm1mNGhkRkdGNjlXVUFnT0ZQbHdSZWd3QVFlK2RmSWN0eXpiVlYvazZtK2drVG9Ucy8rR3Zhc2U0M1ZDNTZDd0RnTFM2R2tKRUJRWlFhdkQrbjhwb3FJTnZ0VFY1M3BvdlJxbEJtYmZtdTQwUVVXUWFOQXFJQStHU2dvc29WNlhLSWlJaGExVG1wSjRQUGxaaWFuUkxoYW9pSWlJaUlpSWlJcUtVeCtFeEVSRVJFZEpMc0M0UThBMTF2UFI3SVhpOWtiMDNJV0ptZUFmWEFRVUZMdzRVOGZRNEh4RERqZ2tMaEQrd2lORlFhS09XVVVETUF3T3YxaDVvbENlcCsvYUhvMGhYZVRSc0RwMjNMZmd5RW5nVzFHcm9KRTZHYk1CR20xMTZGcDdBQUVBVC91clEwZUk0ZnIrZUJxS0VmTno1d1BmbnRSWkFTRXFBYmMzNmducUE2QlVCUXFjT2ZxM1VmQkxVNk9DeXRVQ0I2K2d4NGpoK0RHQmNQQUtoY3RCQ3kyd1hQNGNOQnl6VkR6L1UvTjk3Z3pzZU9iVnVoU0VxcXVZekpCTWZtVFRCbWRZT25wQmkybjMrQ3ZsWlkyYkYxQ3pTREJvZVU1NnVzaE9mWU1RQ0FxbmR2QUlBN2R4OWt0d2VLbEdTSWNmSHdscFhCVzFnSVFhbUFzbnVQK2gvQVV6ZzJib0QxbTlBT3c3R3o3dkYzNUs1bVc3NE10dVhMb0o5NkVhS3U5SGNoajMrMDRlQXpBRlM4OGhMY0I2dTdTQXNDZEtORysrK2J4UXdBa09MaWtQREVVNDNhcS9LL2kyRC9aVTNRbU05cWdhUFc2NjR1bXV3QkVHUGpRc1pkZTNjRGJqZWs1R1RFUGZBUXlwNTVDbkpWRlNvWExVVHNQZmRDa1pvS01TNGVVbnc4WXUvOEt5Q0s4QllVb1BMdGhZRTk3TCtzZ2VGUGx3YkN6N2FWUDhGYlhoNDRyNTkwQWNUWVdEaDM3NEpyOTY2ZzY1LzYyby8vK3lNaFhiSnJVM2J2Z2ZqSG53d1p0MzcxQmF4ZmZ0SGc0OURXeE9pVThNbEFsZE1EdlpyZk1pQnFUd3dhSmN3MkY0UFBSRVRVN2hrMENuUk8wT0gzWTVXUkxvV0lpSWlJaUlpSWlGb0JmNHBKUkVSRVJGVE5aektoNk5hYi9WMk9uL1YzN3JYODcxTlUvYkFZQUJCejg1OEJBTm94WTZFZE03YkIvVXJ1blIxMlBQcUdHNkViTng0QVVIVFg3WUNyZ1FDU0tBTHdCNmFqcDgrQWR0aDVFQXdHK0NySzRkaTRJVEJOaWs4STNEN1pUUmtBUENkT3dGTllnT2lycjRWZ01FQi93WVdvZk92TkJ1c1hWR3BvUjQ0Q0FOaC9Xd3VmeFl6WVcrOEhGUDcvUnBoZS8zZnc5Uk1TME9INUJRQUE2L2Zmd2ZyNVorSDNyU05rS21xMUFBRG41azNRamhnSjNaaXhzSHowQWFwK1hGS3p0dnJhc3NjYnVHKzJuMWZBZldBL1BNZU9CdWJKZG51Z1RnRHdscFhCc1hsVDBHTmkrM2tGZkpYQlB3aDM3ZDBEMDJ1dkFnQ1MzM2tmQUZEeDJyL2hxeWhIOVBYVG9KczRHWTRONjJINStFT0lzWEZJWFBCeTBEWExuL2tYVkQxN3duRHA1WURYaS9KNWMrRXRMNGV4T2lDdEdUSVVtaUZEdzk3L2NCVEoxZDNKWkRta3czZWRaRi9ncGpwN0FNUzR1Rk5PKytDejJScTNsY2NiT3VaMHdaMlgxK0JhVlkrZUVHTkR4ejFIanNDMDhDMFliNzhEM29weS8zMERJRVpIdzJjeXdYUDRNSHpsWllEUEMwOVJJVVNkRG1YejVrS3VxZ3JzNFZpM0R0NktDbjgzNk5Qa09yQS84TnFyVGRHcEV3U1ZHbkpWRlR3blFuOVJ3RnRXZHRyWFBoTVpkZjVmMXFpb2NqUDRUTlRPR05RU3pIWUJKcHM3MHFVUUVSRzF1dDVwTWRoOXdoenBNb2lJaUlpSWlJaUlxQlh3cDVoRVJFUkVSS2ZRajU4UXVLM3MxQmxRcVlMQ3liTE5CdG5wQ0ZvakdtTUQzV2NiSWxSM2UvWnZKamM0WDVuWnhYOURwWUt1Vm0yeTF3dWZ4ZUxmUXhBUWRlMTFNRnh5S1NETEVLcURuTExONWc4RXl6SnNxMWRDUDJVcXRNUE9nK1dUanhxOHJqWW5KeEJTcmxyeUE2QlVRbFVkNEhYdnp3MEtQVGVGYkxPaGNNWTA2TVpQUVBUMEdaQ2RUaFRkNmcrdzZpK1lBdWVPSFRCY2ZMSC9QbDAzRFZKU01zenZ2ZU8vbjRycXg2NjY0N043Znk3YyszTmh2T3R1cVB2MUQxekRXMXdFNjdmZjFEeUdYYnNpK29ZYmcrb29mZXdmOEJZV0JvMnArL1pEd3ROemc4YmlIL3c3Wko4WFVvd1JBS0FiTlJycWZ2MGdpRkxRUEhpOWNPM2RBekVxeW4vczg4RzFkMC9RRk9mMmJiQXRXeHJ5bU1UY2RFdElRQmtBRk1uSkFBRGJ5cDloL3UraWtQTU5NVXk1TUdUTVcxU0lrdnYvMXFqMXNqczBIQ2NsSkNEbXBsdWFYRXR0am5WclVXRzN3YmxqZStCclFKbWVEdEZvRER5UFBwTUpaZjk2RXFJaHloK0Vyc1ZUY0FKZWl6a1FmTmFOT1I5eXJhOGxRYVVDQUtqUDZSMzBTd0QrYS8vbXY2NG9RdEJvWUhyOTMyRnJqSDkwRGhTcGFYQWRPaGdJdzU5SzBHZ2dPeHhoejdWVk1kcVR3V2NYT3NhRkJzS0pxTzJLMGFsd29zS09TanVEejBSRTFQNE56b3pGRTE4WHdPN3lRcXVTR2w1QVJFUkVSRVJFUkVSdEJvUFBSRVJFUkVTMWlERXgwSTRhRlRqV25EY2NpYjNPZ2ZtakR3SmpsczgvZzIzNXNxQjFpUy8vRzJKTVRPQTQ0ZkduSUtXa2hMMkdVS3NUY2RLLy8xTm5MYVpYWG9KejV3NG8wOUlDWXo2TEJZNTF2OEcrOWhlNER4MENBRmkvL1FhR2kveEJZYUYyNTFxdkYrWlBQZ29FUzIwcmY0Wit5bFJBcVlSdXpQbjFQUXdRRkFvWUxwd0tBSEJ1MndyUDhXTUEvS0ZSN2NoUk1IL3lNUlJwSFlQV2lMRTE3WDNGcUtpUTh6NjdEYjd5OG5xdmU3Szd0dW4xMXhCbE1rRS9lUW9VU1VuKzdzMXVOd1NwdXVPek43ajdzZm05ZHlHbzFZRmoyZU9CTWowZDN1SWkrTXJLNE55NkJhVUhEd2F0OFphVjFzeDNleUE3bllBa1FVcm9VRDNCNno5T1NmR2ZBL3gvS3BXQk9TZkhhM2Racm8rNlQxK29ldllLR1Q4WjFEMlZWTjN4V1RjNkI5cmhJeHAxRFFBb2VlZ0JpQVk5bE5WQjlkb1VxV2toNGU2NlZDNTZDL1pWSzRQR1BDZU9vL0tOdWwrM0owWFB1QkhLTGwyRHhveDMzRlYzeCt2cVh4d1FEQVlrdi8xdW5mc1cvMjBXZkJVVlFXTmw4NStGSi85dzREaiswWDlDa1o0TzYvZmZvdXI3NzBJM2tTU28rL1pGN0QzM05YZy8xSDM3SWVuMThCM1N2UVVGS0huby9nYjNhRXRpVG5aOHRqWFFpWjZJMnB3WXJRSVFCRlN5NHpNUkVaMEZobldOaHl3RG0vSXFNS3BIUXNNTGlJaUlpSWlJaUlpb3pXRHdtWWlJaUlpb2xxaXJyNFdncVFrUHkzWTdSS014cUp1ekdCVUZLVEVwZUtFb0JoMEthblZRRUxjdTljNlIvSHRXdnZjdVltYk1oSFh4ZDNDc1h4Zm9kaHg5dzQxUXBLWEJXMVNFNGxsM1FZcVBCd1QvR3RucmdiZTRHTExORnRqT1cxUUUxNzY5VVBYb0NkMjRjZlYycU5hTnpvRVk2KzlBYlAzNnk4QzRiZVhQOEphV1FveUtRdXdqajlXOWZ1ejUwSTBORGxjN05tNkE2ZFdYNjc2L3A3Qjg5Q0hjK2Zud0ZoVWgrcHByWWY5dExTQUZkM3lPbm5ZREZLbHBkZTdoTFNtRm9ORWk5dTU3NnB4ai91QTlXRDc5R0paUFA2NFpsQ1FrUFBrMEZHbHBjRzdaaklxWFhteDAzZlZ4NStYQnNTbTBVN2Ird3FrUW82S0R4Z1NkcnFaN3RDUUZkd3B2OEVKdStLeFYvdHZWQWU2VFpJOGIzb0tDUm0xVCsvVnpraFFYaitocDB4dGNxMGdPRS93WHhaQ3ZsYkRxblJQNnVvMy94Nk5oWnhyK2RDa01mN28wWk56NnpkZHc3ZDBOWDJWbDZLV2pvNE8vTnJ4ZStLelc0QXEwR3NoMkIzeVc5dmZSMmNicTRMUFo3bWxnSmhHMU5WRWFKU1JCWU1kbklpSTZLd3p2Rmc4QVdIK3dqTUZuSWlJaUlpSWlJcUoyaHNGbklpSWlJcUpxaXBSVWYxZGR0eHV5MncxQnA0UDFtNi9oczVqaCtHMHQ4SmM3QUFDR1N5NkQ0WkxMNnQycjhyK0xJR2hDUTgzS2pFNHdYSDVsNE5oOThBQ3MzM3dWZGcvM1FYOUhaL2YrWEpRKzh2ZlF2VHAzaHJKckZqdzZQWHlWbFdGRG5LZXlyMW9KVlkrZUVOU2Flb1BQVW1JaUFNQzVjMGVnc3pRQXVQTU93WDA0RCtvQkF4dTgxdWtRbzZLaEdUWU11bEdqb2VqVXVmcmFlWUh6c3RzZnl2U2FLc0oyU3haVUttak9HdzdJTXV4clZnZTZYb2VqN3ArTnVQc2ZDQjZVRlA0QUxBQlY5eDVJWEZCL1lGdDJ1MUZ5LzcwTjNpK3BRd0kwZ3dhSGpJdHFUZGc5eTU1Nm9zRTlUOUlPT3crNjhST3ExN29nVzh6d21jMXdiTjRJM2RoeGdYbmU4bkpVdlBKU28vYjBWb1IyNkJZMEdpaTdkVzkwWGJWWnYvdzhwRnU2YnZ5RXNGMmdQUVVuWUg3L1BjQVRITUFOaEkzZGJqalcvdXF2czd3Y3NzY2Y1Tk1NT1JlS3REVElEanVxbHZ3UXRnN1gzcjF3N2RtTjRydnZyQmxVS2hFejdRWm94NHoxWDhkc0Ryd0dLbDU2RWU2REJ3Q0ZBbEZYWFFQZG1MRW9mL1pwZUk0ZmIvcURjSWFMMHZpRHp4WUhnNUZFN1UyVVJnRlJCRHMrRXhIUldTRmFxMFNQNUNpc08xZ1c2VktJaUlpSWlJaUlpS2lGTWZoTVJFVHRWditlWFNKZEF0RVpnMThQamVPeldnRkJnRzNsejFEMzd3OUpwd05rbno4NDIwU3V2WHRDQjVYS2tNQzBzbXNXWkk4WHJ0OTNodDBuNXBaYm9VaFBEM3RPa1pMcS96TTVHZkdQUDFsbkxlYjMzb0g3d0FFQWdIM0Rla0FRWUYrL0RzbHZMcXl6czY3NTQ0L2dMU3lBN0hTRm5wUmx1UGJzUnVtakR3Y05TOFpZeE41N3YvODZxMzVHMVNrQjEzRGRnd09VU2lqUzBpQnF0ZEJQbVFwMTd6N0JYWW9kRHNqVlhaNEJmN0FYQUtxKyt4YktybG5RRGhzV3RKMmcwL25uVlZWQmR0akRYdEpudDhQNnhlZlFqUjBIMFJCVjY0NUlOWStMMngzYXZWdXByTjdBRitnOExidkRoTWdrQ1hIM1B3aFBVVkhOTmExV3VQUHpRNllxMGpyV0JMaVZTaWc3WjRhdHVTN2VrbUo0VFJXQlk5bmxmM3dxMzE0SVJWSndkM0psV3NkNlh5KzFWUzU2Qy9aVkt3SEFIeFJldmhTeXd3RmxWbGIxZFV1Zzd0c1AwZGRlRDI5cEtjcWVmaEt5MHduQS94em94MDJBTy85d1lEOS9VTGc2TEN3SWlMcnlhbi9vV1piaExTcUVsSndDMmVtRXoyS0JJaVVWaG9zdmdlbjFWK0dycUFpcXkzRFo1VkQzenc0Y1M2bXBnZHVpd1JDNHJjNGVFUForcWJNSG9QS3QvNFBuNkJILytnNGRFUHZYV1RVaCsvMjVLSC9oT2NRLy9DZ1U2ZW1JdmV1dk1DMThDOUhYWEJmNGVveWVQZ1BsYzU5dTFPUFlsaGcwL204VFdCM3MrRXpVM2hnMENnanMrRXhFUkdlUllWbHhXTEdyT05KbEVCRVJFUkVSRVJGUkMyUHdtWWlJMmkyTDNZbURCU1owVFRGR3VoU2lpRHB3dkFKV0p3TnNqZUd6bU9IT093VExWMTlBM2I5L25mTXNuMzRNVzNVWTlLUU96OHdMZEljTlI5QnFFWHZYM1ZCbStrUG8xcSsrZ0c3TStSQ05Sc1RlUFJ1VmI3d094K1pOSWVzVXFha05oMkJWcW5ybmlGcGR6WUhiRGZzdmErcmY3K1RVV3AyZVR5WGI3ZkFjT1JJOFZpdlk3SzAwaDV3UElnZ1FvL3lQbDZCU0lmbTFOK0E2ZEJDT3padWc3bGZ6MkxzUEhZSnQ1Yzl3ckZzYkZENnVIVFJXZE93STNjVEo0UzlqTU5SNXpsZFpDZXNYbjhQMjh3cllmbDRCQUpDU2twRHcyT01RREFhNGZ0K0o4dWZuK3dQTzFUWEgzSGdUdEdQR1FuWTRVUGIway9EVUNqR0xjWEdJdWZFbXFFNTJReFpGcVByMGhaU1lDRkduOTI4aFNSQTBvZDJkVDNiZjFnNGZBZmg4aUo0eHMrN0hMZ3p6Qis5RFVGWUhwNzNlUU0zT0xadWh1R0JLbmV0a3F6VW9VQjY0THpFeHdlV3AxWWk5NTI4QUFOTnIvMGJzYlA5dDgzdnYrSVBjb2dncEpRWFIwMmZBL081LzRiTllFSDNkTkdqSGpJVzNyQXlPYlZ1QldzK1psSndDNDgyM1FObTloMytmRHorQW9rTUNkTWtwZ051Tjh2blBJdjRmajBMVm93YzYvR3N1ekI5L0dOUzVXOVRwSVoxU294Z2RFeFNXRnpUYXdOZUZQemdkM1BWYlVDZ2c2SFF3VEwwSStvbVRhd0x0QUJ4YnQwSzIyV0I2Nncway9PTXhpSEh4aUx2L1FmOWpacmVqYXZGM3FGcXlwTTdIdFMwenFQM2ZKckF3K0V6VTd1alZDc2d5T3o0VEVkSFpZMWpYZUx6elN6Nkt6UTRrUm9mNWZ4Z1JFUkVSRVJFUkViVkpERDRURVZHNzFiVnJGZzZlWVBDWjZNQUpFN0t5dWtXNmpEYkQ5TXBMa0szV2V1ZklUbWZvSEZrT1B4bUFPanNiMGROblFFcm9BQUJ3N3RnTzY1ZGZ3SDNvRUdMdnVSZUNXZzNqWDJmQjhkdGFXTDc1Q3Q2Q2dzQmEyMDhySUczYkduWmYzZGh4RU9QaTRLczB3WFpLZCtYYVBJVUZkWjZMQkZYdjNvaTlhMWFnS3pNRUFWQ3BBSThIcnR4OS9uRDIrbld3TFZzSzkrRzh3RG9wSmFWbUUxZG9KMnIzb1VNb24vc3ZxTE1Id0hqSFhmQWNQWXF5Si84SlZlOCtpSjExRDd5RkJTaDk3QkdvZXZWQzdEMzNoYTB0NnJMTEE4RmtWWisrU0g1eklkejUrWEFkMkE5Vmp4NVFabmFCYkxXaWZNRUxRYUZud04rVnVuWVhZdG5saEd2WEx2OVlkUWRwS1RrRjJ1UVUxRVhaTlF1dXZMeEExK1JHODNvZ3hjY0RBSHoxZGRZK1JmbjhaNE1lWTM4UlNpUy85WGJRa0diUVlBZ3FOZUIydzMzd1FOQTU5LzVjV0w3NEgvU1RMb0I5eldvWUxyMGNpbzdwc0MxZkNzM3c0WkRpNDJHNGNDcXNYMzBKTVRZVytzbFRvSjh3MFI5UzlucFIrZDlGc0s5ZWhlanJwOVhjbmNJQ2xEMHhCM0gzUGdBcEpRVXhOLzhaK29tVFlWMzhIUnpyMThIOC9yc3d2Lzh1QUVEVm93ZjBGMXdJOVlDQi9zN1JaV1dRRWhMZ0xTMkJxTkZDTUJqZ3MxcFJ0ZXhIT0Rhc2gyejNkd0JYOWU2RHhQa3ZRRGpaSWRydDlqOVB0Y0xUbnNPSFlmN29nNkFnZXRYU0gySDlZWEZRa0xzOVVTdEZLRVNCd1dlaWRzaWdVY0FueXpBNzJ1ZmZYMFJFUktjYTF0WC9mNlRsdTRweDNYa1pFYTZHaUlpSWlJaUlpSWhhQ29QUFJFVFVibzBkUHdrcnZub1BFd2RGdWhLaXlOcWNiOFhrSzY2SWRCbHRocmVzck1FNTBWZGZpNmpMcnd3YUU3VGE0R09WR3VyQmc2R2ZNQkhLTGwwRDQ4N3QyMUR4eWt1QjI2WTNYb2Z4ejdjQmtnVE44QkhRbkRjYzd2MjVjUDYrRTdiVnErcnR6cXpPSGxBZGZEYkQrczNYOWRhY3VPQmxDTlZkaHdPcXc3aTZzZWRETzJvMGhPcXV3d0Jndk9rV3lEZmVGRFRkL09IN2tHSmlvTC93b3ZBWHFWa093NFZUb1o4VXB0T3kxNHV5WjUrdUNUM0xNbHk1dVhCdTJRekg1bzN3bHBhaWFQWmZJVnV0MEE0ZkFlM29ITWhPQnlBRG1rRTFmNkY3S3lwQzk1WjkvbEQ2eVVDcUxQc0R4SUZqZjJoZFVDaEQxMVl6dmY0YW9IZ1Q2ajU5b1o5OEFWUzl6b0V5S3d2S3JLeWF5N2pkMEkwY0JXZDhQRng3ZHNOWFdla2Z0OW5nUG5BQTdxUDVjRzdkQ3VmdVhZRGJEU2s1R1lxa1pLajc5b082YjE4SWVnUEs1ejBEMmUyR2ZzSWthQVlQaHZQMzMrSGN1UU9ldzRmaHRaaGhlZStkT21zRUFGV1BuaEJqWXdQZG5SVnBhZENlTnh3QTREbHhvdDYxdGNYT3VnZXk1OVFBbkJBeVR6L3BBZ0NBZmYwNitDeVd3TGdpSlJVUUJGUjkveDNzcTFaQzBPa1FNM2d3eEJoamRTQi9PZlJUTG9SK3lsUlVyVmlPdUhzZmdDSTlIUURnTFMyRjZUK3Z3YjAvTjJ4dDNwSVNsUDd6VVVSUHV3SGFVYU9oU0UrSDhjKzNvYnl5RXZCNm9lN1hINW9oUXlFbEpnSUFmQ1lUS2hlOUJWV3ZjNkMvWUFxOFJjVW8vKzhpR1A5eU81UmRzeEJ6MHkySW1URVRydjI1Y08zUGhUczNOeEI2ZHVmdVErV2loVWg0OGwrQUpFSFJzU09pcnJvRzZyNzlvTWpJZ0hQTFppaXp1a0dNam9iaFQ1ZEFsek1HOW5WcjRkeTZGYTY5ZXhyOWVMY1ZlclVDVmdZamlkb2RnMW9CcjA5bXgyY2lJanByOU0rSVFiUldnU1U3Q2hsOEppSWlJaUlpSWlKcVJ4aDhKaUtpZG12SWtDSDRkYzBxZkxuMkVDNGQzaVhTNVJCRnhQL1c3RWQwY2hjTUdzVGZBR2hSS2hVRWxhcmVLVEczM2diTmtLRTFBMjQzckY5L0JldjMzd0krWDJEWThkdGFsSmVYSVhyR1RWQ2twUUdDQUdYM0hoQU1CbFQ5OEVPTGxTeW9OUkRVNnZBbkpRbENyUzYzQUFDbE1pVCtLaWdVZ0VKWjl6NE43UWtBUGg4OHg0L0R0WHNYSEJ2V3c3RnBZMUNRRmtCTk4yMUpnbTdjK05BdEtzcmhQcElmTXQ0Z3BRS0pDMTZCR0JYbHYwNTE1MThBTUZ4MkJaUVpHUkJqakpEaTR5SEd4QVF0ZGUvUGhhZWtCSnIrMlJCalk2RWRNeGJhTVdNQkFKNzh3eWg5NHArQXg0T3lKLzhadEU3UnFSTmk3NW9WQ09jQ2dNOWlnV2lJZ212M0xvZ3hNUkNqWTZBZE1STGFFU1BoczFoUStkWWJjRzdiVnU5ZFVaM1RHNFpMTGcxN3p2YlQ4a1kvSkdKY1hNTnpvcUlBcGYrL2pyWmxTLzFkbFV0S0lIWG9BTjM0Q2Y3blNKYjluYnRyaGVlcmx2NEliM0V4Vk4yNndmTFZsNUF0RnBoZWV4WHhqLzBUOXJXL3d2TFpKMEhQUVRpeXc0SEt0OTZFL2JkZkVYM3Q5WEJzV0EvWHJ0OWgvTXNkMEZRSHZXV0hIYlpseTJEOTdodklEZ2RVdmM0SnJQY1dGNkhzeWNlaEhUa0srZ3VuUXBHU0NsWFBYaENqb21IOStpczRkMnlIL1pjMWNLeGY1MStuOUlmaXRjTkhCTlhoM0wwTGxXOHZSTXd0dDBMZFB4dWkwUWo5NUNrUXRicDJHWHcyYUJUcytFelVEaGswL3IvTFRRdytFeEhSV1VJUUJFenRuNG9sT3dzalhRb1JFUkVSRVJFUkViVWdCcCtKaUtoZG0vMjMrekIzem9QNDh0Zjl1SFJFdDBpWFEvU0grbXpOUGh5cVZPSEJPZmRFdXBSMng3N3laemkyQndkVGpYKytyYWFMTVlES045K0FJakVSaXZRTU9EWnVnT1hMeitFdEtBaTduMnZmUHBRKzhuZm9jc1pBT3pvSHl2UU1tRjU5QmJMTDJXSTFXNzc4QW9LeTdrN0hqZUhhdngraVJnT3IyOVhzUFdSWkJ0eHVsRC83VE1QWE83RC81Q0xBN1liUDRZRG5TRDdNbjN4VTA4VTVERzlKQ1d3L3I0Q3ZyTngvWEZibVA2NnNoSGJrYUVDaEFIdytWQzFiV2xPWHpRYjFnSUUxeDNZNzNJZno0Tnk1QTQ0dG13UFBYYVVvUXRXckZ6UkR6b1ZtOEdDSVVkRnc1ZVlDbnZBaFVjL1JvNEFvUW5ZNjRkeTJGZloxdjhHNWZadS9Vek1BMHlzdlFVcElnUGE4RWRBTUh3NHBJUUd1L2ZzYmZteHk5NFhlNytKaVZDMWRBc2U2M3hwY2YxTGwvNzBCenltdlMwRWhJZTdoUndQSFBvc0ZwUTgvQkZXUEhuQWZ6dk92ZSt0TlJFK2JEa1ZxR2lCSk5ZRm5XWWEzckJSVlB5d09kSEl1ZStxSm1zZmp4SEVVejc0YnNxUCt3UE9wWEx0Mm9mVFJmd1NPelI5L0NLbERJdXpyZjRQOWx6V1FiYmE2RjhzeTdHdFd3NzVtTlZROWUwRXo5RnpZVnEwRTNHNVVQRDgvTU0xOUpCK3l3dzVCNCsvZTdpMHVnbXZQYnJqMjdZTnp4M2I0TEJaVXZQQWNsRmxaMEUrNkFJcjBkSmpmZjY5Sjk2T3RNS2dWc05nWmZDWnFiL1JxLzdjQnk2M04vM2VjaUlpb3Jia3dPd1Vmcmp1Q3Jma21ET2hrakhRNVJFUkVSRVJFUkVUVUFnUlpsdVZJRjBGRVJOVGFYbnBoUHV5bGg1R2RFWTJzVkNPeTBtSWpYUkpScXpod3ZBSUhUcGl3T2MrRTZKUXMvSFgydlpFdTZZeFZPR05hazljSUJnTUFRSFk2UTRLM2dsNFBDQUprbHd0dytRTkZZb3dSZ2xvTmIzRlIwNjZqMTBPdXFtcHlmZTJTSVBpRHp5MUVqSW9HRkJKOFZtdlFjeWhHUjBNOWNCQjhaV1h3RkJVMTdqa1RCS2pPNlEzUHNhUHdWVmJXT1UxS1RvYTN2RHp3dXFpM3ZyZzQrTXJMRzNWdFFhc0ZmREprbjlkL1gvaGZ1OU9tSFowRFFhbUVjL3MyZUV0TDY1L2NpTmRtOGp2dnQyQjFmNXpCYzVZakxWYUxyMmVQYUhneUViVVo3Ni9OeC9RM05nQXlZUDIvU3dOQmFDSWlvdmFzMHVhRzhmYXY4UFFWZmZIM2kzcEd1aHdpSWlJaUlpSWlJbW9CL0FrSEVSR2RGV2I5N1g1czNMZ1JxMzVlanE4Mjc0TkJxOEwyUFFjalhSWlJpOHJ1MVJVV3V3dFozYnBoOGxWWFlOQ2dRWkV1cWQyUnJkYTZ6NFVKS3ZzcVRjMjdEa1BQTlZvNHpPdXptTU9QbTgyd3IveTVhWnZKTWx5N2ZtOXdtcmV3OFIrcjNLalFjL1cxNisxeVRNMWlYNzJxOFpQYmNkQThTcU9BMlY1M1YzVWlhcHRxZ3M0eUttMXVCcCtKaU9pc0VLTlQ0cnlzZUN6WldjRGdNeEVSRVJFUkVSRlJPOEdmY0JBUjBWbGp5SkFoR0RKa1NLVExJS0l6aEpTY0FtOWhRYVRMSUtKMlN0bWxhNlJMYURhOVdvR2lTa2VreXlDaUZsWVRkQlpRYVhjak5WWWIwWHFJaUlqK0tGUDZwV0RPbDcrajJPeEFZclFtMHVVUUVSRVJFUkVSRWRGcEVpTmRBQkVSRVJGUkpHalBIUmJwRW9pb0hWTm5aMGU2aEdiVHFpVFkzZDVJbDBGRUxVeXZsdnczQkJrbUc3dTZFeEhSMmVQNjRSbnd5Y0I3dng2SmRDbEVSRVJFUkVSRVJOUUNHSHdtSWlJaW9yT1M0ZUkvUWRHcFU2VExJS0oyU0pHZUFjT0ZGMFc2akdiVHFTVFluQXcrRTdVM2VsV3RqczhNUGhNUjBWa2tzNE1lbzdvbllPSHFRNUV1aFlpSWlJaUlpSWlJV2dDRHowUkVSRVIwZGxJb2tQRG9QNkdiT0JsU1VsS2txeUdpZGtCS1RJSnU0bVFrekhrY1VDZ2FYbkNHWXNkbm92WkpyNjc1ZTZuU3p1QXpFUkdkWFc3SjZZSTlKeXpZY3JnaTBxVVFFUkVSRVJFUkVkRnBhcnMvaVNVaUlpSWlPbDFLSmFLdm53WmNQeTNTbFJBUm5URzBTZ2wyRjRQUFJPMk5UaTM1YjhoZ3gyY2lJanJyWERXMEkyNS9aelBlK2VVd0JuYU9qWFE1TGVyYmI3K0YxK3QvLzk2M2IxOTA3ZHExM3ZscjE2NUZYbDRlQUNBeE1SRVRKa3hvOVJyYnErUEhqOFBoY0FBQURBWURrazd6Rit0TkpoT2VldW9wSkNRa0lENCtIZ2tKQ1JnMGFCQXlNakthdFY5VlZSWDBldjFwMWRSY1BwOFBHemR1aE5sc3J2YzF0bUxGQ25UbzBBSGR1bldEVnF0dGtXdHYzNzRkSlNVbGdlTXhZOFpBMFlaL09Sa0F5c3JLc0hmdjNzQnhwMDZkMExGanh3aFcxRHpIangvSG1qVnJBQUF4TVRHNDRJSUxtcnlIMCtuRXNXUEhHdnk3am9pSWlJaUkycmUyL2I4OElpSWlJaUlpSW1wUk9yVUVtOHNUNlRLSXFJWHBWTlhCWjhnd01maE1SRVJuR1kxS3d2UVJuYkJ3ZFI0ZXY3UTNqSHBWcEV0cU1hKy8vanJjYnYrLzdiZmVlaXU2ZHUwS244OEhwOU1aZHY1UFAvMkVWYXRXQVFCNjllcUZrU05IaHAwbkNBSTBHZzA4SGc5V3JselpPc1ZYR3p4NE1JeEdJd0FnTnpjM0VPUnVEWUlnb0dmUG5nQ0FvcUlpeUxMYzRCcUZRb0dFaElTUThmbno1MlBYcmwwQWdKeWNIRHp5eUNPblZkdTJiZHV3ZmZ2MndMRW9pbmo3N2JlYnRkY1BQL3lBTjk5OEV3ODk5QkRPUGZmYzA2cXJxYjcrK210ODlORkhLQ3NyZ3lpS1NFbEpRWjgrZlVMbXJWcTFDblBuemdWUTg3ek1temNQR28zbXRLNy8yV2VmWWYzNjlZSGpZY09Hd1dBd25OYWVrYlpyMXk0OCtlU1RnZU1iVmY0a25BQUFJQUJKUkVGVWI3d1IxMTkvZlFRcmF0aStmZnN3Wjg0Y0FFQmFXaHFlZi81NUhENThHQXNYTGdUZ0QyK0hDejdMc2d5THhZTHk4bktVbHBhaXVMZ1loWVdGT0hic0dQTHo4M0hzMkRHSW9vZ3Z2L3p5dEY4clJFUkVSRVRVZGpINFRFUkVSRVJFUkVRQldxVUNibS9EUC93bm9yWkZwL0ovRzFBUUJGVGFYUkd1aG9pSTZJLzN3SlFlZUhQbElUeS9KQmRQWGg0YXdtd05lWGw1dVBYV1d4czFkK1RJa1lHUTRPbmF2SGt6SG43NDRRYm43ZG16QnhkZmZISFljeHFOQnQ5Kyt5MGNEZ2VlZmZiWkZxbXJMaSsrK0dJZytQelFRdy9CWXJHMDJyV1VTaVVXTDE0TUFMamhoaHZnOC9rYVhKT1Nrb0ozMzMzM3RLOTk1TWdSZlBIRkYzV2VyOTNSRndDaW9xTHc2YWVmMXJ0blhGd2NicmpoaHFDeFgzNzVCUXNXTElEUDU4TWpqenlDRzI2NEFkT21UWU1nQ1BqMTExOERZZVBteXN6TXhNc3Z2MXpuK1pTVUZKU1ZsUUh3ZDM1KzVwbG44T2FiYndaMW56YVpURUY3eUxLTWE2Kzl0dDRncThsa2F0VHo1WElGdjljMW1Vd2hZK0hFeHNaQ0VJUUc1eldIeFdKQmNYRng0RGdqSXdOS3BiSlZydFdRZWZQbVlkbXlaUzIrNzZXWFhvbzc3cmdqY094MnV3T3ZnL3E2ZVI4OGVCQXZ2UEFDcXFxcVlMRllZTFZhRzN5ZWZUNGZ0bS9mSGdqMUZ4Y1hCLzdlVUNxVnplNlNUa1JFUkVSRWJRZUR6MFJFUkVSRVJFUVVvSzN1Q210MWVHRFE4TnNHUk8yRldpa0NBRFJLQ1pYcytFeEVSR2VoTG9rRzNEUXFFeS8rbUl0N0ozZi9RN28rVzYzV1ZyOEd0UjJscGFYNC92dnZHejIvc3JLeXdma2RPM1lNQ1Q0WEZCUUVCVWZmZmZkZEhENThHQTg4OEFDOFhpOGNEa2ZUQ2o5RlhkM0VUeG82ZENoR2p4Nk4xYXRYQS9DSFVsOTc3VFhjZi8vOWdUa0xGaXlBMld3T0hFK2ZQaDNublhkZXZmdmVkTk5OelFyRno1dzVzMUh6dnZubW0zb0R1czFWVlZXRmUrNjVCL241K1FDQVVhTkc0YkhISGd1Y2Q3bGNzTnZ0OWU1eDZubUh3NEhLeXNwNjEyZzBHcWpWNm1aVy9jZXhXcTNJemMxdDhycE5tellGZ3MvbDVlV1lQWHQyb0Z2OGd3OCtpUEhqeDdkb25VUkVSRVJFZEdiaFR6Q0ppSWlJaUlpSUtPQms4Tm51OWpMNFROVE82RlVTRkpLSVNqdUR6MFJFZEhhYWM4azVlUGZYdzVpM2VCK2V2ckp2cTErdk5Uc1gxeWNoSVFFVEprd0llMjduenAwb0xDd0VBQmlOUmd3Wk1pVHNQSlVxZkRCY0ZNVTZ6eldXMiswT0JCUlBwZFZxNFhZMy9GN0Y2L1VHelZNcWxaQWtxY0YxZFhYWlBkbHh1amFUeWRUZ2ZtZWlLNis4RXJHeHNYaisrZWZoOFhnQUFLdFhyNFpTcWNUdzRjTmI1WnBsWldWQkhhdXpzN01Ed2VmazVHU2twNmZqMTE5L0JRQWNQbnc0Y0JzQUVoTVQwYVZMbDhDWUtJb05ocURia25uejVnVkN6NG1KaWJqdnZ2dUN6aTlldkJqLy92ZS9tN1RueHg5L2pJOC8vcmplT1RmZmZET3V1ZWFhcGhWN2h0THI5VWhPVGtacWFpbzZkdXlJVHAwNm9VZVBIb0h6UFh2MnhJMDMzb2lGQ3hjQ0FGNTQ0UVZrWldXaGMrZk9rU3FaaUlpSWlJaGFHWCtDU1VSRVJFUkVSRVFCV21WMThOa1ZQb2hBUkcyWFRxMkFMTXN3c2VNekVSR2RwZExqZGJoelhCWmUrREVYTTBaMlJvK1VxRmE5M3FrZG44ZU9IWXVVbEpTd2Mxc3lvSmVabVltNzc3NGJCUVVGSWVmTVpuTWcrQndmSDQ4cnI3d3laSTVLcFVKYVdscll2WWNQSDQ0NWMrYWNWbjF2di8wMlB2end3N0RuUHZqZ2cwYnRzWEhqUmp6ODhNT0I0My84NHg4WU1XSkVzK3JSNi8rZnZmc09qNkxhM3dEK1psdDZTQ2QwUW1naHROQ0NCRUlUVUlvQ0Fnb3FDa0s0S0NqNkF3U2tpMG9VaEFzSWdya2l6WXVvU0F0S0RiMkdBSkVpa0JCYUlLUzNUZHYyKzJQTm1ObVM3S1lReUgwL3o4UERuak5uenB6WmxyQzg4MTFIL1B6eno2SytuSndjREJreXhPSTVNakl5Y1BueVphUCtldlhxd2QzZDNlUStpeFl0UW9NR0RheGJMSUR3OEhBY1BYcTB4REhQUC84OFhGMWRzV0RCQXVUbjU4UEh4d2ZqeDQvSDFhdFhSZU5lZXVrbHRHelowcXJqT3pzYnYyNnVYcjJLVHovOTFPVDR4TVJFSVpCcVNsSlNFaFlzV0NDMDVYSTU5dTdkYXpTdVZxMWFjSEp5S25WOWFXbHBvcXJVUGo0K3NMR3hLWFUvUzhaWTY0OC8vc0NwVTZlRTlnY2ZmQUFIQjRjS1A0NDFnb09ENGVQalU2WjlrNUtTY1BEZ1FhTUxGMlF5R1JvM2Jsd1J5OFBvMGFOUnMyWk51THU3dzlQVEU5N2UzaGJkWjhPSEQwZGtaQ1J1Mzc0TmxVcUZ4WXNYWS9YcTFaQklKQld5TGlJaUlpSWllcm93K0V4RVJFUkVSRVJFZ3FLS3ova3FCcCtKcWhzSGhSUUZhaTB5R1h3bUlxTC9ZUXVIQnVDMzZBUU1XM1VLRnhiMGdVSldlYUU0dytCeldVS21wbXpmdmgzbno1OEhBS0dpTDZDdkhCc2RIUTB2THkvMDdkc1hIMzc0WVluenhNWEZJVFEwMUtpL1FZTUdDQThQTjdsUGRIUTB4bzBiQjBBZm5BNExDeXZyYVpUbzRjT0hvbk16bEp5Y0xHcW5wS1RnM3IxN1pzZExwVkt6WWU0aXc0Y1BSMVpXRmhvMmJJaWxTNWRhdGQ3TGx5K2JERDVQblRvVi9mcjFNN2xQWVdFaDh2THlyRG9PQUxQVnNnMTE2TkFCWDM3NUpaWXRXNGFGQ3hmQ3c4UERhSXkvdno5Njl1eHA5UnFxZ3FWVmtXZlBubzJ6Wjg4SzdUVnIxbGdVbUs1b1NxVlM5RHJxMEtFRE9uWHE5TVRYWVNnNE9OanFpd1J5Y25Ld2RldFdIRDU4Mk9qNTE3RmpSN3o3N3J1b1c3ZHVoYXh2MkxCaHNMZTN0M28vcVZTSzhlUEhZK2JNbVFEMDcyKy8vLzQ3Qmd3WVVDSHJJaUlpSWlLaXB3dUR6MFJFUkVSRVJFUWtzSlByZ3grcytFeFUvVGdvcEZCcHRNak1ZL0NaaUlqK2R6bmJ5N0hqL1dCMG1IOFFNN2JGNE90UmJTdnRXTm5aMmFLMm82TmpoY3diSHgrUHFLZ29vLzRIRHg3Z3dZTUhxRnUzTHZyMjdWc2h4N0szdDhmbm4zOHV0RmVzV0lHN2QrOEMwSWV1VDU0OGFmV2NqbzZPR0RCZ0FOcTJiUXRIUjBlVDFhNm5UWnVHcEtRa2krZGN0V3BWcWNmY3NXTkhpV00wR2cyMFdxM0Z3ZUx5V3Jod1lhWE1tNStmajkyN2QyUElrQ0h3OS9mSDJyVnJLNldhY1Vta1Vpbmtjcm5GNC9Qejh5MGF0MkRCQXR5NWM2ZkVNU2twS2FMMnBFbVRTanovV3JWcWlaN2pGV1hIamgzSXpNd1UycU5Iajdab3YxZGZmUlVkTzNZVTljWEV4R0RqeG8xQ3UxKy9mdWpUcDArSll5cUNTcVhDcmwyN3NHWExGcVAzTXg4ZkgweWNPQkZkdW5TcDBHT1dSNGNPSGRDaVJRdGN1M1lOQUxCcDB5YTg4TUlMa0VxbFZid3lJaUlpSWlLcWFBdytFeEVSRVJFUkVaR2dxT0l6Zzg5RTFZKzlRb3FjZkRYU2xZVlZ2UlFpSXFJcTFiYUJLeFlQYjRWcFA4V2d2b2NEcHZScldpbkhNYXo0WEJWVlo0dk1uVHNYdFd2WE5ydjl2Ly85TDQ0ZVBXclVMNVZLUlNITTR1SEhoSVFFeko4L3Y4eHJHalJvRVB6OC9NcTgvOU5FSnBPWnJGS3JVQ2llNkRwME9oM0N3c0p3NHNRSkhEdDJETE5uejBiTm1qV2Y2Qm9BWU1DQUFaZzhlYkxGNHdjUEhneWxVbG5xdU1lUEgrUEJnd2RXclNVaEljR3E4UlZCcTlWaTE2NWRRcnRwMDZidzkvZTNhTjk2OWVxaFRaczJvcjdpQVdwQUg5WXViVXg1NkhRNlJFWkdZdjM2OVVoTVRCUnRzN1cxeGNpUkl6Rml4QWlMdysyWm1aa0lEdzhYUFJicDZla0lEdytIcjYrdmFPeUlFU05LbmMvYjJ4di8rYzkvVEc0YlBIaXdFSHhPVFUzRjhlUEgwYU5IRDR2V1NVUkVSRVJFenc0R240bUlpSWlJaUloSVlDZlhCNS96VmRvcVhna1JWVFFIaFF3MmtrSWtaeFZVOVZLSWlJaXEzTlQrelpDU1U0QVBmN3lNbE94Q0xCcldzc0tQVVZrVm41czNiNDY4dkR3QXdMRmp4NkRUNlFBQWZuNStxRnUzTGp3OVBZMzIrZjc3NzBzTTRScFd5VFVsT3p2Ym9uQnFSWk5JSkVacjEyZzBVS24rK1JZTHVWeHVWTlcxc0xBUVd1MlQrWGROY0hBd1pzK2ViZFUrQ3hjdVJQMzY5YTArMXZmZmY0OWp4NDZaM0xaeDQwYWNPSEVDQVBEWFgzOWg0c1NKK1Bqamp4RVVGR1QxY2Fqc0xsKytqTFMwTktIZHUzZHZpL2N0S0Nnd3VtaWlvRUQ4KzN0aFlXR3BZOHJqNGNPSCtPS0xMNHo2dTNmdmp0RFFVSGg3ZTFzMVgzWjJObjc2NlNkUlgxWldGbjc2NlNlRWhvYUsraTJwL2wzU21DNWR1c0RPems0WWMvandZUWFmaVlpSWlJaXFJUWFmaVlpSWlJaUlpRWp3VC9DWkZaK0pxaHVob3J0S2czeVZSbmk5RXhFUi9hOWFQS0kxNnJvN1lQS21pemgySXhuZmplMkFacldjSzJ4K3cyRGlHMis4Z2J5OFBOalkyTUREd3dPdFdyWENvRUdETEs0RVcyVEFnQUVZTUdBQUFLQi8vLzVDQUxoMzc5NFlQbnc0QU9ES2xTdWlmYXl0a211S1llVmNxVlFLaVVSUzV2bHNiR3dzR3RldVhUdWpFT2I1OCtjeGE5WXNvZjNKSjU4Z09EaFlOR2JSb2tVbXExZy9MZUxqNDhzVUpDK3BzbStuVHAyd1o4OGVaR1JrQU5BSFRtZlBubzNSbzBmampUZmVLUE5hbnhhZmYvNjVLUEJ1eWxkZmZZV0xGeThLN2ZEd2NEZzRPSmdkTDVOVi9IK1huejE3VnRSKzdybm5MTjUzNWNxVldMbHlaWWxqZnZ6eFIvejQ0NDlsV2x0Wk9EZzQ0Tk5QUDBYcjFxMmYyREhMeXRiV0Z1M2F0Y09wVTZjQUFGRlJVVkNwVkJaWHB5WWlJaUlpb21jRGc4OUVSRVJFUkVSRUpMQ1Q2NE1MREQ0VFZUOE9DaW4rTGdpSmxPeEMxSFUzL2pwMklpS2kveldUbm04TUoxc1p4b1NmUi9NWmYyREdnT1o0cFdOZDFLeGhpM3J1NXNPU2xqQ3MrRnk4blppWWlNVEVSQnc0Y0FERGhnM0RoQWtUeW5XczBreWVQTG5FS3ExNzl1d3hDbXNhZXZqd29hajk5ZGRmbzBXTEZoV3l2cEpvdFZvVUZoYUsrdFJxdFZIYmNFeFJKZXluMWZyMTZ5dDhUbjkvZjN6enpUZVlQWHMyNHVQamhmNk5HemVpVFpzMkZYNjhKODNWMWJYVU1ZYlZ3VDA4UE9EazVGUlpTekxwMnJWcndtMDNOemZVcWxYcmlSNi9vdFdvVWFOY29XZFhWMWU4L3ZyckpyZTV1Ym1KMm1QR2pJRmNMa2Q2ZXJwb1cwUkVoSER4UlduUGc0Q0FBQ0g0ckZLcEVCc2JhL1VGSmtSRVJFUkU5SFJqOEptSWlJaUlpSWlJQkVVVllBdlVUK1lyb1lub3liRlhTS0hWNmdOQUtka0ZERDRURVJIOTdlMXVEZEc5dVJmV1JzWmgvZkY0TEk3NFM5ajI0OFFnak94Y3YwenpHbFo4TnVlWFgzNkJtNXNiUm93WVVhYmpXTUxMeXd1MWE5YzJ1OTNSMGJIVU9SNDllaVJxNjNRNm95clExbkowZEN3MXhCZ2RIUzFVdURabjBhSkY1VnBIVlZBb0ZHV3FtRjFZV0FpdDF2eS8xN3k5dmJGOCtYSjgvdm5uUXBnOU5EUVVyVnUzeHJGang4cThYbXRFUkVSZy8vNzlGby9Qejg4dmNmdUhIMzZJdTNmdldqUlhibTZ1cUQxNjlHaUw5dlAyOXNhMzMzNXIwZGpTM0x0M1Q3anQ2K3RiSVhPV1YwUkVoTVhuWjNqUndLTkhqekJvMENDTDloMC9manhlZXVrbFVaK1RreE1HRHg1c2NueE1USXlvUFhUb1VPemJ0dzl4Y1hFSUN3c1Qxck4xNjFaaFROT21UVXRjUTZOR2pVVHRPM2Z1TVBoTVJFUkVSRlROTVBoTVJFUkVSRVJFUklLaTRETXJQaE5WUHc2MlVxaitEc21rNWhTV01wcUlpT2gvaTYrWEl4YVBhSTNGSTFvakxpa0gxeDltNDhhamJIUnQ2bG5tT1h2MzdnMjVYQTRuSnljb0ZBcW8xV284ZXZRSUowK2V4SjA3ZDBSak4yL2VqSUVEQjhMQm9YeFZwczJaTzNkdXVlY3dERGxQbVRLbDNITU9IandZNzczM1hybm5lUktXTDErT1E0Y09DZTJDZ2dMaDl2SGp4MFhCVUxsY2p1M2J0NWM0MzRvVksrRG41MmYxT3BZdVhZby8vdmlqeERFT0RnNVl1SEFoMXE1ZEM2bFVpdUhEaDF0OW5QTFFhRFRRYUNydTM1VFoyZGxHRmRTdDJkY1M5dllWYzFHZ1VxbUVVcWtVMmo0K1BsYnQvK3FycjZKang0Nml2cGlZR0d6Y3VGRm85K3ZYRDMzNjlDbHhqQ0dWU2xWcXdMd2tsdTVyV0kzZFdqdDM3a1I0ZURpa1VpbVVTaVVjSFIxeCsvWnRaR1ZsQ1dPYU4yOWU0aHlHOS9uang0L0x0U1lpSWlJaUlucjZNUGhNUkVSRVJFUkVSQUpidWI3aVdMNktGWitKcWh0N3VSUXFkVkh3dWFDVTBVUkVSUCs3L0x5ZDRPZnRoSUZ0YTVWcm5sR2pScG5zZit1dHQ3QjY5V3JzMkxGRDZNdkx5OE9sUzVmUXBVdVhjaDNUbk5LcUM2dFVxbEtEcW9ZVm55dUNyYTF0cVdOc2JHd2drNG4vUzFPcjFZcldLNVZLamM1UHJWWWJWYTR0ajhMQ1FyUGhUNjFXSzlwbVNlaDM3ZHExRmxYYU5uVHIxaTJMeHFXbnAyUENoQWxscWlwTlpXZFljZHJheDdoZXZYcG8wNmFOcUM4ek0xUFVybFdyVnFsam5pWVBIejdFMEtGRFJYME5HalRBc21YTGpGNmpWNjVjQWFCL0RaMDlleGE5ZXZYQytmUG5oZTAyTmpibzFLbFRpY2R6Y25JU3RZc0gwWW1JaUlpSXFIcGc4Sm1JaUlpSWlJaUlCTFl5L1grS0Y3RGlNMUcxNDJBclE3NmFGWitKaUlpcW1vMk5EY2FORzRlOWUvZWlzUENmbjhtSmlZbVZkc3hWcTFiQjE5Zlg3UGFWSzFkaTE2NWRKYzd4OE9IRGlsNldSY0huOXUzYjQ0c3Z2aEQxblQ5L0hyTm16UkxhYytiTVFYQndzR2pNb2tXTGNQVG9VWXZYb3YzN216R2tVcW5GKzVUSHhZc1hLM1grWmN1VzRkYXRXK2pSb3dlZWUrNDV0RzNidHRLT0ZSQVFnUG56NTV2ZG5wR1JnWFhyMWlFdkx3OWp4b3hCL2ZyMXpZNDFGZFJlczJhTjJSRDdzV1BIOFBYWFgwT2xVcG5jL3M0Nzd4aUZicFZLSlpZdlg0NXIxNjdobTIrK2dhdXJLMnhzYk15dXlScUdvWGRybjA4YWpVYjB2Z0FZVjFHMlpJeWhCZzBhR0ZXSk5pY3ZMdzhuVHB3UTJ2YjI5dWphdGF0Rit4WTl0c1VmTDYxV2ExUjV1NmhkdkhLNlhDNUh6NTQ5Y2ViTUdRREFqaDA3MExOblQwUkVSQWhqbWpkdkRqYzN0eExYSUpmTFJXMXp6dzBpSWlJaUlucDJNZmhNUkVSRVJFUkVSQUpGVWZCWnpZclBSTldOazYwTWVZWDZJRVlLS3o0VEVSRlZLVnRiVzdpN3UxZHEyTG00U1pNbWxWcnh1VFFyVnF3b2R3WGxTNWN1WWVuU3BVTGJrdUR6azZCV3E0Vkt2YzdPenFXT2I5T21EZDU1NXgxUlgweE1ETUxEd3l0bGZkYlNhRFNJaVlsQlhsNGV0bS9manVQSGorUEhIMytzbEdQbDV1YkN6YzFOQ0o1ZnVYSUY4Zkh4QVBUVmpqdDM3b3p4NDhjTDkrOHZ2L3lDc0xBd05HN2MyT3ljQlFVRm91ZUdZWkFWMElkcHQyelpnbzBiTjRyNnUzZnZqa2VQSHVIbXpac0FnRTJiTnFGejU4NW8yTEFoQVAzakZCWVdocVNrSkFENmdQam5uMzllWWNGbncrZDA4V0N2SlpZdFc0Wmx5NWFWT0diVHBrM1l0R21UVmZNR0JnWWlNRERRb3JFSkNRbWk0TE9ycXl1bVQ1OXUxZkVzUGUrY25Cemh0b3VMQzU1Nzdqa29GQW9VRmhiaSt2WHIyTEJoZytoOThzVVhYeXgxVHNQSzdFL0wrd3dSRVJFUkVWVWNCcCtKaUlpSWlJaUlTR0FyMDFlanltZkZaNkpxeDBHaGYzMDdLcVNzK0V4RVJGVEY4dkx5a0pxYUt1cno5dll1MTV3WkdSbll0Mjhmcmx5NWduNzkrb20yR1ZhSExZdWFOV3VXZXc0SEJ3ZFJXNkZRQ0xlLysrNDdvZXAwOGVCaWRIUTBCZzBhSk5yUHNLcnVaNTk5WmxSWnQvZzVLNVZLWVk0aFE0Wmc3Tml4b3JGeGNYRkNxTnRVeU5hUXM3TXovUDM5UlgxcGFXa2w3dE9pUll0U3EycG5aR1JneFlvVmlJcUtncDJkSFpZdFc0WTZkZW9ZamROcXRZaU1qRFM2UDR2ODlkZGZ5TXZMRTlwdDJyUXA4Ympsc1huelp1emZ2eC9kdW5WRHo1NDljZlRvVWVFOGE5V3FoVjY5ZW1IdzRNRll0MjRkQUNBckt3dlRwazNEa2lWTDRPZm5KenFuOCtmUFkvLysvVGgzN2h3MmJOZ0FkM2QzazhkTVNrcENXRmdZWW1KaVJQM2R1M2ZIckZtekVCc2JpMG1USmtHbjA2R3dzQkNmZlBJSndzTENzSFBuVHV6WXNVTzBUMVJVRkNJakk5R3JWNjhLdVQrY25aMGhrVWlFQ3VLbFBTK3FxK0xQdjNyMTZ1SGJiNy9GNmRPbnNXalJJdEc0OVBSMDRiYXJxeXZzN2UzUnExY3YvUEhISHdDQUxWdTJDTnVkblowdGVwd3lNek5GYlJjWGx6S2RBeEVSRVJFUlBiMFlmQ1lpSWlJaUlpSWlnVXlxcjNKVm9HTEZaNkxxeHNGVy8xR2dtNk1DcWF6NFRFUkVWS2xTVWxLUWxaV0ZSbzBhR1czVDZYUUlEdzhYVlZtV1NDUkc0ZFRNekV3Y09uUUkrZm41Nk5hdEcrclZxeWZhbnBlWEo2ckF2RzNiTmdENmNLQmg4SG5od29VbUE3UkZ0bXpaZ3NPSER4djF2L2JhYTFBcWxTV2NxV1VjSFIyeGRldFdveXF3eFN1eHFsUXFvMHF0Z0Q0UWE2cS9PSlZLVldyVjZxSTVpc2F0WDc4ZU9wME9VcWtVdTNmdkZzWkZSVVhoM0xselFuaTNvaW9CejVvMUMycTFHcjE2OVVMMzd0MXg5T2hSN05telI5aisxVmRmNGNLRkM0aUtpaExXKzhVWFgyRGx5cFdpZ1BQSmt5ZXhkdTFhUEhyMENHNXViZ2dLQ29Lam82UG9XTkhSMGFKMjY5YXRLK1FjRE9sME9odzllaFNabVpuWXMyY1A3dDI3SjFSV0xtNzQ4T0ZJVFUzRnI3LytDa0JmNVhmejVzMllOMitlTU9iaXhZdVlQWHUyME42M2J4OUdqaHdwbWtlajBXRG56cDNZc0dHRFVFRzZ1RUdEQmtFaWthQnAwNlo0K2VXWGhaQnpVbElTeG93Wll6UytjZVBHR0R0MkxEcDI3RmkyTzhBRW1Vd0dMeTh2UEg3OEdBRHc4T0hEQ3B2YkdwR1JrZkQwOUVTWExsM01CdVFyVTBaR2huRGIzdDRlQ29VQ01wbHhOT0hSbzBmQ2JSOGZId0RBcUZHanNILy9maUU4WG1UNDhPRVdWVzh1UGllZ0QrQVRFUkVSRVZIMXd1QXpFUkVSRVJFUkVZbll5U1VvVUxQaU0xRjFZeS9YVjBGMGRaQWpKWnNWbjRtSWlDcFRjbkl5M24vL2ZiUnMyUklkT25SQTNicDFJWlZLOGZqeFl4dzRjQUJ4Y1hHaThRTUdESUN6czdQUXpzakl3SVFKRTRScXNaczNiOGJ5NWN2UnRHbFRiTjY4R2FkT25VSmNYSnhSTUJEUUIyYTNidDBxNnR1L2Z6K2NuSnpNcmpjMk5sYTRuWnFhaXFWTGw2Sjc5KzdJejg4dk5YUnNpYUpxeklaeldSSmlyQ3kxYTljR0FHUm5aeU1pSWtLMGJjbVNKVmk2ZEtsUlZlZXlTazVPeHA5Ly9na0F1SDc5T2hJU0V1RGc0SUM3ZCs4S1k5UnFOUVlPSEloTGx5N2g2TkdqQUlCNzkrNGhMQ3dNLy9kLy93ZXRWZ3RYVjFkSXBWSWgySm1lbm80ZmYvd1I0OGVQRngzdjRzV0xvblpnWUdDRm5JZWhxMWV2SWlrcFNXZy8vL3p6b3VkU2NhR2hvWGowNkJGT25UcUY3dDI3NCtPUFAwWm1aaVlXTDE2TThlUEhvMTI3ZHZEeDhVRmlZaUlBWU8vZXZYanR0ZGRnWTJNRG5VNkhVNmRPWWYzNjlhTDdyQ1FUSmt6QW5UdDNjT25TSmFOdGRlclV3Wmd4WXhBU0VsSmh3ZmJpbWpScElnU2Y0K1Bqb1ZLcExLb2tEZ0JEaHc0MWVyeXVYcjBxZWszMzd0MGJQWHIwTUR2SDJiTm5zV2ZQSG9TRmhVRW1rK0hkZDk4MXFwcGUyWXJPSHpDdTlGN2M3ZHUzaGR0RkYzZlVxbFVMdlh2M3hvRURCNFJ0WGw1ZWVPV1ZWeXc2OW8wYk4wVHR4bzBiVzdRZkVSRVJFUkU5T3hoOEppSWlJaUlpSWlJUlc1bVVGWitKcWlFSFczM2d5TVZlem9yUFJFUkVUOGlWSzFkdzVjcVZFc2MwYXRRSTc3enpqcWp2N05telF1Z1owRmNwUG5Ub0VKbzJiWW9iTjI3ZzFxMWJadWRUcVZRNGUvYXNxTy9FaVJNV3J6a25Kd2QvL1BFSDZ0ZXZiL0UrbGlwZUJSWUE3T3pzaE52RGhnM0Q4ODgvRHdDWU0yZU9jUDcrL3Y2WU5HbVMxY2Y2L3Z2dmNlSENCZUU0UzVjdUJRQzR1Ym1KeHExWnM4YW9xclZLcGNLOGVmT3dhdFVxZUh0N1czMXNRNUdSa2FMMmdBRURqUHFLZlBUUlI3aHg0d1lTRXhQaDRlR0J3WU1INDlLbFMxaTZkQ2xHalJxRndZTUhvMjNidGtLZ2QvdjI3Umd3WUlBUTVGWXFsYmgyN1pvd1grM2F0WVZLdWhWdDM3NTl3bTI1WEk2UWtCQ3p3V2VKUklLWk0yZGk3OTY5R0RKa0NHeHNiQkFiRzR1b3FDaGN1SEFCSVNFaDZOaXhvMUI5T3pFeEVSY3VYRUJBUUFDbVRKa2lDc2dXUDZhNVN0OHltUXp6NXMzRGhBa1RST0ZzQVBEejgwT2pSbzBxSmZRTUFHM2F0QkZlYzJxMUdsZXVYTEU0Zk42b1VTTjA3dHhaMUZkWUtMNW9zVjY5ZWtaamlpdXFHbDUwZk1PSzRLWEp6czRXdFNVU2lWWDdBOEQ5Ky9lRjJ6VnIxalE1UnFWU2lkN0xtalJwQWtCLzhVWHg1ekNnZjE1ZnVuUUpuVHAxS3ZYWU1URXh3bTBYRnhlamF2bEVSRVJFUlBUc1kvQ1ppSWlJaUlpSWlFUnNaUklVYWhoOEpxcHU3QlgvQkovL2VwUlZ4YXNoSWlJaUFBZ0tDc0wwNmRPTmdvbEZJZGJpaXNLcmZuNStPSFBtakdpYmw1Y1hPbmZ1aktDZ0lIejY2YWNvS0tpWWk1eW1UNThPdFZwZDdubGtNaGxVS2hXT0h6OHU2aThlUXZiMjloWkN4akxaUC8rRjZlam9pS1pObTFwOXpPS2hWcWxVYW5LT0hUdDJpS3JLVHBreUJSczJiRUI2ZWpyUzA5TXhkKzVjTEYrK1hCVFFCdlRoOEpzM2I0cjZIajU4YUhJZFdxMFdlL2JzRWRvdFc3WkV3NFlOamNicGREb0ErdXE0SDMvOE1YYnMySUVQUHZnQXpzN09XTEZpQlhKemN4RWVIbzVmZi8wVlU2Wk1FWUxQYXJVYTRlSGhtRHQzTGdEZ3pKa3owR2orK1FhZjl1M2JtNzZEeWlrN094dUhEeDhXMmwyNmRERjZIdWZsNVluYWRuWjJHRHAwcU5BdUNxYnJkRG9jUFhvVVlXRmhpSWlJRUNxWjc5bXpCeDA2ZERCNS9KZGZmaG1OR2pYQ3NtWExqTllWSFIyTjgrZlBJeW9xQ3FtcHFhSkswZ0J3N05neG5EaHhBcjE2OVVMZnZuM1JxbFVyMFhPdXZMcDI3WXB2dnZsR2FCOC9mdHhzOExsTm16WjQ3NzMzaExZbFZjWU43OWZpZERvZG9xT2pSWDFGZ1dKVFl3M0QzMXF0RnJ0MjdSTDFHVDcvTFZHODZySzU0SEYwZExTb0NuenIxcTJSbHBhR2FkT21JU0VoUVRRMk56Y1hjK2JNd1lRSkV6QjQ4R0N6WWV5MHREUlJhRG80T0xqU0F1NUVSRVJFUkZSMUdId21JaUlpSWlJaUloRmJ1UVNGYWdhZmlhb2JoNytEenpVYzVIaVlYdjZ2ckNjaUlpTHpHamR1akxsejUrTDA2ZE9JalkxRlJrWUdzckt5b0ZBbzRPbnBpUll0V3FCdjM3NW8zYnExeWYxYnRXcUZDUk1tWU51MmJWQ3BWT2pSb3dkZWV1a2xBSUN2cnk5c2JHelFyRmt6ZE83Y0daMDdkNGFmbjUrdzd5Ky8vQUtkVGdldFZvdHIxNjdoNU1tVE9IMzZOUEx6ODdGMjdWclVxRkVEZ0Q1SU9IYnNXTGk1dVNFd01CQ0JnWUZvM2JvMWJHMXRBZWlyNlZvYkJuMzQ4Q0YyN3R3Sm1Vd20vSkZLcGNqSnljRzZkZXRFWVVhWlRBWmZYMStyNWpmbjlPblRlUFRvRWV6czdDQ1JTSEQvL24xUitOTlV4ZHRkdTNhSndxbGR1M2JGZ0FFRFVMTm1UY3ljT1JNQUVCY1hoeSsrK0FMejU4OFg3WHZwMGlWUldMVWtwMDZkd3FOSGo0UjIwZU1vbFVwRjQ0NGNPWUpYWG5rRlVxa1VMVnUyUk11V0xhRlNxWER1M0RrY1BIaFFHQ2VSU0lTUWUxRmw3K1BIaitQdTNidG8wS0FCVHA0OEtabzNLQ2pJN05xKy92cHIvUHZmLzdib1BJcGJzV0lGenA4L0w2cEUzTDkvZndENjRIYVJqSXdNTEZteUJJR0JnYUtncWthandhMWJ0N0JqeHc2aHo4ZkhCKzNhdFVOZ1lLQVFpRDU5K2pSU1UxUFJ1M2R2b2VLenI2OHYzbi8vZmJSczJSSmJ0bXd4T3AvRXhFUWhPRjFrNGNLRitPMjMzL0Q3Nzc4TGZWcXRGZ2NQSHNUQmd3Zmg2T2lJenAwN1krclVxUlVTZ1BiMDlFU0hEaDJFeXN1UmtaRUlEUTAxR1NEMjlmVXQ5WFZROUpvczh2dnZ2OFBiMnhzZUhoNmkvdHpjWEVSR1JvcXFMWHQ1ZVprTkhzK2NPUk94c2JHb1VhTUdiRzF0SVpQSjhQanhZMUcxZWNEMGhSZ2xpWStQUjJwcXF0QXUvdjVVWFBFTEFwbzJiWXA3OSs3aHM4OCtFeDNmM2QxZGFHdTFXcXhac3daLy9QRUh4bzBiWjdMNjh4OS8vQ0ZjUkFBQWZmdjJ0V3J0UkVSRVJFVDBiR0R3bVlpSWlJZ1FFa1B0QUFBZ0FFbEVRVlNJaUloRWJHVlNCcCtKcWlFSGhmNmpRR2M3R1FvMVdtVG1xbEREUVY3RnF5SWlJcXFlNUhJNXVuWHJobTdkdXBWNWptSERobUhZc0dGRy9SMDZkTUMyYmR2ZzZ1cHF0QzBwS1FubnpwM0R4WXNYY2ZIaVJXUm5aNHUyYjk2OEdWT25UZ1VBL1BiYmI4ak56VVZ1Ymk0U0VoS3daODhleU9WeXRHclZDcDA2ZFVKSVNBaTh2THlzV25PTkdqV3dZOGNPbytDcEtUMTc5aXhUSlZsVDd0Ky9qKysrKzg3czl1TEJUNTFPaDlXclY0dEN0MzUrZnBnK2ZUb0EvZjA3ZVBCZ1lmdVpNMmR3K2ZMbE1xL3QwS0ZEd20wM056ZmhPVkdyVmkzUnVPKysrdzdoNGVHaTRLMUtwVEthcjZqYTdjaVJJM0gyN0ZrMGFkSUVZOGVPUllNR0RhQlNxWEQrL0hsaHJFS2hRTnUyYmMydVRhVlNtVHhHYWJSYUxSbzNib3hXclZyaHp6Ly9oSStQajFEUnVHN2R1cUt4Ky9idHc3NTkrMHFkYytEQWdRQ0FYcjE2NGNLRkMvRDI5a2FmUG4wZ2xVclJ0V3RYYk4rK0hXKzk5UmI2OWVzSGlVUUNuVTZIaUlnSTBSem1xbTRyRkFwODlORkhDQTRPeG9vVks1Q1VsQ1RhcmxRcTBheFpzd3F0K2p4aXhBZ2grSnlUazRQOSsvY0xvWGRyR1FhanM3S3lzSExsU292MjdkbXpwOWx0QVFFQnVIRGhBakl6TTB1Y28zUG56aFlkcTBqeHgxdWhVSmk4d0VPdFZ1UHExYXRDdTJIRGhwZzJiWnJvdlNNd01CQUxGeTdFdW5YcnNIdjNicUUvUGo0ZTI3WnRNd28rcTFRcVViVnFmMzkvdEd6WjBxcTFFeEVSRVJIUnM0SEJaeUlpSWlJaUlpSVNVY2drS0dEd21hamFzZis3NHJPVG5mNGp3Y2RaK1F3K0V4RVJQWU5NVlM4dWN2MzZkYk1WZkFNREEwWFZmLzM5L2RHOWUzZWNPblZLQ0wrcVZDcEVSMGNqT2pvYUxWcTBzRHI0N09qb0NEOC9QOXk2ZGF2RWNiVnExVUpvYUtoVmM1ZWtlZlBtWnJmWjJOaUlBdVEyTmpad2QzY1gyaTFhdE1DaVJZdGdiMjh2OUkwYk53N256NStIVHFmRHh4OS9qQll0V21ELy92M0Nkb2xFQW9WQ0lUcU9ScU14R1NMKzVKTlBjUGp3WWZ6ODg4OElDUWtSd3JWQlFVRndjM05EZW5xNk1GYW4wNVVZUks1WHJ4NkdEQmtDUUI5YS9lcXJyOUNtVFJ2WTJOZ0FBRzdjdUNHcXd0eWhRd2VqYXNFVnBWMjdkbWpYcmgxdTNicUYxTlJVWVEwaElTSDQ0WWNma0pLU1l2RmNkZXJVd2NzdnZ3eEFYM25ieThzTGJkdTJGZVowZFhYRnhvMGJSZmU1alkwTm1qZHZqdVRrWkpOelNpUVNJWnhkVk9VOEtDZ0k2OWV2UjBSRUJINzY2U2VoS25GUVVKQnd2MWFVd01CQXRHL2ZYcWhldldYTEZ2VHQyN2RNWVg5dmIyLzA3ZHRYOUJ5MGhMdTd1OG1MSjRxWXF6aGZYSXNXTGRDN2QyK3JqbHY4T2QydVhUdWoxd3Fnci9qKzdydnZJaXdzRE03T3puajMzWGVSbnA0dUJQYzdkZXFFdVhQbnd0YldGdSsvL3o3a2NqbTJiOThPNEo4Z3U2R2RPM2VLS2sxWDVIc01FUkVSRVJFOVhSaDhKaUlpSWlJaUlpSVJXN21FRlorSnFpR0h2NFBQOW5MOVI0S0ptZmxvNnVOY2xVc2lJaUtpQ3RhdFd6ZlVyVnNYRHg0OEFLQVBsUGJ1M1J0OSsvWkZ6Wm8xUldNREF3TVJHQmdJcFZLSjQ4ZVA0K0RCZzRpSmlZRk9wME5BUUFEOC9mM0x0SWFBZ0FDendXZHZiMjkwN2RvVmI3enhCcHlkSys3M2tBWU5Ha0FtazBHbjA4SEd4Z1l5bVF3T0RnNW8yTEFoaGc0ZGlnNGRPb2pHanh3NUVqazVPU2dzTEVSb2FDamtjdkhGWUxhMnR2anNzOC9nNGVGaE1xamFwVXNYekpzM1Q5UjM4dVJKeko4LzMyaXNUQ1pEMzc1OTBhZFBINmpWYXFIZnhjVUZTNVlzd1lZTkczRHQyaldrcHFaQ3A5T1ozTi9UMHhQUFBmY2NSbzRjS1FveUcxWnpidG15Slg3OTlWZEVSMGZqOU9uVENBNE9GbTBQQ0Fnd3VVWnIrZmo0Q0xlYk5HbUNKazJhQ0cxN2UzdDgvZlhYK005Ly9vT3JWNithRFVETDVYSjRlM3VqUzVjdUdENTh1SEEvT3pnNENOV2ppek1WbmgwOWVqUk9uRGdoM0c5K2ZuNW8xNjRkMnJadGkxYXRXb25DN01YbkdUSmtDQVlOR29Relo4N2d5SkVqbURoeG9uVjNnSVVtVDU2TUNSTW1vS0NnQUdscGFkaThlVFBHalJ0WHByaysrdWdqTkd6WUVKR1JrVWhNVERRYmtMZTF0VVhObWpYUnJsMDd2UExLS3lZcnd4Zng5L2VIUXFFUWhlVUJRQ3FWb2xhdFdnZ0pDY0hJa1NNaGxVcXRXdXVNR1RQZzYrdUw5ZXZYQzRGMlU1NS8vbmtjT1hJRUhUcDBnS09qSXo3ODhFT01HemNPTDczMEVzYU1HUU9KUkNLTW5UaHhJZ0lDQXZEMTExL2o5ZGRmUiszYXRVVnpKU2NuWTlPbVRVTDd4UmRmWkxWbklpSWlJcUpxekVabjZsL1FSRVJFUkVSRVJQUS82N21GaCtEcW9NRHZVOHYrdGR4RTlQUzVuNWFMK2g5R1lNR1FscGozMnhYODlHNW5qQWlxVi9xT1JFUkU5RXc1ZHV3WXJsKy9qaDQ5ZXFCWnMyWlc3WnVjbkl6RGh3K2phZE9tSnNPbmxpZ3NMRVJlWHA0UVdwUktwWkJLcFpETDVhSWdZMG5TMHRLZzBXZ0E2SU9xUlJWN3E1SktwUktDeTFLcDFHUVFsNTY4TFZ1MndNM05EVUZCUWZEdzhLanE1UmpadTNjdmxpMWJCa0JmaFhyNTh1Vmx2cWlnc21tMStndWdMWDJkbHVhdnYvNUNzMmJOaE1yZHBtUm1ac0xGeFVVWWs1eWNYR0tsK1pTVUZMaTd1NHZXcU5QcE1HdldMRVJGUlFFQTZ0ZXZqMisrK2FaTTFiV0ppSWlJaU9qWndJclBSRVJFUkVSRVJDU2lrTEhpTTFGMVpDL1hWMnBUeVBTaGdzVE0vS3BjRGhFUkVWV1NrSkFRaElTRWxHbGZMeTh2dlBycXErVTZ2a0toS0hjbzJOM2R2Vno3VndhNVhHNVVHWnFxM3V1dnYxN1ZTeWhSLy83OThlREJBMXk0Y0FFQXNIWHJWc3laTXdjeTJkUDMzL1FWRlhndTByeDU4MUxIR0Y3VVVGTG9HUUE4UFQyTitvNGVQWXEwdERRMGF0UUl0cmEybURWckZrUFBSRVJFUkVUVjNOUDNMeW9pSWlJaUlpSWlxbEsyTWlseUM5V2xEeVNpWjRxRHJmNmpRSW1ORFd3QVBNNWk4Sm1JaUlpSXFMS0Zob1pXOVJLcXRSNDllcUJIang1VnZRd2lJaUlpSW5xQ0t2YXlUU0lpSWlJaUlpSjY1aWxrRWhTb1dQR1pxTHB4VU9nclB1ZXBOS2hadzQ0Vm40bUlpSWlJaUlpSWlJaUk2Sm5ENERNUkVSRVJFUkVSaVNoa0VoUnFHSHdtcW80Y0ZGSW9DOVR3cVdHSHhBd0duNG1JaUlpSWlJaUlpSWlJNk5uQzRETVJFUkVSRVJFUmlkaXk0ak5SdFZVVWZLN3BZb3ZIV1FWVnZSd2lJaUlpSWlJaUlpSWlJaUtyTVBoTVJFUkVSRVJFUkNJS21RUUZhazFWTDRPSUtvR2pyUXpLQWpYcXVqc2dJVDJ2cXBkRFJFUkVSRVJFUkVSRVJFUmtGUWFmaVlpSWlJaUlpRWhFd1lyUFJOV1dQdmlzUVgwUEJ6ek96SWRhbzZ2cUpSRVJFUkVSRVJFUkVSRVJFVm1Nd1djaUlpSWlJaUlpRWxISUpDalVNUGhNVkIwNUtLUlFGcWpSd05NQk9nQjNVcFJWdlNRaUlpSWlJaUlpSWlJaUlpS0xNZmhNUkVSRVJFUkVSQ0lLcVFTRmFnYWZpYW9qZmNWbk5ScDRPQUlBN3FYbVZ2R0tpSWlJaUlpSWlJaUlpSWlJTE1mZ014RVJFUkVSRVJHSktHUVNxRmp4bWFoYWNyU1ZRbG1nUVgwUEJ3QU1QaE1SRVJFUkVSRVJFUkVSMGJPRndXY2lJaUlpSWlJaUVsSElKTWhYTWZoTVZCMDUvRjN4dWI2SEEyekE0RE1SRVJFUkVSRVJFUkVSRVQxYkdId21JaUlpSWlJaUloR0ZUUDl4Z1VhcnErS1ZFRkZGMDFkOFZrTW10VUZ0TjNzR240bUlpSWlJaUlpSWlJaUk2Sm5DNERNUkVSRVJFUkVSaVJRRm4xVWFWbjBtcW00Y2JXVlFGbWdBQVBVOUhIQTNWVm5GS3lJaUlpSWlJaUlpSWlJaUlySWNnODlFUkVSRVJFUkVKR0lubHdJQThnbzFWYndTSXFwb0xuWnlLQXZVQUlCR1hvNkllOHpnTXhFUkVSRVJFUkVSRVJFUlBUc1lmQ1lpSWlJaUlpSWlFYm0wcU9LenJvcFhRa1FWemNsT2hnSzFGbXFORG43ZVRyaVRvb1NhcjNVaUlpSWlJaUlpSWlJaUlucEdNUGhNUkVSRVJFUkVSQ0p5cVEwQVFLWFJWdkZLaUtpaU9kbkpBQUE1QldvMHJ1a0VIWURieVRsVnV5Z2lJaUlpSWlJaUlpSWlJaUlMTWZoTVJFUkVSRVJFUkNJS21mN2pna0kxZzg5RTFZMlQ3ZC9CNTN3MS9MeWRBQUN4anhsOEppSWlJaUlpSWlJaUlpS2lad09EejBSRVJFUkVSRVFrSXBmcVB5NWd4V2VpNnFkNHhXYy9iMGNBUUZ5U3NpcVhSRVJFUkVSRVJFUkVSRVJFWkRFR240bUlpSWlJaUloSTVKL2dzNjZLVjBKRUZhMTR4ZWVhTmV6Z1pDdkRYNCt5cW5oVlJFUkVSRVJFUkVSRVJFUkVsbUh3bVlpSWlJaUlpSWhFRkRMOXh3V0ZhbFo4SnFwdWhJclArV29BUUp2Nk5YRDFBWVBQUkVSRVJFUkVSRVJFUkVUMGJHRHdtWWlJaUlpSWlJaEU1RkliQUlCS3crQXpVWFVqQko4TDlNSG5sblZyNEVwQ1psVXVpWWlJaUlpSWlJaUlpSWlJeUdJTVBoTVJFUkVSRVJHUmlGeXEvN2lBd1dlaTZzZkpWbHp4T2FCT0RhVG1GQ0lwcTZBcWwwVkVSRVJFUkVSRVJFUkVSR1FSQnArSmlJaUlpSWlJU0VRaDAzOWNVS2htOEptb3VpbXErSnlkcndJQXRLenJBZ0M0OG9CVm40bUlpSWlJaUlpSWlJaUk2T25INERNUkVSRVJFUkVSaWZ4VDhWbFh4U3Nob29ybUxBU2Y5UldmQXh1NEFRQ2k0dE9yYkUxRVJFUkVSRVJFUkVSRVJFU1dZdkNaaUlpSWlJaUlpRVJZOFptbytuS3hsd1A0Si9qczZpQkhNeDlubkk1TnFjcGxFUkVSRVJFUkVSRVJFUkVSV1lUQlp5SWlJaUlpSWlJU2tVdHRBQUFxRFlQUFJOV1JvMEtLN0R5VjBINnVzUWRPM0dUd21ZaUlpSWlJaUlpSWlJaUlubjRNUGhNUkVSRVJFUkdSaUZ5cS83aEF4WXJQUk5XU3M3MWNxUGdNNklQUEtUbUZ1SnVTVzRXcklpSWlJaUlpSWlJaUlpSWlLaDJEejBSRVJFUkVSRVFrb3BEcFB5NG9aTVZub21ySjJVNkc3UHgvS2o1M2J1d0JBRGdUbDFwVlN5SWlJaUlpSWlJaUlpSWlJcklJZzg5RVJFUkVSRVJFSlBKUHhXZGRGYStFaUNxRFB2ajhUOFhubG5WZFlDK1g0a3dzZzg5RVJFUkVSRVJFUkVSRVJQUjBZL0NaaUlpSWlJaUlpRVJZOFptb2VuT3hseU1yNzUrS3p4SWJHM1JwNHNHS3owUkVSRVJFUkVSRVJFUkU5TlJqOEptSWlJaUlpSWlJUk9SU0d3Q0Fpc0Zub21ySnNPSXpBUFJxNFkzenQ5T2hMRkNiMll1SWlJaUlpSWlJaUlpSWlLanFNZmhNUkVSRVJFUkVSQ0pDeFdjMWc4OUUxWkd6blJ6WmVlS0E4NEEydGFEUjZmQkhUR0lWcllxSWlJaUlpSWlJaUlpSWlLaDBERDRURVJFUkVSRVJrWWhjcXYrNGdCV2ZpYW9uRjNzWnN2SlVvcjQyOVYxUjE4MGVFWmNmVmRHcWlJaUlpSWlJaUlpSWlJaUlTc2ZnTXhFUkVSRVJFUkdKQ01GbnRhNktWMEpFbGFHR2d4d3BPUVZHL1MrMjlzR2VTd3crRXhFUkVSRVJFUkVSRVJIUjA0dkJaeUlpSWlJaUlpSVNrVWx0QUFDRkdrMFZyNFNJS29Pcmd3SmFIVkNnRWxkMUg5QzJOcEt6QzNEaFRub1ZyWXlJaUlpSWlJaUlpSWlJaUtoa0RENFRFUkVSRVJFUmtSR0ZWTUtLejBUVlZBMTdPUUFnTTA4bDZuOCt3QnUyTWdsK1BuZS9LcFpGUkVSRVJFUkVSRVJFUkVSVUtnYWZpWWlJaUlpSWlNaUlUR29EbFVaYitrQWlldWJVY1BnNytKd3JEajQ3MnNvd3NHMHRmSC9zRHJRNlh2aEFSRVJFUkVSRVJFUkVSRVJQSHdhZmlZaUlpSWlJaU1pSVhDcUJXc3ZnSTFGMTVPcGd1dUl6QUx6VHZSR1Nzd3V3NzgvSFQzcFpSRVJFUkVSRVJFUkVSRVJFcFpKVjlRS0lpSWlJaUlpSTZPa2paOFZub21yTFhNVm5BSGlobFE5cXU5cmhoK1B4ZUxHMXo1TmVHaEVSRVZXd2xKUVVxTlZxb2UzcDZRbVpqUDg5U0VSRVJFUkVSRVRQTG42eVFVUkVSRVJFUkVSRzVGSUpWR29HbjRtcUkxY0hCUURURlo5dGJJQjN1dnRpOFo2L2tKR3JFcXBEMDlOandZSUZTRWhJUU4yNmRWRzNibDBFQkFRZ0tDaW9xcGRWcVZKVFU1R1ZsUVZmWDk4U3g2bFVLdWgwLzN4YmdWd3VoNDJOVFdVdnp5b1hMMTZFdjc4LzdPenN6STZKajQ5SFhGeWMwRzdYcmgzYzNkMmgwK2x3OCtaTk5HdldyTnpyVUtsVVdMSmtpYWl2VDU4KzZOQ2hRN25uTmhRYkc0dVltQmloM2JwMWF6UnUzTGpDai9PME9INzhPQTRlUENqcXExV3JGaVpNbVBEVVBSL3BmOE8wYWRQdzRNRURvYjF1M2JwUzMwK3JXa0ZCQWVMaTR0QzRjV01vRklvbmV1eUVoQVRVcVZQbmlSN3pXWGYzN2wzTW1qVkxhTStjT1JNdFc3YXN3aFU5dXhJVEU2SFJhQURvTDFLd3RiV3Q5R01tSkNTWVBkYUpFeWRRcTFZdCtQcjZRaUxoRjBrVEVSRVJFZEhUZzhGbklpSWlJaUlpSWpJaWwwcWcwdWhLSDBoRXo1d2E5dm93YzBadW9jbnRZN3I1WXRITzYxaDlLQmF6QnZrL3lhVlJLZTdldllzVEowNEEwSWRqQVdEQ2hBa1ZGbnhXcTlWUXFZd0Q4ZVVobFVwTERLMXQyclFKbHk1ZEV0cHZ2ZlVXV3JkdURRQlFLcFhZdW5VcnRtL2ZEbmQzZDZ4YnR3NzI5dlptNTNyenpUZVJtcG9xdEpjdFcxWmh3YXVDZ2dKa1pXVWhLeXNMR1JrWnlNaklRRnBhR2xKU1VwQ1Nrb0xFeEVTMGI5OGVZOGVPTlR0SFVsSVNaczZjQ1lWQ2dWNjllbUhnd0lFbUE4Qm56NTdGZi83ekg2RzlhTkVpQkFVRjRiLy8vUy9XcjErUDd0MjdZOEtFQ2ZEeThpcnorYWpWYWh3K2ZGalUxNnhaczBvSlBrZEZSWW5PWjlLa1NlVUtQbXMwR2hRV21uNy9LaUtSU1BENDhXUGN2SG16ek1lcFdiTW1XclZxWmRVK2QrN2N3WmRmZm9uOC9IeFIvNElGQzZ3T1BkKzVjd2VSa1pGVzdXT3RtalZyb24vLy9wVjZESHIySlNZbTR2NzkrNVUyZitQR2plSG01aWJxaTRtSndheFpzeUNSU09EcjY0c3Z2dmhDTkNZdUxrNEloMXJEMDlNVDd1N3VacmR2M2JvVjY5ZXZ4K2pSb3pGeTVNaHFFL1RVYXJWUXE5WENINVZLSmZ3cExDd1UvdVRuNTZPZ29BRDUrZm5JeTh0RFhsNGVsRW9sbEVvbHNyS3kwTFZyVi9UbzBjTm9mclZhamFTa0pLRnQrQjU5OCtaTmk5L1BIQndjOE9hYmI1YnZoSjloVTZaTUVYNlhDUXNMUTd0MjdZUnRtemR2TnZyNVlvaytmZnFnUVlNR1pyZlBtemNQRHg4K1JKczJiUkFjSEl5QkF3Y0NBSEp5Y3JCbzBTSm9OQm80T2pwaTVNaVJlUFhWVjYwK1BoRVJFUkVSVVdWZzhKbUlpSWlJaUlpSWpNaGxObEJwV1BHWnFEb3FxdUtja1dzNjRPcnI1WWpobmVyaXE3MDM4SDZmSm5DeWUzSWZJY2JIeCtQdzRjTzRldlVxN3QrL2orenNiTWpsY25oNmVpSWdJQUF2dlBDQ1JVRld0VnFOUTRjTzRjaVJJN2h6NXc0eU1qTGc1T1NFdW5YcklpUWtCUDM3OXkrMWdsNWFXaG9PSFRxRXk1Y3Y0L2J0MjhqTXpJUk9wNE9ycXl1YU5HbUNuajE3SWlRa3BNUlFsRmFyeGFWTGwzRHMyREg4OWRkZlNFcEtnbEtwaEwyOVBXclhybzNBd0VBTUdqUUlQajQrRnQwL1AvLzhzNmh0YjIrUEYxOTgwYUo5TGJGcjF5NnNXYk9td3VZRGdLNWR1MkxldkhsbXQ5KzllMWRVRFRnakl3T0EvdjRmTjI0Y3NyT3pBZWlEZCtIaDRaZzhlYkxadVF4RGNPWUMxMHFsRWhFUkVVTFFxeWprVlZCUUlBUzljbk56b1ZRcWtaT1RBNlZTYVZFZy9OYXRXd2dLQ2tKQVFJREo3ZHUzYjRkR28wRmVYaDRpSWlKZ2EydHJNZ0JzV0ExYXBWSWhKaVlHR3pac0FBQWNQWG9VWjgrZXhhaFJvekJzMkRESTVVOTNaWGJEQUZ4SjFhNHRFUmtaaWJDd3NCTEhCQVFFSURnNEdPdldyU3Z6Y2JwMjdXcFY4RGs1T1JtelpzMHlHVXBidlhvMW1qVnJCZzhQRDR2bnUzZnZIbjc4OFVlTHg1ZEZRRUFBZzg5UGlmejhmTHo2NnF2SXpjMUY2OWF0c1hUcFVnREExYXRYTVdYS0ZBREE2TkdqcXlRUWV2ejQ4WEs5bGtvelo4NGNoSVNFaVBvdVhyd0lRUDl6VktsVUdnV2paOHlZSWZ5OHNNWTc3N3lEMTE1N3plUzJYYnQyQ1JkcC9QRERENGlLaXNLc1diUGc1ZVdGbjM3NkNXcTEycXBqZVh0N28wK2ZQcUsrTDc3NFFyam94Tm5aR1Z1M2JvVk1Kc01ycjd5Q25Kd2NBRUJ3Y0REbXo1OXY3YW1KL1A3NzcxaTVjaVUwR2cyMDJvcjdOMTF5Y3JMSjRITnA0dVBqOGNzdnYxZzAxdFhWMWFybitkbXpaekY3OW15amZrc3FteWNrSk9EdHQ5ODJ1MTJoVU1EWjJSa05HelpFdTNidDBMZHZYN2k2dWhxTjI3dDNMNVl0VzJaMkhudDdlOVNvVVFPTkd6ZEdjSEF3dW5mdlhxYWYzZHUzYnhkK0w3S0d2NysvMmVEei9mdjNjZmZ1WFFENkM1WHM3T3lFNFBQcDA2ZUYzNjJVU2lXOHZiMnRQallSRVJFUkVWRmxZZkNaaUlpSWlJaUlpSXpvS3o0eitFeFVIVG5aeVNDeE1WL3hHUUMrR040YXY1Ny9IVXYvdUlsNWcxdFUrcHJ1M2J1SDFhdFg0OEtGQzBiYk5Cb05Iang0Z0FjUEhtRGZ2bjNvMDZjUFB2endRN09Ca1lTRUJIejY2YWVJaTRzVDlSZFY2YjF5NVFwMjd0eUpoUXNYb243OStrYjc1K1RrNFB2dnYwZEVSSVRKc0ZCeWNqS1NrNU54NnRRcC9QTExMNWc3ZDY3SklNaTVjK2Z3N2JmZm1xeVNxVlFxY2V2V0xkeTZkUXZidDI5SGFHZ29oZ3daWXZiK0FZRGJ0Mi9qd0lFRG9yNzgvSHl6QVM1TFRaOCtIZDI2ZFN2WEhKWEIzZDBkSFR0MkZGVWwzclZyRjNyMjdHazIvRzRZVGpZWGJzL096c1ozMzMxWGNZdjltMDZudzFkZmZZVzFhOWNhSFRzN094dDc5KzRWMnM3T3puampqVGRNem1PNHIwcWxRdTNhdFJFVUZJVFRwMDhEMEQvMjMzLy9QV1F5R1lZUEgxN0JaMUt4RElQUEpWVUFmMVk5ZnZ3WTA2Wk5RM0p5c3RudE0yYk13TmRmZncxblorY252RHA2Rmh3OGVCQzV1YmtBSUZTOUIvVHZlMFhhdG0zN3hOZFZWVTZkT2lYY2J0Kyt2UkFLQmxCaTVmK3krdm5ubjQzQzNVcWxVcmhRb3l5VmRsdTNibTBVZkw1OCtiSncrNFVYWG9CQ29VQnNiS3pvL0Y1NjZTVnJsMjhrSUNDZ3dyL0JBUUN1WGJ1R3BLU2tweW9BYS9qdEJVVWlJeU5MRFQ2WHByQ3dFS21wcVVoTlRjV0ZDeGV3WmNzV2ZQREJCK2pWcTVkVjh4UmRWSldZbUlnVEowNWc4K2JObUQxN2RybSsvVUFtazBFbU0vL2YvSlkrWDQ4ZE95WnFGMy9PSGpseVJMZ3RsOHNyN0J0R2lJaUlpSWlJS2dLRHowUkVSRVJFUkVSa1JCOTgxbFgxTW9pb2tyZzdLcEN1TkIrSWFlVHRpTEVoRGJGazd3MTgwTGVKVUNXNnN2eisrKzhtUTgrbUhEaHdBRHFkRGg5Ly9MSFJ0dFRVVkV5ZlBsMzBkZXVtSkNRa1lPYk1tZmptbTIrTUt2ZGR1WElGdTNmdnRtZ3ROMjdjd0l3Wk03QjY5V3FqS3JZLy9QQ0R5ZEN6SWJWYWpkV3JWOFBlM2g0dnZQQ0MyWEVyVjY0MENtTHJkTG95ZmVXNTRmRXJVMGtWc1V2enIzLzlDMmZQbm9WU3FSVDZsaTlmam0rLy9kWmsyTWN3NVBXa0E3Wnl1UnhxdFJwSGpoeEJ2Mzc5Uk51MmJkdUd2THc4b1QxbXpCaXpBVmpENTFKaFlTRThQVDJ4Y09GQ1JFWkdZc1dLRmNqSnlVR3JWcTN3eWl1dlZQeUpsRUZCUVlIWnFxSkZZYzdpaXQ4WHBzaGtzZ3F2WkYxVWlWdXBWT0xPblR0Q2YvMzY5WVhISWk0dXp1clgxTTJiTnpGMzdseWtwcWFLK3Z2MTY0Y0RCdzRJOTh1ZE8zY3dlZkprc3hkZGxFWXVsME1xbFZxOW42SHl2bWRRNVNqK2M2Y28rSnlabVluang0OEQwTCtmTlcvZXZFcldacWk4ejBXMVdsM2l6NTdZMkZna0pDUUk3WWlJQ0VSRVJBanR6ei8vdk16SE5xVFZhdkhOTjkrSUF1WUFVSzllUFN4ZXZMaENMMVM0Zi8rKzhENWhZMk1qQkp5TGg2SHIxS21Ed01EQWNoK3JmdjM2Y0hWMUxWTlY3T0trVWluczdPeGdiMjh2L0IwYkcvdlVCSi96OC9ORklmbmlJaU1qTVhiczJBbzlYbTV1TGhZdlhneEhSOGR5aFlBVEVoS0UzeC9MZWwrT0hUdlc3SVZQaFlXRkdEQmdnRVh6SER4NFVManQ0dUtDVHAwNkFkQmZzSFArL0hsaG00K1BEODZlUFd2eCtwbzBhWUs2ZGV0YVBKNklpSWlJaU1oYURENFRFUkVSRVJFUmtSRzUxSVlWbjRtcU1UZEhCZEtWNWlzK0E4RENWMXBpdzRtNytIRExKYXdmMy9FSnJVelAxOWNYM3Q3ZXlNN09SbHhjSEFvS0NrVGJEeDQ4aUVHREJxRkZDM0UxNmhVclZoaUZudHUyYll0R2pSb2hLaW9LOSs3ZEUvcVRrcEt3WWNNR2ZQREJCeVd1eGNmSEI3VnIxNFpPcDBOOGZMeFJpT2orL2Z2NDdiZmZNSExrU0xOenlPVnlORzdjR0M0dUxraEpTVEdxUmczb3Y1SzlSNDhlUnFGWFFCK0l1M0xsU29ucnJBajE2OWMzcWs1NSt2UnBVU1hLSGoxNm1BMmtGaFFVR0ZVT05Bd0FXOFBOelEzdnZQTU9WcXhZSWZUZHZYc1h2L3p5aThsSzE0WkJ1cklHbitWeU9lenQ3ZUhnNEFCSFIwYzRPVGtKZnpzNU9jSEZ4UVV1TGk1d2RYVkZqUm8xVUtOR0RiaTd1NXNOeUdWa1pHREhqaDFDdTFHalJpVUdra3hWZkZZcWxVaExTNE9IaHdkR2pScUY5ZXZYdzlQVEUyRmhZZkR5OHNLNGNlUEtkSzRWWmVyVXFmanJyNzhzR210SmFISHc0TUY0NzczM1RHNXIyclFwUWtOREFRQW5UNTdFMWF0WEFlaURoT1BIandjQWVIcDZJaVVsUmJUZjBxVkxJWlZLY2ZueVpVeWRPbFhvSHp0MkxJS0Rnd0VBRXlaTXdPM2J0eTA2RHdEWXQyOGZWcXhZWVZUVmVzeVlNUmcxYWhUYXRHbURMNy84VXVoUFNFakE1TW1UTVd2V0xLdERjNU1tVFVMLy92MnQyc2VVUVlNR01mejhsTGw2OWFyd3ZKTktwZkQzOXdlZ3Z5aW82SUtPZ0lBQW8vZmV0OTkrMnlod2I0cmg0ejFwMGlTTExrcjU0WWNmNE9IaFlkUS9ZOFlNaElTRWxMcS9PZHUzYjhlYU5Xdk1iaTllSGQ4U2d3WU53bHR2dldWeW0xYXJ4WWdSSTB4dXk4ckt3bWVmZllibzZHaFJ2NStmSHhZdlhpeTZNTXJVeitiU0dQNE11blRwa25DN1U2ZE84UEh4TWVwLzZhV1hZR05qWS9XeFRIbjk5ZGZ4Nk5FaktCUUtzMy9PbnorUGZmdjJDZnYwNzk4ZnI3LytPdXp0N1dGdmIxOWlSZUhIangvajExOS9CYUFQNlJlM2UvZHVuRGx6Qm9EcDN3TTZkKzRzK3BsNTRzU0pVaStJTWVYa3laT2k1N2U5dmIwd1QySmlJcTVmdnk2OG5pejE1cHR2b21iTm1zakx5ME5DUWdJT0hUcUU3T3hzWWJ0T3A4T2FOV3ZRc1dOSHM2OGp1Vnd1L0g2Wm1abUoyN2R2SXpJeVVuU0JVR1ptSmpadTNJaXBVNmNpUHo4ZjI3WnRBeUMrV09qQWdRTzRjdVVLL1B6OGhKOVRSYzZjT1lPMHREU1R4emQzSVpLaHk1Y3Y0OEdEQjBLN1Y2OWV3bU1lRVJFQm5lNmZDNkh2Mzc5djFVVUhFeWRPWlBDWmlJaUlpSWdxRllQUFJFUkVSRVJFUkdSRUxwVkFwV2J3bWFpNnNpVDQ3RlBERG90SHRNSkgvNzJNZ1cxcjRaV09sUnRlc0xPenc5Q2hRL0h5eXkvRDNkMWQ2RTlQVDhlY09YTnc0OFlOMGZpalI0K0tncy9YcjE4M3F2bzNZc1FJSVFoWlVGQ0FLVk9tSURZMlZ0aStkKzllakJrekJpNHVMa2JyNmRtekowYU9IQ242bW5TVlNvVlZxMVlaaGJLT0hqMXFNdmpzNWVXRk45OThFejE3OWhTRnBtSmpZekYxNmxSUkplUHM3R3hFUjBlalM1Y3Vvam11WDcrTzFhdFhpL3JxMWF0bnNpTGtoUXNYUkZVeTI3UnBnd1lOR2hpTks2NTRLS1ZEaHc3bzBLR0RhSHRvYUtnbytQeisrKytiRGZoKzk5MTNvblpRVUpCUU9iQ3NCZ3dZZ0wxNzk0b2V0eTFidHFCWHIxNmlLb2thamNZbzZHTnA4TGxPblRyNDZxdXZoTEJ6ZWFwVW03SisvWHBSTUd2eTVNbVFTQ1E0YytZTVdyVnFCWHQ3ZTF5K2ZCbHBhV2xJUzBzekNoQ3ZXTEVDLy83M3Y0M21qWXlNQktDL1VLQ3FnODhWcmFTd1hmMzY5WVdLeVltSmlhTGdjL0hxbHovLy9IT2xyUzg3T3h1clZxM0M0Y09IamJhRmhvWUs2K2pUcHc4S0NncEVqMTl1Ymk1bXo1Nk5BUU1HWU55NGNYQnljcXEwZGRLem9YaTE1NlpObThMT3pnNWFyUlo3OXV3Uit0dTJiV3UwWDM1K2ZwbEM3SVpCZlhOS0NrOSsrZVdYUnZWUGhRZ0FBQ0FBU1VSQlZJRmhTd1FGQlpYNGN5azNOMWRVZ2RiWjJkbm92ZHl3Yld0cml4bzFhcGljVDZQUm1PelB5c3JDeElrVGpTNldhdE9tRGViUG4yLzB1cXlJOTVQaWxaMWZmdmxsQVByNytNOC8vd1NnUDQrK2ZmdVcremhGQmc4ZVhPb1l3L04zZG5hMnVBSnhXbG9hZnZ2dE41UGJUcHc0SWR4dTJiS2wwZmEzMzM0YmZuNStRdnZLbFN0bENqNFhmNjRBUUVoSWlDaklmZmp3WWF1RHo1MDdkMGJUcGsyRjl1alJvL0hCQngrSXZzVWpJU0VCc2JHeG9uSEZTYVZTbzhEMzhPSERNWG55Wk5HM1U1dzRjUUlmZmZRUkNnb0tzR25USnJQbjE2ZFBINlBnYzB4TURHSmlZcXc2TjBPR3Y4OCsvL3p6QVBTdncrTHZQMFJFUkVSRVJFOGpCcCtKaUlpSWlJaUl5SWhjS29GS295dDlJQkU5azl3YzVFalBWWlU2N3NNWG11TGcxY2NZRTM0ZW5memNVYy9kb1ZMVzQrdnJpelZyMXBpc0RPZm01b2J4NDhlTEtyUUNFRlZ2QnZSVjhZcHpkbmJHNk5HamhiYXRyUzNlZnZ0dHpKNDlXK2pUYXJVNGZmcTBLSnppNU9TRVJZc1dtYXpHS3BmTDhkNTc3K0hBZ1FPaTRJcmhXZ0I5K0diUW9FRndkSFEwMnRhNGNXTU1IVHJVS09SeTc5NDlVZkE1S1NrSkN4WXNFRlV5dHJXMXhmejU4NFhnWjNHTEZpMFNCWis3ZCsrT1FZTUdHWTJ6aG1GQUxqYzMxMlR3K2M2ZE8wTGxSMEIvWDAyY09MRmN4d1lBaVVTQzBOQlFUSjgrWGVqTHo4L0h0OTkraTdsejV3cDlobFhCQWN1RHp6S1pERjVlWHVWZXF5azNiOTdFNzcvL0xyVDc5ZXVIbGkxYjR2YnQyNWc3ZHk3czdlM3g0b3N2aXU0N1E4VXJMcHBpU2NYWFowMUp3ZWV5S2dxSEd6NVhWcTVjaWZEd2NBRDZDcWFsT1hic0dGYXRXb1gwOUhSUnYxd3V4L1RwMDlHalJ3OVIvOENCQStIaTRvS3dzRERSNnlraUlnS25UcDNDeElrVDBiTm5UNHZPNGRxMWEvajQ0NDh0R21zb09EZ1lNMmJNS05PK1ZIa3lNek5GbGZMYnRHa0RBRGgzN3B6bytXZ3ErRnlWc3JLeXl2VGVrNVdWVmVMMjNidDNDd0ZZdVZ5Tzc3Ly9YbFI1MlpTREJ3K0tRc1dXY0hGeFFaY3VYVVRWK0h2MzdvMy8rNy8vdzZsVHAxQ3ZYajAwYXRUSXFqbExVN1RHMnJWckN4Y1p4Y2JHQ2hkQjllclZpeGRDV0NFakkwTVV2dmZ3OEVCd2NMQW8rSHowNkZGTW5EaXhYQmMwT1RzN1krellzVml3WUlHby85YXRXMmFEejZiNCtmbGh3SUFCb3VlY1VxbkV3NGNQelY1UVpzamUzbDcwKzZlbHBGS3BVVjlTVXBMUnQzUVVWU0hmdm4yN3FNbzFFUkVSRVJIUjA0akJaeUlpSWlJaUlpSXlJcGZaUUtWaHhXZWk2c3JWVVlHN3FibWxEd1N3WldKbnRKcTFENzIrT0lyRE03dFhTdmk1dEFxSHBnTFJob0ZjdzJyUHp6MzNIR3h0YlVWOTdkdTNoNjJ0clNqNGVQbnlaVkh3MlZSbHd1SVVDZ1c4dmIxRkFXTzFXZzJ0VmlzSzFyejIybXNsemxQYU9UMTgrQkRUcGswekNwYjk2MS8vTWhsNnJpeUc5L09lUFh2d3pqdnZHSTFic1dLRnFMTG1LNis4Z2pwMTZsVElHZ0lEQTlHcFV5ZWNPM2NPZ0Q0VTYrUGpJN3JQVFZVd3RUVDRyTkZva0p5Y1hDRnJMZUxxNmdxZFRvY2xTNVlJd1dVWEZ4ZUVob1lDQU5hc1dRT2RUb2ZjM0Z6OCt1dXZrTWxrb29CN2FSd2NIT0RwNlFrUER3OTRlbnBDcDlQQnhzYW1YR3NPRHcvSHhvMGJTeDBYRkJTRW1UTm5pdnA2OSs1dDlyVno4T0JCWkdSa0NPMFhYbmpCS054MzU4NGRSRVZGQ1cxVElhM3lldkRnZ2NsK1M4T2JkKzdjd2VyVnEzSHg0a1dqYlQ0K1BwZy9mNzZvZ21seElTRWg4UEh4d1p3NWM1Q1dsaWIwcDZlbjQvUFBQOGUyYmR2dyt1dXZJemc0dU1USFVhdlZscW5DTDJENjRnQ3FlaXFWU2hSSWI5NjhPUUQ5TndiTW1UTkg2Ry9XckZtcGN4bCtZMENSNk9obzBmT21iZHUyY0hBdy9sbCsrZkpsMFRjUlBHbDVlWG5ZdG0yYjBHN2R1alZTVTFORnIxRnZiMitqa0doR1JvYm9QY1pTRXlkT1JIeDhQR0ppWWpCMjdGaTg5dHBydUhYckZzTEN3cURWYXZIcXE2L2lqVGZlZ0Z3dUwvdEovVTJsVW1IeTVNa0E5TUhub3RlNXE2dXI4RGdYL3hhTDhzckl5TUF2di94UzZqakRieGlJaVlrUkxnUXhaOWl3WVhCMWRZVkVJaEcrelVLajBZZ0N1WEs1WEhnZnI0ejNjd0E0Y3VTSXFDcDVVRkFRQWdNRG9WQW9oTjhKMHRQVGNlblNKYlJyMTY1Y3h6TDEzbDVhaU4rYWVkemMzSVJ2OHJoeTVZcHdYL3I1K2NIRnhRVU5HellFb1AvR2k0cXliZHMyazc5M1pHVmxpWjQ3Q29VQzY5YXR3K1RKazRVd3RKK2ZINVlzV1ZMaS9JYS9neE1SRVJFUkVWVTBCcCtKaUlpSWlJaUl5SWhjS2tGZW9mWFZwSWpvMmVEbUlFZTYwckt2dW5kMWtDTnlaZy8wV253RVFmTVA0ZGduUGRHNDVwT3RTR2o0VmV5QXZoSjBrY3pNVEtQd1lsRjRyRGlaVElhR0RSdml4bzBiUXArcGFzMGwwV3ExUnNlcVVhT0cxZFVFU3p1blR6LzkxR2hNbHk1ZE1IRGdRS3VPVTE2NXVlS0EvTzdkdXpGeTVFaFJhQzRxS2dwLy92bW5hRngyZGpiV3JsMHI2bnZ1dWVmUXVuWHJNcTFqL1BqeGlJcUtRc2VPSFRGeDRrU2pVTFZoR0ZRbWsxa2NCSDd3NEFGR2pScFZwbldaRXhZV2hwaVlHTVRIeHd0OTl2YjJXTHg0TVpSS0phNWR1eWIwOSt2WEQzRnhjWWlOallXdHJTM2MzTnlRbUpnb2JQZjM5OGZnd1lPRm9MT0hoNGNRTnF0SUtwWEtva3FTcG9LM2d3Y1BOanYrekprem9sRGkyMisvRFE4UEQ5R1l2WHYzaW9MUGxWSHh1YXlLbnNzSERod1FoZXlLUzAxTnhaUXBVMHFkeTF5NFBUWTJGZ3NXTEVEOSt2VXhiOTY4SjNweEExVXRUMDlQaElTRUdQWDcrZm1aRGRLYlkxaVJ0c2lZTVdORXdmOTMzMzBYdnI2K1J1UGVmZmRkM0xwMXk2SmpUWm8wQ1dQR2pCSDFiZG15QmNlUEh3ZWdEMHV1V0xIQ2FEOUhSMGVqQzVXS3BLU2tpTUtrRnk1Y3dJVUxGMFJqcGs2ZEtycFlxVHdrRWdsbXpacUYrUGg0dEcvZkh0bloyVmkwYUpId1B2ampqejlDclZiajVaZGZMbE9WWFVBZit2WHg4WUZjTGpmNU9IdDdlOFBiMjd0YzUyRktWbFlXZnZycEo2djN1Mzc5T3E1ZnYxN2ltTDU5KzhMVjFSWE5talhEN3QyN0FRQTdkKzdFcWxXcmhER0xGaTBTaFkyTFYyR3VLSWNPSFJLMWc0T0RZV2RuaC9idDIrUDA2ZE5DLytIRGg4c2RmRGIxM2wrV244UG01bkYwZE1TWFgzNEpRSC9oWE5Idm1hR2hvV2pYcmgyVVNtV0ozK0RSclZzM1RKOCtIYSsvL3ZyL3MzZmY0VkZVK3h2QTM5M05waWVFTEtRUUNBbWhkeUlJcEJDS2lGUVJwUVhSY0VXa0MzWVE2WlpMOFFxQ1lFUkZpZ1VRdURRcFVvVWdYU0RVRUVxQVVCTkNDaW5iZm4vazd2eDJkbVpMR3FHOG4rZTV6ODA1YytiTTJjMW1keDk4ejNlc0JySk5Zd0FnUFQxZGREY0tjL0h4OGFJTkVEMTc5cFI4NTFJcWxheE9Ua1JFUkVSRTVlN1IrZGRESWlJaUlpSWlJbnBrcUZWS2FQWEc4bDRHRVpVUlgwOW4zTWx5dlBwblRYOVBISmowSE5wL3NRdE5KMnpGMjUxcTRmMHVkZUhqWHZJcWlJN1l1bldycEs5Um8wYkN6MWV1WEpFY0R3d01sSjNMejg5UEZIdzJENWc2WXMrZVBaTGdwL2xhSEdFd0dQRG5uMzlLK3MzbitkZS8vb1h4NDhlTGpqczdPK1BycjcrMk91K0ZDeGRFN2QyN2QrUHk1Y3RXeDcvNDRvczJBNVo1ZVhtUzZwODVPVG5ZdUhFamV2ZnVMZlRKM1E1OTQ4YU5rajVmWDk5aUI1OURRa0x3M1hmZldWMnZaVUQ3VWFnMDZPdnJLMnJmdW5VTHQyN2RFdlY1ZVhsaHlKQWh5TS9QaDV1Ykd6dzlQYUhUNmRDNWMyZGhUS1ZLbGRDK2ZmdUhzdWFTdUg3OU9qdzhQT0RqNHlQcXQzeDl5SVdsTEFQQktwVUtScU1SWjgrZVJiMTY5VXBsZld2WHJvVlNxY1RKa3lmeDhjY2ZDLzNqeDQ5SHExYXRBQUJ2di8yMktLd09GSWJTTGw2OGFEWDBERGdlR3JkSG85SElWb00zcVZHamhteVkxQkhlM3Q3RlhSYVJSRUJBZ0tUUC9EV21WQ3FMSE55dVZxMGFLbFdxaEx0Mzd4YnB2RTZkT3FGUG56Nnl4d3dHQTk1ODgwMnI1L3I2K3NMWDF4YzZuUTVUcGt4QmFtcXFjS3g2OWVvWU9IQWdSbzRjS2ZzOXd4RStQajVZdVhKbHNjNTluUHo5OTk4UDlYclhyMThYVmF0MmMzTVRLaVpIUmthS2dzOTc5KzdGMjIrL1hhTEszZWZQbjVmMEZlZXVGcGJ6S0pWSytQdjcyejNQYURUYXJQWnZxbkNkbTV0cmRaejVuVEYrL1BGSDJUdGxKQ1VsaVVMcUhoNGVkdTlnUWtSRVJFUkVWRjRZZkNZaUlpSWlJaUlpQ1NlbEFqcTk5WUFQRVQzZU5KNHVNQmlCckR3ZHZGd2QreWZDUUI5WDdKL1lBWjFtN3NGbjY4L2k2MjBYTVBLNW1taFJ3eGVOcTFWQW1GL1pWSDQ3ZGVxVXBDcWRxNnNyWW1KaWhQYTllL2NrNTFtR0wwMHN3MytXZ1ZsYjd0Ky9qKysrKzA3Uy84SUxMemc4QndDc1dyVktFcUtxVTZlT2NDdHpBR2pSb2dWNjlPaUJkZXZXb1dMRmlzak16TVN1WGJ1S2RKM2p4NC9qK1BIalZvKzNhdFhLWnZEWld2anMxMTkvUlpjdVhlRGg0VkdrOVpTVXJiVmFCclFmOXRya1JFWkdZdDY4ZVRBYXJXOGtHalpzbU9RMTZlVGtCR2RuWnlHVVpLcmVtSnViaTl1M2IrUDI3ZHU0ZGV1VzZQOWpZbUpzVmwxK0dPTGo0N0YvLzM3VXIxOGYwZEhSZVBubGwyRXdHRVRWSjlWcXRXd28zVEw0bkppWWlNR0RCK1BxMWF1SWo0OFgvVzJjT1hNRzA2ZFBCeUFPVlJzTUJnd1lNQUJBWVVWUzg2cmtRT0g3aGtxbGtsemYyZGtaYm01dUFDQmJKVnl0VnVPVFR6N0JzR0hEaE5kWlJFUUU2dFNwZ3g5Ly9OSCtFMk9GcVdxdHFaSzBScVBCeHg5L2JMTjZ2THU3ZTZrRndZbEs0dGl4WTVJSzAvbjUvNytoS2k4dlQvWTlhY0tFQ1RibmJkeTRNUklTRWhBVUZJVGs1R1NoUHpnNEdPN3U3cktmN1Y1ZVhsWS9IL1I2dmMzckFZV2gwaSsvL0ZMMGVlbnU3bzdKa3llWFNYWDloMEdwVkRxMGRwMU9KM3IvVmFsVWRnUENsdTlSR1JrWk9IYnNtS2p2d0lFRGFOU29rVENYSTcrSG90aXhZNGVvM2FKRkMrRmFyVnExZ2xLcEZEYXI1T1RrNE9EQmc0aU1qQ3pXdFRJeU12REREeitJK3R6ZDNkRzBhZE1pelhQNjlHbHMzcnhaMU5lc1diTWlmMStKam83Rzg4OC9qNU1uVDJMRmloV3lZNEtEZy9IbW0yL2l3WU1IK1B6enowWEhMTVBONXFwV3JTcmFmUERxcTYvQ3k4dExNaTQ1T1ZtMEFjNmNoNGNIRmk5ZVhKU0hSRVJFUkVSRVZDd01QaE1SRVJFUkVSR1JoTnFKRlorSm5tUWFUMmNBd04yc2ZJZUR6d0RnNDY3R2dVa2Q4UHVoYTFpd0l4bWZiL2ovYW51MUF6eHg3dCtkYlp4ZGRHZk9uTUdFQ1JNa2dablkyRmhSK0VtdXVwMnpzN1BzbkpiOVdxMFdCb1BCWnRnUUtBeStmUFRSUjdoOSs3YW8vNWxubnNHenp6NXI4MXh6R3pac2tJU25sVW9saGc0ZEtobjc1cHR2NHRLbFN4ZzdkaXlHRHg5ZTZzRWhlNjVldlNyYm41bVppV1hMbHVHdHQ5NHEwbnkyS3RtV2xPV3QzZVdDT3RaNGVucUtndlNsb1ZLbFN0Qm9OT2pRb1FNeU1qS2cwV2lRbnA2T1E0Y09DV09hTjIrT2poMDdBaWdNM3FXbnB3dkJacFZLSll3N2ZmbzBldlhxSlZ0WjI4UldLTnhSZ3djUFJvOGVQZXlPTTErYlNWNWVIZzRmUGd5ajBZaFRwMDVCcFZMaDVaZGZ4cjE3OTBUQmIyc2JFaXhmMndjUEhoUisvdW1ubnpCcDBpU2hYVkJRSVBrN05ESDFaMlptU29MUDkrN2RnMUtwbER5UDJkblpTRTlQbDEySFNXQmdJTjU3N3oxOCsrMjNHRDU4T0ZxM2JvMVRwMDRWZWRPRHVWYXRXaUV5TWhLdnZQSUtmdmpoQi9UcDB3Y1ZLbFN3ZTE1R1JnWk9uVHBWcEdzRkJBUVV1ZnF1M1hVODBDTHN2VTFJejVGV0RYM2N1YXFWMlA5SkJ6U3RMdjk2cGNMQXJPV0dFMHR5eHkwM09WaHExS2dSb3FPakVSb2Fpcmk0T0tGLzlPalJhTktraWV3NWYvNzVwODFOUHZiTW5Uc1gyN1p0RS9VTkh6NjhURCt6eWxyVnFsV3hmdjE2dStOV3JseUorUGg0b2YzS0s2OWc4T0RCUmJyVzFxMWJKZStkcTFldnh2NzkrekY4K0hDMGF0V3ExTCsvYk4rK1hkUTJEelZYcUZBQkRSbzB3TW1USjRXK25UdDNPaHg4VGtoSXdJVUxGL0Rnd1FOY3YzNGRPM2Jza0d5U2k0Mk50Zm85RXlqOExObTBhUk9Bd3Zmc2l4Y3ZZcytlUFpLTlVLKy8vcnJOdGF4WXNRSno1ODRWM2UyalNwVXFhTldxRlhKemM2MmU1K1hsaFZhdFd1SCsvZnVTWTJ2WHJyVzZJY3ZOelEzRGh3L0gxS2xUMGJCaFEvVHExVXQybk1GZ1FFWkdodXl4MHJqN0FSRVJFUkVSa1NNWWZDWWlJaUlpSWlJaUNiVktBUzByUGhNOXNUU2VoUlZQMDdJTEVGcTU2SlZ4WDI1UkZTKzNxSXFzUEIxT1hidVBNNmxaY0hXMkhSd3VxcDA3ZDJMMjdObWlDcElBMExKbFMvVHQyMWZVSjNlN2JtdEJac3VLcmdxRlFyYktxN25rNUdSTW5qd1pOMi9lRlBYNysvdmpvNDgrc25tdWljRmd3S0pGaTJSdmVmL0dHMitnWWNPR2tuNVhWMWQ4K2VXWHN2UEpWWElzS0NnUUtod0NoWlZxNVVLcUpyYU9BUkJWMjdTMGR1MWFkT3ZXRFVGQlFXamJ0aTNhdEdrak92NzExMTlqNDhhTlFydHExYXBvMWFxVnpldVZ4TFZyMTBSdFc3ZU90d3hnYVRRYWpCa3pwa3pXOWVHSEh3SW9ySVJxSG01M2QzZkgyTEZqQVFEejU4L0hoZzBickFZQ3RWcXQzU0NSdGVyY1JhRldxNFhLeDBXVmtKQWcranMwdlI0c0E4b1ZLMWFVUGQ5V0dITHYzcjFJU2twQ3JWcTFpclUyay83OSs4djJ6NW8xeTZIem82S2lFQkVSSWJ5M05HalFBQTBhTkNqUm1nQWdKQ1FFVTZkT2RYaDhVbElTSmsrZVhLUnJ2UERDQzNqMzNYZUx1alNiZk56Vm1QeFNBNlJsNTlzZi9KaHhjMWFocG4vWjNNV0FiT3ZVcVJQVWFqV3VYNy91OERrWkdSbFdRNWkyR0F3R3pKczNEeHMyYkpBY0N3b0tFbjRlTTJhTTFaQ3BUcWZEeElrVFJlZU5HREZDYU51cm52eTQwK2wwV0x0MnJleXhHemR1NEpOUFBrSFhybDBsbTNQc2ZmK3c1ZHk1YzZMWGgwcWxrbXhBaTR5TUZBV2Y5Ky9majl6Y1hJYys0NVl2WDI3emVGUlVsTlZxeHlaYXJSYi8rYzkvYkk0Wk5teVlVTUUvT1RrWmh3NGR3dG16WjBXdjVTTkhqa2pPVzdWcUZmNzczLy9hREpPZlBuMGEzYnQzbHoxV3BVb1Y0V2Z6dTB1WVJFZEhvMlhMbGhneFlvVGRUWUZFUkVSRVJFVGxpY0ZuSWlJaUlpSWlJcEpRcTVRTVBoTTl3Y3dyUHBlRWw2c1RXdFhVb0ZWTlRXa3NDMEJoV0dUQmdnV3lsUXFqb3FJd2J0dzRTUkREeGNWRmRoNDVsZ0VQTnpjM204SG5qUnMzNHB0dnZwR2NGeHdjak04Kys4eHFCVnR6ZCsvZXhhZWZmb3JFeEVUSnNjR0RCNk5Qbno1MjV6RG42dW9xKy94TW56NGR1M2Z2RnRyRGhnMnpHbnh4UkZKU2txanQ0K01qQkhKME9oMysvZTkvNDZ1dnZvSlNxUlNGbUZKU1VpUzNjKy9YcjUvZGdIbEpYTHg0VWRRMkQvWllzcXpjNk9SVStNL2tPcDJ1eEpVS25aeWNaSU51WDMvOXRTaWNQWHo0Y1BqNStRRW92QzI4dlNxb2xsUXFGVHc5UFZHOWVuWDQrL3NMNGFueVlsNTlVNmxVSWpvNkdnQWs0Y1hLbFN2TG5tLzV2RC83N0xPaXFzOUxseTRWd3NIZTN0NklpSWdBVVBoN045K1FZT29QQ3d1elc0MjJPSlJLSmJSYXJkVnFtY1doVUNnZTIzRGtxSTQxeTNzSlpPYXJyNzZTN2I5Mzc1Nm92WHo1Y25oNlNvUGQxaXFweTJuVXFCRVdMMTRzNnZ2cHA1K3djK2RPQUlXZnk5OSsreTNPblR1SG1UTm5vbTdkdW5qbm5YZFF1WEpscEthbXlzNlpsWldGZ1FNSEFvQm9FdzhBVEpnd1FmaWNtVHQzcnNQcnRFYXIxZUtMTDc3QW5qMTc3STZWMjVoa1l2bmR3TjNkSFMxYXRDangraDRYVzdac3daMDdkMnlPYWR5NHNlU3p3UFM1V3h4Ly92bW5aSDdMMTNOa1pDUVdMbHdvdEFzS0NyQnYzejQ4OTl4enhiNnVVcWxFMzc1OThmcnJyNWNvRU96bDVZVzMzMzViZEtlSmRldldDUldpNVppSG5QVjZ2ZDBLMmthalVmWnVLQUNFVFVRYWpRYlIwZEd5d2ZVcFU2YllES2Y3K2ZtaFg3OStzc2RzVmNJbUlpSWlJaUlxVFF3K0V4RVJFUkVSRVpGRVlmQzU5RUk5UlBSb3FXUlc4ZmxSY3UvZVBVeVlNQUhuejU4WDlTdVZTcnoyMm11SWpZMlZEYys2dTd0TCtyS3lzbVN2WVhuYmIyOXZiOWx4ZXIwZS8vblBmN0JseXhiSnNhaW9LTHovL3Z1eTE3VjArdlJwVEpvMFNWS04wc3ZMQ3g5ODhFR1pWa0V1Q1lQQmdPUEhqNHY2UHY3NFkweVlNRUdvd24zbXpCbjg4c3N2R0RCZ2dEQkdyOWRqNXN5Wm9sQk9qUm8xMExGanh4S3RKeU1qQTE1ZVhsYURPS2RQbnhhMWJWVUh0Z3crbTM2UGE5YXNRWHg4ZkluVzJhTkhENHdhTlVyVTk4Y2ZmNGhlUjFGUlVlalVxUlB5OHZKdytmSmxlSGw1MloyM2MrZk9hTnk0TVFJQ0F1RHY3NC9ObXpmajk5OS94eXV2dklMV3JWdVhhTTBsZGZmdVhSdytmRmhvTjIzYUZMNit2Z0NBeTVjdmk4WmFWdjAwc1F4K3QyM2JGcW1wcVVKWWZQLysvYmg2OVNxcVZhdUcwTkJRVEpreUJVQmhvSHpkdW5VQUN0OG5UUDBBWkt1cmw0Wmh3NGJoeXBVcnBUYWZXcTIyR1hpekp5QWdRUFkxWkxseGdaNTg1bFgyYlRIZklGTmNycTZ1b3FySWdQaXpXS0ZRd05YVkZYUG16SUZPcDBOaVlpSisvZlZYdlBmZWUxYm5OQmdNVmpjc21JYzRMVU9menovL1BBSUNBckJreVJMaDJyTm56eGFGWVM5ZXZJaGZmdmtGN2R1M0J3Q2NQWHZXb2REejR5WXpNOU5xSUZXTzVYTzVjdVZLckY2OTJxRnpseTVkS2dtL20vVHMyUlBidDI5SGNIQXcycmR2andVTEZvaU9GemNjYXpBWXNHdlhMbEhmc1dQSEhQcU9zWFBuemlJRm54VUtCVHc5UFJFVUZJVHc4SEIwN2RwVjJMQlVGQ3FWQ3Q3ZTNnZ0xDOE96eno2TFRwMDZTYjQvV3ZzdTJxWk5HN1JvMFFJZUhoNllObTJhN0pqdDI3Zmp5SkVqK09DREQ2RFZhcTJPcTFTcEVvRENqVUVBTUhMa1NLdWZFL1lxY2xlb1VLRkVHK3VJaUlpSWlJaEtBNFBQUkVSRVJFUkVSQ1NoVmltZzFiSGlNOUdUU3FqNG5GMnlpcytsS1MwdERXUEhqc1dOR3pkRS9aVXJWOGI0OGVOdFZseVVDNkxjdW5WTGRxeGxSVXU1SUtiQllNQ1VLVk93Zi85K1ViK3pzek9HRFJ1R2J0MjZXVjJMdVJNblRtRDgrUEZDVU5pa1ljT0dHRDkrdk5YcXQ0K0NNMmZPaUFKbzN0N2VhTnEwS2ZyMjdTdUV5d0JneVpJbHFGZXZIc0xEd3dFQTMzenpEYzZlUFN1YWEvanc0U1dxam5qbzBDSE1tREVETTJmT1JFaElpT1Q0aVJNblJGVi9BZHNWT2kyRGRZNEUySXZyOE9IRG1ETm5qcWp2MXExYmlJMk5GYXBrVHBzMkRXKzk5UmI4L2YzaDUrY0hmMzkvYk4rK1hWU3RzbGF0V25qdXVlZGdOQnJ4M1hmZkNhSGVpUk1uWXRDZ1FZaU5qUzJ6eDJEUEgzLzhJYXJPYWg0c3M2eHlIaG9hS2p1SFpjVm5aMmRuOU9uVEIxOSsrYVhROS92dnYyUE1tREVPcit2bGwxL0dpeSsrS09rL2NlSUV4bzBiSjdRblRKZ2dHeDR2eVd2MllYcnp6VGZScGswYlNYOUpOeHNRbFpSR284SHp6ejh2VkpUZHVuV3JxTXB0YWZIMjlrYjM3dDJ4Yk5reUdBd0dHSTFHSkNVbG9WZXZYdERyOWZqMTExK3hkT2xTNlBWNi9QYmJieGcxYWhRYU5XcUU0T0JncEtTa0FBQ3FWYXVHcTFldmx2cmFIamFqMFZpaU94Y1lEQVpKdFcxckVoSVNKSnU2VEZxM2JvMSsvZm9KRzQwc3EwSmJDL3FhVzdwMHFmRDl3dlIrZlBUb1Vhdlh0T2Z3NGNQSXpNeTBlKzM1OCtlamR1M2F4YnFHaWJVN2Mxamo3ZTBOSnljbk5HellFR2ZQbmhXQy9sMjdka1Y0ZURqV3JWdG5jME5mVmxZV2poMDdCaGNYRnlRbko4dU9TMDVPaG9lSEJ3SURBOUdwVXlkRVJVVnhnd3dSRVJFUkVUM1dHSHdtSWlJaUlpSWlJZ2tubFJJNkF5cytFejJwZkR6VVVDcUF0RWNrK0t6WDZ6RnQyalJKNkxsWnMyYVlNR0dDM1pDS1hIajV3b1VMa3VDZlZxdkZwVXVYUkgwMWF0U1FuTHRvMFNKSjZEa2dJQUNUSjA4V0t1WFpjL3YyYlV5ZVBGa1NldTdkdXpjR0R4Nzh5SWNxTFN1Q05tM2FGRURoK3YvNDR3OGh4R1F3R0RCNThtUjgrZVdYT0hqd29GQjkxNlI3OSs1bzBxUkpzZGFRbDVlSFJZc1c0Yi8vL1MrQXd0Q09YUERaOHBwVnFsU3hXWlhSTXR6bTV1WldyUFhaWXpBWU1IMzZkRWxGVGN1Z1ViMTY5U1NWdnkwZloxSlNFbkp5Y2pCanhnd2tKQ1FJL2M3T3ppVU9hSldFVnFzVmhidmMzTndRSFIwTm9MQ0MrNWt6WjBUajY5V3JKenRQUVlHNCtyeXpzek1pSWlMd3d3OC9DQ0czclZ1M0lpNHVEajQrUGc2dFRhbFV5bFlWVmF2Vm9yYVRrMU94cTQ4U1BhMXUzTGdoQ2NpYVY5TTNHbzI0ZnYwNnVuZnZqbi8rK1FlWEwxL0c4ODgvaitEZ1lLR1N1NlVLRlNvSTcrYzNidHpBVzIrOUpSejc5Tk5QMGFoUkl3Q0FpNHVMNUZ3Zkh4ODBhZElFeDQ0ZEF3Q3NXTEVDRFJzMnhKdzVjMFIza1ZpM2JoMmVmZlpadEd6WkV0MjdkOGMzMzN5REVTTkd3R2cwWXY3OCtjVjhOcDVPZGVyVUVYNE9EQXlVZklmVGFEVFFhRFFBZ05UVVZLSGYyZGtacnE2dWR1ZmZ0MjhmbGl4WmdtZWVlUVpmZlBFRmdNTHF4c1ZsTUJpd2UvZnVSN0pTOFhQUFBZZHUzYnJCemMwTi9mcjFFMVU0QjRCVnExWkpubDg1K2ZuNVZxdHdBMER0MnJVUkdCaUkwYU5IbDJpOU9wMU9zdUhNbkllSGgwTjNzeUFpSWlJaUlpb0pCcCtKaUlpSWlJaUlTRUt0VWtDclo4Vm5vaWVWVXFHQXI0Y3o3bVlWMkIvOEVLeGR1eGFuVHAwUzliVnAwd2JqeDQrM2U3dHRvTEN5WHUzYXRVWGhwbjM3OXVHdHQ5NFNCWXdQSHo0c0NWaGFWbnBOU2tvU3F1bWFWS3RXRGJObnowYkZpaFVkZmt6ejVzMlRWT2NiUG53NFhucnBKWWZPWDc1OE9kTFQwNFcyZVFWSHJWYUxyNy8rV25MT2hRc1hSTzNkdTNmajh1WExkcThWR3hzcmhKTk04MXVHaXlJaUlnQVVQdGNmZi93eDNuMzNYU0hRbTV1YmkzZmVlUWU1dWJtaWM0S0RnMFhCdGFJNGZmbzBac3lZZ2V2WHJ3dDk1ODZkUTRjT0hVVGpqaDQ5S2dscHA2YW1ZcytlUGJKVmNBSGc0c1dMb3JhMTMydkRoZzFsZy9HVzF6cDgrTERzTWFWU2lZWU5HK0xBZ1FNMjU1QUxCMWtHN0k4ZE80WVJJMGFJbmc4WEZ4ZE1tellOelpvMXN6bC9XYnAwNlJKME9wM1FidGV1blJCbzI3UnBreWdZR1JJU2dvQ0FBTmw1TERjSU9EczdRNjFXbzBlUEhsaXlaQWtVQ2dWaVltSmdORHErS1d2ZXZIbll0R21UcE44eXJEbHQyalRaalFpMWF0V1NWT3UycEZRcTBibHpaNGZYWkxKNzkyNWtaMmNYK1R3aVd5dzNnWmdNR3paTTlONHhiOTQ4MlExRFk4ZU90Vm90MXRJYmI3eGhzN0p3Zm40KzR1TGlSSDFidDI3RmtTTkgwS2RQSDZ2bm1UYWlXSWFiWFZ4YzdHNVM2ZEdqaHhCOFRrdEx3NGdSSXlSam9xS2lFQmdZQ0FEbzBLRUQvUHo4RUJFUklWU2xmdHk1dUxpZ1I0OGVEbzlQVGs0V2ZmK3FXYk1tNnRldjc5QzVvYUdocUZTcEV1N2V2WXNCQXdaZzFxeFpzdVB5OHZKRW04NkNnb0ljbXQvMCtqSjkxOGpMeThQZXZYdEZZMXEyYkNsc3RwR3phTkVpVVlYb25UdDNQcExCNTZKOHZ5d05KZDNzYytuU0pRd2NPTkRxOFZkZWVhWFkzLytJaUlpSWlJZ2N4ZUF6RVJFUkVSRVJFVW1vVlVvR240bWVjUDRWWEhFN004Lyt3REttMSt2eHl5Ky9pUG8wR2czZWYvOTloMExQSm0zYXRCRUZuMi9kdW9YVnExZmpsVmRlQVZBWW1MR3NnaGNZR0NpcFFMdHMyVExKM0I5Ly9IR1JRaW5KeWNtU2l0RVJFUkVPaDU0QjRNOC8vN1JhRlZPdjExc051Sms3ZnZ3NGpoOC9ibmRjdDI3ZFJNSG4zYnQzSXpNelUyaXJWQ284Kyt5elFydEJnd1lZTVdJRTVzNmRLL1JaaHA2OXZMd3dkZXBVMmNxY3R1VG1WYjBZbHdBQUlBQkpSRUZVNW1MQmdnVllzMmFOSk9ScUdZNVBUVTNGNTU5L0xqdlB6Smt6RVJJU0lodnVzd3crVjY5ZVhYYU82T2hvOU9yVnkrWjY5K3paWXpYNERBQXhNVEZDOE5uRHd3UEJ3Y0dvVnEwYXFsYXRpc0RBUUZTcFVrVTJkT3ZqNDRQZzRHQ2twS1FBZ0tTeW9xZW5Kejc0NEFNaHdGZGVhdGV1amQ5Kyt3MjdkdTNDaWhVcmhFQlpWbFlXVnExYUpSb2JHUmxwZFI3TDRMUHBkZE85ZTNkY3VYSUZBd2NPdFBwN2twT1Rrd09kVG1jem1HbWkxK3NsVmJrQk9IU3VTcVhDbURGakhGNlhTV0ppWXFrRm43LzQ0Z3ZNbkRtelZPYWl4MHR3Y0RBOFBUMkZ0clZnc0VLaEVMV2RuWjFseDlhcFV3Y2VIaDVDMjdJNmVublRhclc0Y09HQzFjcnhVVkZScUZldm5xVFNQRkFZa0kyTGkwUE5taldGUGk4dkwyRlR6NVBDMWRVVm8wYU5jbmo4eXBVclJaK3R6enp6REFZUEh1encrYzJhTllOT3B4TTlyNVlTRWhJa20yQWNZZnBlWVhwTkppUWtTQ29odi96eXl6WTMvNXc3ZDA1MFY0S1RKMC9penAwN3FGeTVza05yZUZTTUd6ZE90SEh2OXUzYm1EOS9Qbkp5Y21USFY2NWNHU05IamhUOVBRUHlkemtoSWlJaUlpSjZYREg0VEVSRVJFUkVSRVFTcm1vVjhyUU1QaE05eWZ5OFhYQTdNOS8rd0RKMjRzUUozTDkvWDlSbnFpQnNTNVVxVlRCaHdnU2gzYlZyVi96MjIyK2lLc3ZmZnZzdFRwNDhpYUNnSVB6OTk5KzRldldxYUk2NHVEaFJJQ3d2THcrSERoMlNYR3YyN05sMkg4Zk1tVE9GZ01sZmYvMGxPWDd1M0RrTUh6N2M1aHh0MjdhMVdRbnpZVEFZRFBqNTU1OUZmUkVSRVpLcXhOMjdkOGVSSTBld2I5OCsyWGsrL1BCRGg2czZtdnZxcTY5RUZZUk5BZ01ETVhUb1VLR2RrcEtDY2VQR2lTbzVtc3ZMeThPa1NaTXdiOTQ4VWZEbjFxMWJraXJZUlFuVUZsVkVSQVRHangrUGV2WHFXYTEyTEVldjE2TktsU3BDOE5sY2FHZ29wa3laZ3BTVUZNVEZ4YUZ6NTg3bzE2OGYvUDM5UzNQcERsT3IxZWpZc1NNNmR1d285TTJmUDE4VTdIVnljckpaWmRNeU9HOEtQdnY0K0lqK3ptMHhHbzM0NFljZmNPalFJZVRrNUNBOFBMd29EK094cGRWcUhRcHAwNU5ueG93WnBUcmYyTEZqSFI3cjZ1cGFwTTFKNXVjVngvSGp4L0hWVjE4aEpDUUVreVpOc2pxdVc3ZHVrdUJ6VEV3TXhvOGZMN3ZKcEtRc0s4Zy9idVErYjRzaU1qSVNkZXZXdGZwWmJEUWFzV0xGQ2xHZm8zY3BNSVY2VGVIK0hUdDJpSTU3ZTN1alNaTW1OdWVJaVlrUkJaOEJZTmV1WGVqZHU3ZERhM2hVbUlmOWQrL2VqWVVMRndyUGo1T1RrL0I3VkNnVU1CcU51SFBuRHI3OTlsdU1IVHNXVFpzMkxaYzFFeEVSRVJFUmxUVUduNG1JaUlpSWlJaElRcVZVMkI5RVJJODFQMjlYSEUrUkQ2bzhUSlloVkFCNDhPQUJrcEtTYko1blh2a09LQXpHakJ3NVVsSUJPQ0VoUWZiOG1KZ1l0R3ZYVHRTWG1wb3FHeUMwdHhaQUhCNlNlMHhwYVdsSVMwdXpPWWQ1c01YVjFiWElBYkdDZ2dKUkNFdXRWanNVVERNZnMyM2JOa2xBdkZ1M2JxTDIvZnYzc1hqeFlxdlBMUUQ4KzkvL3hxdXZ2b291WGJyWWZCd1BIandRdGVWQ1dOMjdkOGVRSVVPRWVSSVNFakJ6NWt4SnhWdy9Qei9jdm4xYmFGKzdkZzB6WnN6QTVNbVRoWUQ3enAwN0pmTTdXbjJ5T0R3OFBFU3ZNNTFPaDlUVVZGeTdkZzFYcjE3RjFhdFhVYWRPSFNFVW5KZVhoODJiTjJQVnFsVzRkZXVXWkw3MjdkdGo3Tml4Y0hWMXhaWXRXNkRYNjdGaHd3WnMyYklGcTFldkxuYW9zRFJ0MnJRSjI3ZHZGL1YxN05oUlZGWGMwcjE3OTBSdGQzZDNtOWZRNi9VNGYvNjhLQmh1TkJxRjZ2RUJBUUdJalkxRmx5NWRKT2VlUDM4ZWMrYk1FZHBEaGd5UkRjODlDczhsMGFOcTllclZaWHF1NVdmODBxVkxBVURZaEdOK1BEOC9IOXUyYmNPbVRadVFtSmdvbVd2Mzd0MjRkdTBhQmc0Y2lGYXRXaFVyc0cyTjVlZDlhYzVkMXZSNlBZNGNPU0xxczZ3T2JvK3BrcisxNFBPR0RSdVFuSndzdEYxY1hCQVZGV1YzM29LQ0F1SDdnYmUzTis3ZnZ5KzV1MEpFUklUZE1IdWpSbzNnNCtNald0K09IVHNlNmVDenRUQjZTa29LNHVQamhidElBRUI0ZURocTE2Nk5YMy85RlVEaGQrSCsvZnNqUGo0ZXFhbXBlUC85OXhFUkVZRisvZnBaclpSZUhNSEJ3UmcvZnJ6VjR6NCtQcVYyTFNJaUlpSWlJbXNZZkNZaUlpSWlJaUlpQ2JXcThEOGlGK2dNY0hZcS9lcG9SRlQrL0IrUmlzK1cxWjVMb24zNzlzakp5Y0dDQlF0c1ZrRHQwS0VEM24zM1hVbkFwN1RXVWhyekxGaXdvTWpuVEo4K0hidDM3eGJhdzRZTnMxbGwxMUptWmliaTQrTkZmU0VoSVVKMXhxeXNMUHorKys5WXZYcTFwRUt2cGF5c0xDeFlzQURMbGkxRDE2NWQwYkZqUndRSEI0dkc2SFE2bkQ5LzN1b2NHbzBHNzczM0hwbzNidzRBeU03T3hzS0ZDN0ZseXhiSjJDcFZxbURPbkRtSWo0L0h0bTNiaFA2RWhBVDg4c3N2aUkyTmhkRm9sRlNNREFzTEU2cEpXdEpxdFhZZnAyVTR6OXlwVTZkdzZ0UXAzTGh4QTZtcHFVaE5UY1h0MjdjbEZVSXJWcXlJNDhlUDQ4OC8vOFJmZi8xbDlkYjFRR0cxWjFNZzk5aXhZMEovalJvMTRPcnFpaU5IampqMDJqRWFqWksrWDMvOUZaczJiYko3cmtsMGREUmVmLzExVWQrZVBYdEVvV0tnTUlobE9jNWNabVltTGwyNkpPb3pyOUp0YWNhTUdmanJyNytRbDVkbmRZeENvWUNmbngvOC9Qd2t4eXgvcDFXcVZFSHQycld0em1XUFhxOHY5cm1sWWZqdzRYam1tV2RzampGL2paZjNldW54OThVWFgyRG16Sm5GUHQrUktzT1dHM0JNMHRQVGtaR1JJZG8wczM3OWVrbFYzN1p0MjJMWHJsMUNPems1R1pNblQ0YVBqdythTjIrT1VhTkcyZDFnWWU3dTNidjQ3My8vQ3pjM043aTZ1a0t0VmlNN094c2JOMjRVamF0VXFaTERjejVNVzdkdXhkS2xTK0hoNFFFM056ZW9WQ3BjdjM0ZGQrL2VGWTJyV0xGaXFWM3owcVZMa3U4VVBYcjBrTnhCQWhBSHJqTXlNdkR0dDk4S2JSOGZIK3pldlZ2eTNoVWRIVzEzRFVxbEV0SFIwYUxYeDRVTEYzRDE2bFZVcTFiTjRjZFMxcEtTa3BDVWxJU01qQXpSZDBpbFVva3JWNjdndDk5K3cvYnQyMFhmSDlxMWE0ZjMzMzlmVWxHN2QrL2VNQnFOK082Nzd3QVVmZzlLU0VoQWNIQXdoZ3daZ3BZdFc1WjR2UzR1TGdnTEN5dnhQRVJFUkVSRVJDWEI0RE1SRVJFUkVSRVJTYWhWaGYveFdhdG44Sm5vU2VYbjdZcjBuQUlZalVBUkMveVZLcmtBWmtsMDc5NGQ0ZUhoMkxoeEl3NGRPb1E3ZCs2Z29LQUFHbzBHOWV2WHh3c3Z2R0QxTnV1bHRaYlNma3dQeTl5NWM1R1ptU25xZS9YVlYzSDU4bVdzWDc4ZVc3ZHVSWDYrZkZpK2J0MjZ1SGJ0bXFRS2MxWldGbjc5OVZmOCt1dXZDQTBOUmN1V0xkR2lSUXMwYnR3WTY5ZXZ0eG9TajRtSndkdHZ2dzB2THk4WURBWnMzcndaUC96d2creDRmMzkvZlBIRkYvRHg4Y0dvVWFPUW1KaUlHemR1Q01jWEwxNk0yclZySXlzclN4S3dqWWlJc1BwOExGcTBDSXNXTGJKNjNKNTkrL1poNWNxVmRzZXRXTEZDcU5ab3p3OC8vQUM5WGcrTlJvUFRwMDhML2ExYXRRSUE1T1RrNE1xVks4VmE3NzE3OXlTVmwyMnhyQjY1ZHUxYUxGaXdRQkxzSGpWcUZEUWFEZkx5OHBDZm53ODNOemM0T3p2RFlEQWdKU1VGOCtmUEYyMVU4UEh4c1ZrdE1qYzMxMmJvR1NnTXJaODVjMGIybU9YemMrM2FOYXRqZ2NMWHRyVXFxRnF0RmkrODhJTE50WlExalVZajJWUmdUVkpTa3VpNWRuWjJMcXRsMFJOTXE5WGEzRnhVR3RhdFd5ZnBDdzRPeGp2dnZHTjNnNFpLcGNLNGNlTlF1WEpseVh0d1JrWUdkRHBka1VMUEFGQ2hRZ1dzV2JQRzZtZWdTWjA2ZFlvMDc4TlNzMlpOM0x4NTArNDQwMGFqMHJCaXhRclJlM1dsU3BVd1lNQUEyYkdXWVdqejM3Ky92ejlpWW1MUW8wZVBZcTFqOU9qUkdEMTZ0T3l4b0tBZzBXYXA0dXJTcFl2c0hRWWNsWnFhaXYvODV6K1MvZ29WS3VEVXFWT2lOYXBVS3NURnhhRmZ2MzVXNSt2VHB3K3FWcTJLMmJObkM5L3I3dCsvWDZKTlBrUkVSRVJFUkk4YUJwK0ppSWlJaUlpSVNNTHBmeFdmZGZySE03eEhSUGI1ZWJzQUFHNWw1aUdnZ211NXJXUFFvRUVZTkdoUXFjNFpGQlNFSVVPR1lNaVFJVVU2THp3OHZGUUNNRjk5OVZXSjUzallWcTllTGFvV0RSUStqNy8vL3J2TlVLaGFyVVpjWEJ4ZWVlVVZaR1JrWU02Y09VaElTSkFkZStuU0pWeTZkQWxLcFJLTkd6ZEcxYXBWb1ZRcVJVRlpkM2QzakJ3NUVoMDdkZ1JRV0tYenM4OCtRMHBLaXV5Y2Rldld4ZFNwVTRVcWxXNXViaGcvZmp6ZWZ2dHRZVjZWU2dVWEZ4ZEpKV0lBYU4yNnRZMW5wV1Fjcllab0dSUUdDcXRmdG1uVEJuMzc5c1hYWDM4dC9BNk1SaU1XTDE0c0dkK21UWnVTTGJZRU1qTXpNWGZ1WE1uckJ3QTZkKzZNOXUzYkF5Z01ISThjT2RMdWZQYUNkN1ZxMWNMZXZYdEZmVzV1YmdnUEQ4ZXp6ejRMSHg4ZlRKbzB5V3JRelpLOWNQdkdqUnNmcVlCdy9mcjFNWC8rZktFZEdCZ29PeTQrUGg1bno1NkZwNmNuMUdvMTh2UHpjZkxrU2RFWWpVWlRwbXNsS3E3bzZHZ2NQMzRjUUdIVjIvNzkrMlBBZ0FGUXE5V3lHelFVQ2dXYU5XdUdkdTNhSVRJeUVrcWxFa09HREVHTEZpMndjT0ZDWEx4NEVVRGhaOHpRb1VPTHZCNjFXbzFHalJyaDhPSERWc2Y0K2ZuaHhSZGZMUExjRDBOSVNBamMzTnhzM3NVZ05qYlc0VTBVam5qbm5YZnc0TUVESkNRa1FLbFVZdHk0Y1ZhcitUZG8wQURuenAyVDlEczVPVm5kclBZa3NkeElCQUMrdnI2b1hyMDZRa05EY2UvZVBTeGV2QmhoWVdGNDU1MTNIQW93UjBSRW9GNjllb2lQajhmMjdkc3hldlRvVXEzb1RVUkVSRVJFVk40WWZDWWlJaUlpSWlJaUNmT0t6MFQwWkRLRm5XOW1sRy93bVI0TmxyZTdWeXFWbURCaEFoSVRFNjBHbjZPam96Rmt5QkFFQkFRQUtBenBUSmt5QmNlUEg4ZWlSWXR3OXV4WnlUbVZLbFZDLy83OUFRQXRXclRBa0NGRHNIRGhRZ0JBN2RxMU1XSENCRkdRTXpnNEdJR0JnWkxnczBLaFFLOWV2ZkN2Zi8xTEVrcXRXN2N1K3ZidGkxOSsrUVVBTUd6WU1EUnExQWp0MjdmSHp6Ly9MSnE3VnExYURqMC94VkdqUmcxUjI5M2RIYUdob1VLUXFYcjE2Z2dNRE1TWU1XT1FscFlHQVBEdzhFQk1UQXo2OU9tRG9LQWdBTUFISDN5QTRjT0hXdzJzTlduU3BGVERha1YxKy9adEhEeDRVTklmR1JtSk1XUEdDTzFhdFdyQjNkMGREeDQ4c0RxWFNxVVNYaC9XbUg1bmxTcFZRdXZXclJFVkZZWEdqUnZEeWFud1AzZWNQMysrT0EvanNlSGg0ZUZRNkMwd01OQnV4ZkduSVZCSXBTODJOaFlOR3pZczl2bjc5dTNEeG8wYmJZNTU4Y1VYY2Zqd1lWeTVjZ1VUSmt3UXZlYWpvcUxRcEVrVEhEOStIQnFOQnQyNmRVT25UcDFRdVhKbHlUek5talhEd29VTHNXL2ZQbXpldkJrdFdyUW9kdUMvV2JObWt1Q3pVcWxFbFNwVjBLeFpNOFRGeGNITnphMVljNWMxcFZLSjJyVnJDMkZ5dFZvTloyZG51TG01SVN3c0REMTc5aXpWYXMrbWEzenl5U2Y0OU5OUDBieDVjelJ1M05qcTJGZGZmUlczYjkvR2lSTW5VRkJRQUtWU0NUOC9QN3oyMm12dzl2WXUxWFU5aXZ6OC9GQzVjbVhrNWVYQjFkVVZvYUdoaUl1TGcxSlp1Qmw1d0lBQnFGZXZIcG8yYlNyME9hSml4WXI0OE1NUDhkcHJyOGx1a2xFcWxhTDVyTjNkZ0lpSWlJaUk2RkdrTUQ2dTkxMGtJaUlpSWlJaW9qTHo3YzZMR0xyNENHN003YzVBSk5FVDZzamxlMmcrNlU5c2ZDY0tYWnJJVnd5bHg4djA2ZE5GVlhkSGp4Nk43dDI3TzN6Kzl1M2JNWHYyYkdpMVd2VHIxdzl2dlBFR0FPRExMNy9FSDMvOElZeUxpSWpBZ0FFRDdJWXZqeDgvanJWcjF5SWhJVUdvYXZ6eHh4K2piZHUyb25Helo4K0dTcVhDaUJFam9GYXJKZk5vdFZxTUd6ZE9DR3pWcmwwYkkwZU9sSzJRYUg3T2lCRWpFQllXaGc4Ly9GRG8zN1JwRStiTW1RT0R3WUFQUHZoQXFDd05BQ3RYcmtSOGZMelFidGl3b1NTOGJDazFOVlVVaE92Um93ZEdqUm9GQU5EcjlWaXlaQWxxMWFxRm1qVnJ3dC9mWHpaVXRHWExGaHc0Y0FEdDI3ZEh5NVl0WlorRGMrZk9ZZno0OGNJdDYwMVVLaFhtekptRE9uWHFDSTg3S3l2TDVwcExpNHVMaTFDOTgralJveGczYnB6d2UyN1ZxaFVtVHB3b2VTd2ZmZlFSamh3NUlqdWZVcW5FUng5OWhIYnQydG04Yms1T0RxNWZ2MjcxOVhmaHdnV01IVHUycUEvSHF0V3JWNHNleCtEQmczSGx5aFZoemM4Ly8zeVI1OXk3ZHkreXM3TUJGSVlETjIzYUpCbXpaODhlVEpzMlRXaVBIVHNXWGJwMGNmZ2FTVWxKR0Q1OHVOWGpZV0ZoK1BycnIyVmZiMFRtREFZRGREcWQwSFp5Y2lwUytMSzRNak16b1ZBbzRPWGxKVGwyNmRJbG5ENTlHcDA2ZFJJMlBaUzFnb0lDWkdWbHdjbkpDVTVPVG5CMmRuNnMvbjcwZWowVUNzVkQrZDJaTXhxTkROUVNFUkVSRVJGUnFXUEZaeUlpSWlJaUlpS1NZTVZub2lkZjRQODJOVnkvWi8yMjUvUjA2ZENoQXpRYURiNzc3anNNSERoUTZCODFhaFR1M0xtRGtKQVFkTzNhRlZXclZuVm92aVpObXFCSmt5Ykl6TXpFdm4zN2NQbnlaVW5vR1NnTWROb0tZcW5WYWt5YU5BbGZmdmtsT25ic2lJaUlDTHZYTmxXYTlQUHpFL1YzNmRJRkhoNGUrUEhISDlHK2ZYdWJjMFJIUjZOWHIxNDJ4K3paczBkU0FkUkVwVkpoMEtCQmR0ZmFxVk1uZE9yVXllYVlPblhxNFB2dnY4ZXFWYXV3Zi85KzNMeDVFd0VCQVJnMmJKZ1FlZ1lLSDdldnI2L2RhNWEyOFBCd2pCZ3hBbDkvL1RYNjkrOHZxbFJwcm43OStqaDY5Q2hVS3BVUW5OWm9OS2hac3laNjllcmwwR3ZMWHNYam1qVnJZdjM2OVNWNlBJNVNxVlI0OTkxM2kzemVtVE5uaE9Dek5VcWxVaFNxVktsVVJicEdTRWdJbkp5Y1JJRlZvTEF5ZTJSa0pBWU5HdlJZaFRhcC9DaVZTa2xsL1lmQlZxWGYwTkJRaElhR1BzVFZBTTdPenNXdUZ2MG9LT3A3U0dsaDZKbUlpSWlJaUlqS0FpcytFeEVSRVJFUkVaSEUwbjFYOEZyOFFTVFA3SUlhZmg3bHZSd2lLZ05HSTZDS1c0bEpMelhBcEo3MXkzczU5QWd4R0F3UHZTTGt3NWFUa3lOVUs2YlNrNVNVaEZxMWFwWDNNdWgvdEZxdDhMTlNxWVJTcVdRSWtZaUlpSWlJaUlpSUhudXMrRXhFUkVSRVJFUkVFazcvcS9pc003RGlNOUdUU3FFQS9DdTRJcFVWbjhuQ2t4NTZCc0RRY3hsaDZQblJ3b3JPUkVSRVJFUkVSRVQwSkhyeS93V2JpSWlJaUlpSWlJcE1yU3I4SndPdG5qZUtJbnFTVmZGeHhYVUduNG1JaUlpSWlJaUlpSWlJNkRIQjRETVJFUkVSRVJFUlNUZ3AvMWZ4V2MrS3owUlBzcUNLYmd3K0V4RVJFUkVSRVJFUkVSSFJZNFBCWnlJaUlpSWlJaUtTWU1Wbm9xZEROWTA3cnFZL0tPOWxFQkVSRVJFUkVSRVJFUkVST1lUQlp5SWlJaUlpSWlLU1VEdVpncytzK0V6MEpLdm02NDYwN0FJOEtOQ1g5MUtJaUlpSWlJaUlpSWlJaUlqc1l2Q1ppSWlJaUlpSWlDU2NsQW9BZ0k0Vm40bWVhTlY4M1FFQTExajFtWWlJaUlpSWlJaUlpSWlJSGdNTVBoTVJFUkVSRVJHUmhGckZpczlFVDROZ1RXSHcrV3BhYmptdmhJaUlpSWlJaUlpSWlJaUl5RDRHbjRtSWlJaUlpSWhJUXEwcXJQak00RFBSazYxNnBjTGc4Nlc3T2VXOEVpSWlJaUlpSWlJaUlpSWlJdnNZZkNZaUlpSWlJaUlpQ2JXVHFlS3pzWnhYUWtSbEtWampEcFZDZ2ZNM3M4cDdLVVJFUkVSRVJFUkVSRVJFUkhZeCtFeEVSRVJFUkVSRUVtcVZLZmpNaXM5RVQ3cmFBWjVJWXZDWmlJaUlpSWlJaUlpSWlJZ2VBd3crRXhFUkVSRVJFWkdFV3FVQUFCVG9HSHdtZXRMVkN2RENoVnZaNWIwTUlpSWlJaUlpSWlJaUlpSWl1eGg4SmlJaUlpSWlJaUlKWnlkV2ZDWjZXdFR5OTBRU2c4OUVSRVJFUkVSRVJFUkVSUFFZWVBDWmlJaUlpSWlJaUNUVXF2OEZuM1hHY2w0SkVaVzFXZ0ZleU5jWmNDMDl0N3lYUWtSRVJFUkVSRVJFUkVSRVpCT0R6MFJFUkVSRVJFUWtJUVNmV2ZHWjZJbFh5OThUQUpCMEs2dWNWMEpFUkVSRVJFUkVSRVJFUkdRYmc4OUVSRVJFUkVSRUpLRldLUUF3K0V6ME5LZ1ZVQmg4dm5BcnU1eFhRa1JFUkVSRVJFUkVSRVJFWkJ1RHowUkVSRVJFUkVRazhmOFZuNDNsdkJJaUttdlZmTjNoNHFSRUVvUFBSRVJFUkVSRVJFUkVSRVQwaUdQd21ZaUlpSWlJaUlnazFFNm00RE1yUGhNOURXcjVlN0xpTXhFUkVSRVJFUkVSRVJFUlBmSVlmQ1lpSWlJaUlpSWlDYlZLQVlEQlo2S25SYTBBTDV5K25sbmV5eUFpSWlJaUlpSWlJaUlpSXJLSndXY2lJaUlpSWlJaWtsQ3JUQldmamVXOEVpSjZHQm9FZWVQY3pTems1T3ZLZXlsRVJFUkVSRVJFUkVSRVJFUldNZmhNUkVSRVJFUkVSTEtjbEFwb2RhejRUUFEwQ0ErcENBQkl2TWFxejBSRVJFUkVSRVJFUkVSRTlPaGk4Sm1JaUlpSWlJaUlaRGs3S1ZHZ1ovQ1o2R25RckxvUEFPQ2ZsSXh5WGdrUkVSRVJFUkVSRVJFUkVaRjFERDRURVJFUkVSRVJrU3kxU3NtS3owUlBpWkJLSHZCeFYrT2ZLL2ZLZXlsRVJFUkVSRVJFUkVSRVJFUldNZmhNUkVSRVJFUkVSTEpZOFpubzZSSmV2U0tPWDcxZjNzc2dJaUlpSWlJaUlpSWlJaUt5aXNGbklpSWlJaUlpSXBLbFZpbFk4Wm5vS1JJZTRvTVRLUm5sdlF3aUlpSWlJaUlpSWlJaUlpS3JHSHdtSWlJaUlpSWlJbG1zK0V6MGRHbFd2U0p5Q3ZSSXVwbGQza3NoSWlJaUlpSWlJaUlpSWlLU3hlQXpFUkVSRVJFUkVjbFNxNVRRNm96bHZRd2lla2pDUXlvQ0FQNWgxV2NpSWlJaUlpSWlJaUlpSW5wRU1maE1SRVJFUkVSRVJMSlk4Wm5vNlZJN3dCUHV6aXI4blp4VzNrc2hJaUlpSWlJaUlpSWlJaUtTeGVBekVSRVJFUkVSRWNrcXJQak00RFBSMDBLcFVLQlZtQWE3ejk0cDc2VVFFUkVSRVJFUkVSRVJFUkhKWXZDWmlJaUlpSWlJaUdTeDRqUFIwNmREQXo4Y3UzSVBXWG02OGw0S0VSRVJFUkVSRVJFUkVSR1JCSVBQUkVSRVJFUkVSQ1JMclZKQXkrQXowVk9sZlQwL0dJeGcxV2NpSWlJaUlpSWlJaUlpSW5va01maE1SRVJFUkVSRVJMS2NuWlFvMERINFRQUTBlVGJNRjU0dVR0aDk5blo1TDRXSWlJaUlpSWlJaUlpSWlFaUN3V2NpSWlJaUlpSWlrcVZXS2FIVkc4dDdHVVQwRUNrVkNyU3RWeG03enJEaU14RVJFUkVSRVJFUkVSRVJQWG9ZZkNZaUlpSWlJaUlpV2F6NFRQUjA2bERmSDBldjNFTlducTY4bDBKRVJFUkVSRVJFUkVSRVJDVEM0RE1SRVJFUkVSRVJ5U3FzK016Z005SFRwbjE5UHhpTXdKYVROOHQ3S1VSRVJFUkVSRVJFUkVSRVJDSU1QaE1SRVJFUkVSR1JMRlo4Sm5vNk5hNVdBYjRlemxoMTZGcDVMNFdJaUlpSWlJaUlpSWlJaUVpRXdXY2lJaUlpSWlJaWt1V3NZdkNaNkduVjg1a3FXSGMwbGU4QlJFUkVSRVJFUkVSRVJFVDBTR0h3bVlpSWlJaUlpSWhrc2VJejBkTnJRT3ZxeU5YcXNmbmt6ZkplQ2hFUkVSRVJFUkVSRVJFUmtZREJaeUlpSWlJaUlpS1NwVllwR0h3bWVrcTFxK2NIZjI4WHJEcDRyYnlYUWtSRVJFUkVSRVJFUkVSRUpHRHdtWWlJaUlpSWlJaGtPVHNwVWFCbjhKbm9hYVJRQUs5R1ZNZC9qMTZIM21BczcrVVFFUkVSVVJsNThPQkJlUytCaUlpSWlJaUlxRWljeW5zQlJFUkVSRVJFUlBSb2NuWlNzdUl6MFZOc1FFUjF6TjU4SHRzU2IrR0Z4Z0VQNVpvclY2N0V6ei8vREY5ZlgxU3NXQkY5Ky9aRml4WXRIc3ExSHlkNWVYbVlPM2V1MEhaM2Q4ZklrU01kUGo4akl3TTdkdXdRMm9HQmdXamR1bldwcnZGaHljbkp3ZkxseTlHK2ZYdlVyRm16V0hPc1g3OGVpWW1KUXJ0TGx5NW8wcVNKelhNTUJnT09IajJLOFBCd0tKWFc2NHNjUFhvVTZlbnBRcnREaHc1UUtCUzRmLzgrSGp4NGdNREF3R0t0dWJ6bDUrZmo5dTNiQ0FvS3N2bjRpeW9wS1FrVksxWkVwVXFWckk3SnlNakE0Y09IaFhab2FDakN3c0lBQU9mT25VT3RXclZLWlUyTEZ5L0dqUnMzaEhhZE9uWFFxMWV2RXM5cnk5V3JWN0ZvMFNKUm4xcXR4dHR2dncwdkw2OHl2VFlWdnE3WHJGa2p0SU9EZ3hFUkVWSGtPYzZmUDQ5R2pSclpIS2ZUNldBdy9QLzNiQ2NucDJLL2Jzdmp0ZnFvMEdxMTJMOS92OUFPQ1FsQmNIQndPYTdJdHNtVEowT2hVS0JkdTNabzJiSWxYRnhjN0o3VHIxOC9GQlFVQUFCcTFLaUJXYk5tT1h5OUFRTUdJRGMzRndCUXMyWk56Smd4UXpLbW9LQUFmZnYyQlFCVXJsd1pOV3ZXeFBqeDR4MitCaFhhdjMrLzZPK3dmZnYyOFBIeEtjY1ZFUkVSRVJFUlBka1lmQ1lpSWlJaUlpSWlXYzVPU21oWjhabm9xZFdzdWc5cStubGk0WTdraHhaOFRrMU5SWFoyTnJLenM1R1Nrb0orL2ZxVnlYWCsvdnR2bkRsenBrem1ObW5TcEFuQ3c4UExaRzZkVG9kdDI3WUpiUzh2cnlJRm4yL2N1SUVGQ3hZSTdlam82QklGbjQxR0kvTHk4dXlPMCtsME9IRGdRTEd2NCt6c2pEWnQyZ2pYM0xwMUt4WXRXb1NNakF3Y09IQUFDeFlzZ0xPemM1SG5UVXhNRkFYQm16UnBZamY0dkh2M2JuejIyV2Z3OC9QREN5KzhnTTZkTzh1R2RWZXVYQ2tLNlVaRlJjSEZ4UVZmZlBFRmpoOC9qajU5K3FCLy8vNnk0VGU5WGcrOVhsL2t4MU1jcHREbGd3Y1BjTy9lUFdSa1pDQWpJd1BwNmVtNGQrOGUwdFBUY2ZmdVhlRi85Ky9mQndCOC8vMzNwUll5TkJxTitPS0xMM0R0MmpXMGJOa1NYYnQyUllzV0xTUmgwQnMzYnVEZi8vNjMwTzdkdXpmQ3dzSnc4dVJKdlBmZWV3Z0xDOE9vVWFOUXIxNjlFcTNuNE1HRFNFcEtFdHA1ZVhsbEdpYk56YzNGdEduVGNPblNKVkYvcjE2OWloeDZ6c3ZMd3krLy9GS2F5NVAxK3V1dmwycnd2U2d1WDc2TTMzLy92Y2puRFI4K0hHNXVickxIOHZMeThQMzMzd3Z0bUpnWVVmQTVJU0ZCZE0zSXlFamhOV0V3R0xCNTgyWXNXYklFR1JrWm1EOS92aERJbHpOejVrelIrMDVjWEJ3R0RCaFE1TWNEbE41clZhdlZRcWZURldzTlJhVldxK0hrSlAxUGxGbFpXYmg1OHladTNicUZHemR1NE9iTm0yamR1aldhTjI4dU84K0RCdzh3YmRvMG9lM0k4NWlibTR1TWpBem85WG9ZREFibzlYcm9kRHJSLzB6UFJVRkJnZWgvZVhsNXlNL1BSMTVlSGg0OGVJRGMzRnprNU9RZ0p5Y0hXVmxaY0hGeHdjS0ZDMld2bTU2ZWp2Mzc5OE5nTUdEdjNyMW8xcXlaYkJEWlVtWm1KclJhcmZEOEZFVm1acWJ3K1p5ZG5TMDc1dWpSbzhLWXExZXZva0dEQmtXNmhrbEtTb3JvNzZlMFRabzBTWGkvV2JseUpkYXZYMTltMXpMMy9mZmZRNjFXMngyM2J0MDYwZWQ5ZUhoNGlZTFBqdnc5T2prNTRmVHAwN2h6NTA2eHIxTzNibDFVclZxMTJPY1RFUkVSRVJHVkZ3YWZpWWlJaUlpSWlFaVdzNU1LV3IyeHZKZEJST1hvM2M2MU1meW5vemgxUFJNTmdyekwvSG8zYjk0VXRhdFhyMjUxYkhKeXNzT2hVSlZLSlFxZ0hUcDBDT3ZXclN2ZUlvdkFGSHpPeXNyQzBLRkRIVHJIeTh2TGFtaXF0SmdxUjVxNHVycVdhTDY3ZCs4aU5qYlc3cmk1YytlS0FxdEY1ZVhsSlFTZjc5Ky9qL256NXd1VkxGTlNVckJvMFNJTUh6NjgyUE1YeGNxVkt3RUF0Mi9meHBJbFN4QVdGaVliZkxaOGJyVmFMVmF2WGkyRW81WXZYNDV0MjdaaDZOQ2hpSTZPRm8zOTVwdHZIc3JyRkNpc1Fob1pHWWs1YythSXdwajJYTGh3QWZuNStkaThlYlBENTdpNXVXSHc0TUdTL3IvLy9oc3BLU2tBQ2l0bjNybHpSN2JpdTl4em1wR1JnVTgvL1JRR2d3RkpTVWtZUFhvMG5uLytlYno1NXB1UFJjVk5uVTZIcVZPblNrTFBRR0ZGOHRhdFc2TnAwNllPejVlZm40K2ZmLzY1TkpjbzY3WFhYaXZ6YTFpSmVmSVFBQUFnQUVsRVFWUno1ODZkSXIzdVRBWVBIbXcxK0d4UFdsb2FUcHc0SWJSRFFrS0VuOGVPSFl2VHAwOEw3Wmt6WjJMKy9QbFFxVlN5YzFsK2ZoVm4wMFpwbXpWclZwSCsva3RpeElnUnFGNjlPdjc0NHcra3BhWGg3dDI3U0V0TFEzNSt2bVJzVGs2TzFlQnpjVnk4ZUJGanhvd3B0ZmtzblR0M0RuWHExSkgwYjkrK1hWVGx1M2Z2M3FMamx5OWZsbncrQTRXYlFreE1GY1V0YVRRYWFEU2FZcTEzejU0OW9yYnBjN2FvTWpNemtaQ1FVS3h6SFdIK1BOeS9mMTlVWGJrc21WL1hsdEwrYmpWMzdseTc3M0d4c2JGSVRrNHUwYWF5RVNOR01QaE1SRVJFUkVTUEpRYWZpWWlJaUlpSWlFaVdzNnF3b2xhQnpnQm5wL0twNWtkRTVXdHdUQTE4dnY0c3BxdzVoUlVqaTE4UjJGSFhybDBUZm5aM2QwZmx5cFd0am4zLy9mY2RybnpvNWVXRjFhdFhsM2g5eFdVd0dIRDc5bTJIeHBxQ3ZHWEpNcHp6S0FUdWlzckh4d2V4c2JHaTZwSnIxcXhCVkZRVUdqZHVYS2JYUG5yMHFLaTZhdE9tVFVWVlljMVpWbkxXYXJWbzFxd1pkdXpZZ1N0WHJnQW9ERTlQblRvVjgrYk5rdzNMUFV5QmdZRkZHbi8rL0hrb0ZJb2lCYlM5dkx4a2c4OHJWcXdRdFljTkd5WmJUVmp1T1hWM2QwZkhqaDJ4WXNVS0lWaTRkZXRXM0w5L0g5T25UM2Q0YmVXaG9LQUFVNmRPRlZVS05hZlZhakZ4NGtUTW1qVUx0V3ZYZnNpcmUzSXRYNzRjUjQ4ZUJRQjRlSGhnNnRTcEpacXZVNmRPb3VCemNuSXlWcXhZZ2Y3OSs4dU9OMVh3TlpHcit2NmswK3YxMkxsenA5MXh4NDRkSzlYcjFxMWJGMjV1Ym1YMmVidDc5MjdKZTduUmFNU0dEUnVFZHIxNjlTUWJPNlpNbVNMNkhpVG4rdlhyR0RGaWhLUi80TUNCeGRxSWtKT1RJd28rcTlWcXVMcTZPblJYaklvVkt5SWc0UC92Q0tKVUtoMEsrK3IxZXRIcjM4WEZCUXFGd3U1NWpvd3BUMC9DZHlzaUlpSWlJcUxIQ1lQUFJFUkVSRVJFUkNUTEZIWm04Sm5vNmVXa1V1RGpIdlV3ZFBFUkpOM01ScTBBenpLN2xsYXJGWVdEYlZWN0xtMk9obTVzTVJnTXNwVWF5NHV0VzZSYjN1NWVxVlRhRFlBcGxjcFNEK2FGaElUQXc4TURBSERxMUNtaFg2UFJDR0dxbXpkdklpMHRUZmI4bDE5K0daczJiUkpWZlp3OWV6Ymk0K09oVUNnY3JnaHVPVTZyMVlxZUQ3VmFEU2VuLy8rbjlNV0xGd3MvSzVWS20xV21MVU5nQlFVRnFGZXZIaFlzV0lEbHk1ZmpsMTkrZ2NGZ1FQLysvY3M5OUF4QUZHS1RVN3QyYmRTdlh4OStmbjd3OC9ORGpSbzFjT0hDaFJKZjkvRGh3MGhNVEJUYU1URXhWZ1BzY3MrcHM3TXozbmpqRGNURXhPRHp6ejlIU2tvS0tsU29VS1pWWFV0RFJrWUdwa3laSW5yc0FOQzZkV3VjT1hNR0dSa1pBQW8zUkx6MzNudjQ2S09Qcklic2JWRXFsYVVTd2lzb0tCQlZySDJVUkVSRXlJWXU3OTY5SzZyU2JKS1NraUwwZTNsNWxmajZuVHQzeHBZdFcwVGg1MlhMbHFGdDI3YXlHd29zZzg5UFkwaXlWcTFhVm84cGxVb0VCZ1lpTURBUVZhdFdSVjVlWG9rcjZKcW9WQ3JVcTFkUENMNlhkQzVYVjFlNHVibkIxZFVWcnE2dXd0K3R1WU1IRHlJMU5WVm9sMmUxZEhQYnRtMFRWZG5XYXJWNDU1MTNIRHIzeFJkZnhNaVJJNFYyL2ZyMXNYNzllcnZuN2R1M0Q1TW5UeGJhUzVZc2dhK3ZieEZXRFF3WU1BQzlldld5ZW56OSt2Vll0bXdaQU1EWDF4Y0xGaXdRam0zWnNnVS8vUEFEZ01LLy9VV0xGdG04bHZuZnBxM3ZTcGJWeWcwR2c5M3ZWaTR1THJJYmZJckwzZDBkb2FHaEFBbzNWZDI1YzBjNFZxOWVQU2lWU2hnTUJvZUM3VVJFUkVSRVJJODZCcCtKaUlpSWlJaUlTSlo1OEptSW5sNy9haE9LVDllZHdaQWZEMlBudUxhbE92ZGZmLzJGR1RObUFDaXNobWdlcUR0MzdoeTZkKzh1T1NjOFBCeFRwa3dwMVhWOCsrMjNDQW9LS3RFYzU4K2ZsNjNDS0tkQ2hRcnc4L01UMmxldlhrVmVYcDdRUG5yMEtDWk5tdVR3dGJPeXNvVG42clBQUGtPalJvM3cwMDgvNGJmZmZuUG8vUFhyMTlzTks0V0doaUkrUGw3Mm1LZW5KNFlNR1FJQXVIVHBFclp0MnlZYzY5R2poeENtdFF6M0RCczJET0hoNFFDQWpoMDdDdjF0MnJRUndzVGZmUE1OMXF4WkkzdGR0VnFOdDk1NlN4U2d5c3JLUW5KeU1wWXVYV3ExZ3E0OTgrYk53N3g1ODRUMmlCRWowTE5uVHdDRjRUWHp3RkQzN3QyRmtKRWN5N0I0UVVFQjd0Ky9qL1QwZERSczJCQXZ2UEFDdG0zYmh1enNiRXlkT2hWUlVWRm8zNzQ5Z01KQWxrYWpzYnZlZ29JQ1NmVnpIeDhmcUZRcSt3L1dZcDNObXpmSDFLbFQ0ZVBqQTI5dmJ5UW1KbUxXckZuQ3VCNDllcUJUcDA2aWMwc2orR3dlSm5keGNSRmVUN2JXYXFMVmFsRlFVSUQwOUhRVUZCUWdOallXMzMzM0hZS0NndkRqano4K3NsV2Z6NXc1ZytuVHAwdXF3YmRzMlJJVEowN0UxYXRYOGU2Nzd3cS8yOXpjWEV5YU5BbHhjWEdJalkwdDBtYU50bTNiWXR5NGNTVmU4NFFKRTNEZ3dJRVN6MU1XaGcwYkJpOHZMOXk4ZVZQb0N3NE94c0dEQjJXRHo2Vk5vVkJnekpneEdEcDBxUEJaVmxCUWdMbHo1K0x6enorWGpMZmNtUElvQko4Yk4yNXM4MzFqMzc1OWVQRGdBUURBMzk5ZnREbEJyOWRqeDQ0ZFFqczBOQlExYTlhME9sZjE2dFZSb1VJRnZQamlpM0IzZDRldnJ5ODJiTmdnVk1KdjBxU0o4UDBBS1B5T1lCN2lOTEhjeUpPVGt5TTd6c2ZIQjJxMVdtaDM2ZElGZ1lHQmNIWjJ0dm0vWmN1V0NXc0NnTDU5KytMRkYxOFV3czdtbTJKcytmMzMzNFdmbXpWcmh1Yk5teU14TVJGMzc5NUY2OWF0NGVMaUFuOS9mOWtOTythYmU1eWNuR1R2aGxHYzhMNWVyOGVxVmF1S2ZKNkorV3RsMWFwVitPbW5ueHkrcnJuWFhudk40ZmN6MDNjY056YzN1TG01V1Izbjd1NHUvS3hRS0VUQmFzdnpIQTFkRnhRVW9FZVBIZzZOQldDMTJydTVTWk1tSVNvcVN2WllURXdNZ29PREFRQXJWNjdFdlh2M0FBQkJRVUhvMnJVcmdNSXdjM0p5c25CT2FHZ292dnJxS3dDRmdmS2xTNWNLeHo3NzdETjRlbm9pT3pzYkw3MzBrc09QZzRpSWlJaUk2RkhGNERNUkVSRVJFUkVSeVJLQ3ozb0duNG1lWms0cUJTYjJySS9CUHh6R1YxdVNNS2FUOVFxTlJhWFQ2VVNCWDNNR2cwSDJtRndveU5mWFZ3aUJtR3pjdUJIcDZlbWxzOUJTRmhVVkphcEUrKzY3NzRxQ2VYcTkzdXJ6WW8xcGZGbFZZN1VWN25KemMwUHYzcjBCQUh2MjdCRUZuOXUxYTRlR0RSc0NLQXlIbDdiSXlFZzBhOVlNaVltSmVPbWxseEFiR3l0VWtTNXRlcjFlRlA3MjhmRkJYRndjOUhvOUVoSVNFQmtaaVp5Y0hKdzlleGJwNmVsSVMwc1RWYklHZ01HREI4Tm9ORXJtTmdYUE5ScU5FSHlPaTR0RFhGeWMzWFh0MmJNSDA2Wk5FL1hObURIRFppRGJta3FWS3FGU3BVcEMyenhRNWFpNHVEaDA2TkJCMURkeDRrUmN1blJKZHZ5T0hUdHc3dHc1b1IwYkd3cy9QeitjUG4wYUZTdFdSR0JnSUpLU2twQ2Ftb3IwOUhSSnFISDM3dDNZdFd1WFpONjB0RFRoN3lvcks2dFVxdnFXQm9QQmdOOSsrdzAvL2ZTVDVQMHNLaW9LNDhlUGg1T1RFMEpEUS9INTU1L2pndzgrRU1LbVFHRkkvTml4WTNqNzdiZFJyVnExaDczOFI5by8vL3dqMmdoaEh2cDdHRUpEUTlHelowK3NYcjFhNkR0OCtERDI3dDByQ1RkYTNpSGdVUWcrZCszYVZmSlphbTdRb0VIQ2E3RnUzYnI0NElNUGhHTzV1Ym1pNEhQcjFxMHhhTkFndTljMHJ4aWNrSkFnQ2htYnk4dkxRMnhzck4zNVZxNWNpWlVyVjByNlo4MmFoU1pObWdqdG1KZ1l4TVRFMkozUGNsTlFoUW9WWklQSHRpUW1KdUxZc1dNQUNqY0FqUmd4QWdhREFWOTk5Uld1WExrQ2QzZDN0R3ZYRHA5OTlwbHM5ZDh1WGJvSUZjS0RnNFB4N2JmZkZ1bjYxbXpmdmgyM2J0MHE5dm5tM3d0c2ZaK3p4N0pTc2kzbTMzRysvLzU3L1BQUFA3TGp6TC8vM2I5L0g2TkdqUkxhcGdBeFVCaVVOejltYWVMRWlVWCtmUmVGcmU5V3paczNSL1BtelFFVVZxazJyZHZQejAvNHprVkVSRVJFUlBRMFkvQ1ppSWlJaUlpSWlHUTVxMWp4bVlnS0RXb1RnaVg3THVQRDMwN2doY1lCcUJ0WWZnRkN1WkNJUnFPUjNEYis3Ny8vTGxMdytiZmZmaE51aTE1VVE0Y09SYTFhcFJjSWZ4UTVXdFd5S0diTm1pV3AzZ3NBMjdadHc2RkRod0FBR1JrWmR1Y1pPM1lzVkNxVnFJcDJXVml6Wm8wb2xEZGt5QkI0ZW5waTdkcTFtRDkvUGdJQ0F0QzRjV05zM2JyVjZoeHlvV2R6YVdscHBiYmU4dUx0N1MxVStUYXg5dnJKemMwVmhjbXJWcTJLM3IxN0l6OC9IOU9uVDBkYVdocmF0R21EcEtRa1hMOStYWFlPZTg4cFVQaThQZ3JCNStUa1pIejU1WmV5bXdCZWVlVVZ2UG5tbTZMZ1k1MDZkVEJuemh4TW1EQkJGRkE4ZnZ3NDNucnJMZlRyMXcvOSsvY1hWYksxcFdmUG5yS2JSK3p4OXZiRzh1WExpM3plMCtqVlYxL0ZsaTFia0pPVEkvUXRXTEFBelpzM2g2dXJxOUJuR2ZaOEZJTFBWUHFNUmlPKy8vNTdvZDJ6WjA5VXIxNWRWTjM2d1lNSDJMWnRHNDRmUHk0N2h5bjBEQlRlSWNKYW9GeXRWaU0rUGg2Yk4yL0czcjE3QVlnRDlxbXBxWmd3WVFJQVlNeVlNVml5Wkluby9DRkRodGpjVEhIczJERlJxTi9hKzNxMWF0WFFvRUVEcS9QY3VuVkxDSUlEUVB2MjdXMisvdmZ0MnllNXF3RUFYTHQyRFdmUG5yVjZub2xPcDdNNnptQXcySnpEY29OQ2FTdnQ3MVpKU1VuQzYrUCsvZnVpWXlOSGpvUkNvWERvTTVPSWlJaUlpT2h4d09BekVSRVJFUkVSRWNrU0tqNHorRXowMUZNcUZGZ3pPaExOUHRtR3Z2UDM0OGlVam5CU09YWmJjbHVxVjYrT3ZuMzdBaWlzV210K08vYytmZnBBb1ZBZ0p5Y0hHelpzRVByTmIxOWVta3BTcmRBOGxGUWF2THk4MExoeFk2dkg5WHE5cUpLd1Vxa1VxaXA3ZW5vQ0FCbzFhbVExNEhqaXhBbFI4UEtaWjU2UlZBZk95Y25CSDMvOEliVE5iMmxmV2l3cjk1cGtaMmNqT3p2YjRYa0NBd01sZlFNSERrUzNidDBBRkFiUEZBcnJyOWZWcTFlTEttNzM2TkVENGVIaFFqc3NMQXpYcmwzRFR6LzlKUFExYWRJRUhUdDJSSFoydGhBZXUzbnpackdDeXhVcVZJQkdvNEZHbzBIdDJyV0xmSDVweWNyS3dyeDU4MFI5dDIvZkZyVTNidHlJbzBlUEN1MXExYW9oS0NpbzJOZGN1SENoNkRrYk8zWXMxR28xbGkxYkpydytkdTNhNVhDdzE4VFoyUm0rdnI2b1ZLa1NOQnBOcVlUTC92NzdiL1RzMmRQdU9BOFBEMGxJT0RNekU0c1hMOGJHalJzbFZkbGRYVjB4ZHV4WW9kSzNwWkNRRU15Yk53K1RKazNDNmRPbmhYNnRWb3VsUzVkaTA2Wk42TjI3TjdwMjdTb0sxc3JKemMwdFZsWDRvajcvVHpNdkx5L0V4c2JpdSsrK0UvckN3c0tRbTVzcit2MlVaY1hua3J4V0V4TVRzVy9mUHRueDVrSEs1T1JrVWVWaG5VNG5HbnZzMkRHcm9kRkJnd2JCMmRrWk8zYnN3SUVEQjRUK3k1Y3ZpMzcrL1BQUGhmWmJiNzFsOS9FVXhZd1pNeHdhbDVLU0ltcnYyclhMYXZWNmsrYk5td3QvejF1MmJFRmlZaUlBL0I5N2R4NFhWYjMvRC93MU13ekR2aXFDeUNZS2dndFNMcmxsTHJpbXVhZFJkbDF1bXJsUm1tdUtlMnJ1cFY3OXRhbWxkdE9pM0RYVFNzM2txcmlEcUFrR2lzb2kyOERBek8rUCtjNjVjNWd6dzRBZ2RuMDlINDhlbC9NNW4zUE9aODZjbVRsMVg1LzNnVXdtZzVlWEYrTGk0a1RWeU4zYzNHQm5aNGM3ZCs2VU94Nk5SbU8ybitGemV2djJiZEY1TmNqUHp4ZmF2Lzc2YTlGa2lwQ1FFQXdlUEJnbEpTVm12eS9MVGtReTE2OVpzMmJvM3IyNzVPU3pvS0FnM0xwMVN4UjhIak5tRExLeXNuRDM3bDJUL29HQmdVaEtTcElNUGo5cENvVUNnd1lOa2x4WFVsS0M3Ny8vWGxpMnM3TVQ3a0dNL2ZISEg2SnJxcXJ2cllxTGk4MWVIK1ltRHhFUkVSRVJFZjFkTWZoTVJFUkVSRVJFUkpJWWZDWWlZeDVPdHRqemJudTBqRDJDam90L3h0ZHZ2NENBV284WFFxNWZ2ejdxMTY4UEFEaDE2cFRRN3V2cmkzLys4NThBOU5YcmpJUFBqbzZPajNYTXY0TkdqUnBoeFlvVlp0Zm41ZVdoZi8vK3dyS2pvNk5KLzlhdFc2TjE2OWFTMjY5ZXZWb1VmTzdXclp0SjZQS3Z2LzRTQlorcm8rTHo0MUNyMVpKVkM1VktKV3hzYkJBZUhnNUFIMFpldEdnUlhubmxGWFR0MmxWeVg3Lzg4b3RvT1RnNEdPM2F0Uk8xeGNURWlJTHhCUVVGbURGakJqSXlNa1NCckxGangyTGR1blVBOU8rTG5aMmRLTmpidlh0M3ZQRENDMExRMmNQRG85ck9iV0ZoSVQ3ODhFUDA2dFhMN0xWZ1RLMVc0K2pSb3hiN1hMMTZGVmV2WGhXV0d6ZHVYT25nODdsejU3QnYzejVoMmQ3ZUh0OTg4dzIyYnQwcUN2ajYrZm5odWVlZVExeGNIQlFLQlR3OFBKQ2RuUzFNT0hCMmRzYllzV09GYytycDZWa3QxWjIxV3Eyb2lxODFkRG9kdG0vZmpwMDdkNktnb0VDeVQzRnhNVmF0V29WVnExYVZlM3dwRHg4K3hNYU5HL0gxMTE4akppWUc3ZHUzcjlBWXFlcjE3OThmY1hGeHNMZTN4N2h4NDBRVEtRektUclNweXVCelphNVZnK1RrWkh6NzdiZmw5cnR6NTQ3RmZtVy9LNHhGUjBmRDF0WVcxNjlmTi91ZGs1V1ZKVnBYdHNweGRIUTBXcmR1amZ6OGZNeVlNVU5vNzkyN043cDM3NDcwOUhSUmNMcXN3NGNQbTExblNWSlNrbVRGZG1OT1RrN0NiNnB4MkZTbjAySGp4bzBtL1VlUEhpMnFwUHdrN04yN1Y3UWNIUjJOVTZkT1lkMjZkWmcxYTVaa3hlYXk0WFpMdjEwN2R1ekF5Wk1uVGRyZmZ2dHQxS2xUeDZUOSsrKy94NEVEQjB6YVI0MGFaZllZeG54OWZiRmh3d1poK2J2dnZzUG5uMzhPUVA5VUVNUGZnUDYxRzBMN3pzN09vdkQvVHovOWhEVnIxa2dlUTZGUW1BM2daMlptaW9MUG5wNmVrbjB6TXpORndlZW43ZDZLaUlpSWlJam83NFQvUmtWRVJFUkVSRVJFa2xSS2ZmQzVpTUZuSXZvL1RmMWNjZUtEemhpMDdpU2F6VHFJZFc4OGgrSHRBeDU3djBWRlJhSUtkYUdob2NMZldWbFpvcjRlSGg2UGZUd3AzYnQzbHd5bldjUGIyOXRzOWVMSGNmbnlaUlFYRnlNeU1ySlMyK2ZtNWlJN085dmswZlZsS3ljYXFrUWJLeHR3TWxRbFRFcEtRdjM2OWFza3JMTmd3UUpFUkVRQTBGZFpOdWpUcDQ4UWZOKzhlVE4rL1BGSGsyMWZlKzAxeVFxUWI3MzFGZ1lQSGd4QUgyaGV1WElsOHZQemtaeWNERzl2YjZFeWRrV1Z2ZTZ1WDc5dTBpY2lJZ0o5Ky9aRnk1WXQ0ZUhoQVpWS2hmajRlRkVvcjJIRGhrOGttS3BXcXpGejVreGN1blFKSjArZXhJQUJBekI2OU9pbnFuSnYyWE5hV0Znb1dhVjAwcVJKQ0F3TVJIUjBOTnpjM0NDVHlUQng0a1FoVkNtVHlkQ3RXN2NuTXVhS2tzbGt5TXpNTkJ0NkJ2UWgxY3BXbXpkbUhQZzNaL1hxMVpYYWQzVlVmUDlmcGxRcXNXelpNdmo0K0VBdWwwdjJLWHROcUZTcUp6RzAveGsrUGo0SUN3c1RWYUVHZ05xMWF5TXNMS3pjNnVkUFN0dTJiYkZqeHc2ejY4UEN3dEN0V3pmVXJWc1grZm41K1B6enoxRlVWSVRldlh1TGZydno4L05GcjdWV3JWcXd0YlZGZkh3ODR1TGlBQUR1N3U1V2o2dEJnd1pDZ0x0Smt5YlFhclZZdUhBaFNrdExNWFhxVk1URXhDQXFLa3EwamFYZ3M2ZW5KeG8xYWdSQS85NjBhZE5HOHQ2bGFkT21rcFdkdTNUcGd1RGdZSlAyeG8wYjQvYnQyOExFQUhOUC9aREpaTEMzdHhlV3kvN1dHYThyZS85aWFUc3BOMjdjUUwxNjlVU2ZXV3Z1cXdEcGV5dTFXbzIwdERSaEl1RGpDQXNMdzlLbFN3SG9xM29iWDN2YnQyK0hvNk1qOHZQek1XellzTWMrRmhFUkVSRVJVVTFqOEptSWlJaUlpSWlJSk5rcVdQR1ppRXc5SCtpTzh3dTZZZFNuWi9EbTVqL3d6cGF6OFBPd1IvdVFXdGcwc2tXbDlubmp4ZzFSTlZQajRMUHhvOWdCZmRpbk90U3FWZXV4OWwyUjRQT0ZDeGRFRlpwVFUxTkY2NHVLaXZEWlo1L2h1KysrZzZPakl6WnMyQUJ2Yis4S2orbnc0Y1BZc0dFRDZ0V3JoM2J0Mm1ISWtDRndjWEV4Q1pOTFZjY3RHODU1K1BBaFpzeVlnZmo0ZUV5Y09CRjkrdlFSclkrT2poYkdibXorL1BsUUtwWHc4L1BEeUpFalJldHNiVzFGZ1NNREd4c2JvYjJ5QWV2Q3drS3NYNzllcUhwYVVsS0MyTmhZZlBMSko1TFZKc3ZUb1VNSGs4clF4cFJLSlNaUG5neEFIL295S0J0K2V2VG9rZkMvR1JrWnVIZnZuc24vamg4L0htRmhZUlVlbzdIRml4ZUx3bVc3ZCsvR3BVdVhNR3ZXTE5TdFcxZHlHN2xjYmhJV0xCdklWU3FWb2hEczQ0UTFBd0lDNE8vdkw2cCtXVmIzN3QyRmNMd3g0L09hbTVzTHJWYUwwdEpTUEhqd1FQS2MxcXBWQysrLy8zNmx4L280eG93Wmc2dFhyd29odzZDZ0lMejIybXRZdEdoUnBmZHBDTkFiS2tuTDVYTE1uajI3M0lraGozdGRrZlhLcTRSZU52ajhMRHpOb0N5bFVpbjZ6aWtxS2hJcStjdmxjbEVWYkpsTTlzVEhWeFVhTldvRVQwOVBaR1Zsd2QzZEhWbFpXY0w5amt3bXcvang0eUdUeWRDMGFWTmN1WElGTjIvZUJBQnMyclFKRVJFUjZOKy9QOXEwYVlQdnZ2dE9WQzE2N2RxMUNBc0xFMVd1Tm55K1gzLzlkUXdZTUFDQXZsSzI0WGM1S0NoSStONXhjM1BEK3ZYcnNYZnZYb3dmUHg2ZmZmWVpTa3RMQVFBYWpRYkxsaTFEVmxZV2hnd1pJdXpmc043QStMY2dLaXBLQ0VwdjNyeFpzbm96SVA1OU5KYWFtb3FFaEFTVDlvU0VCTFJxMVFyVHBrMlQzTTRnTXpOVFZPSGIrSGNsTHk5UHRNNTRvcDFhclJhdFMwOVB0M2djclZhTDk5OS9IMnExR2kxYXRFQ1BIajNRcGswYnErNnJBTk43cTcxNzkrTDMzMytIU3FYQ2wxOStLUXBlNzk2OUc3dDI3UUlBMFpNakxsMjZKTnh6VFpvMFNiUS91Vnd1M0QrVkRYSGIyZG5CM3Q3ZTVIMGtJaUlpSWlMNnUyTHdtWWlJaUlpSWlJZ2syZG9ZS2o3ei94d2xJakZYQnlXK25kQVd0KzduNC9TTlRKeTQvZ0NhMHNwUGtraE1UQlF0R3dlZms1T1RSZXZNaFRhcnd1M2J0MFdCR0d1RWhJU2dkdTNhRmRvbU5UWFZKT3hzYk5ldVhjSmo3L1B5OGpCdjNqeXNYYnUyd3RWNmYvdnROd0Q2a00vMzMzK1AxMTkvSFlBK0lHVE16YzNOWk51eXdaZy8vL3dUZi83NUp3RGdxNisrUXZmdTNVV2h0SXlNRE1reEdNSkFVZ0huM054Y2s3RUErdkNib2Ixc2tOcGE5dmIybUQxN05xWk1tU0s4bHB5Y0hNeWRPeGVyVjYrdWNEWFExcTFiSXl3c0RPN3U3bkIzZDhlVksxZHc2OVl0WWYzdzRjTlJyMTQ5QVBwZzA0TUhENUNSa1lGcjE2Nko5ck5yMXk1ODg4MDNGaXY4cHFlblAzWkFOVEF3MEtTcVpsSlNFdDUrKzIzRXhNVGdwWmRlTXRuRzA5TlRWRjM3N3QyN2VQUE5OMFdURWlaTm1vVHUzYnVMdHZ2NTU1OHJQYzdldlh2ajFLbFQ4UER3Z0sydHJTZ3M1Kzd1anJGanh3ckx1Ym01UXBEWnVQS3BUcWZEMEtGRFRZSm54c29Mb1ZxamRldldtRFZyVnJuOXlnWTBsVW9sUHZqZ0E3ejc3cnZvMzc4Lyt2ZnZqNEtDQXZUbzBhUFNZL0gxOWNYUW9VUFJ1M2R2Yk51MkRWNWVYbWphdEdtNTIybTFXcHc2ZGFwQ3g3SzN0NjkwTlh5U2xwZVhKL3BjQWVhRGtwVlIyV3RWeW52dnZZZW9xQ2hrWm1iaXRkZGVFOXBIalJvbFZOY0g5TC9qeGlITTk5OS9INTA3ZHdZQVRKOCtIZWZQbnpmWjk4aVJJNFVKTWJtNXVYajExVmVoMFdnQTZDdm9MMXUyVE9oYldGaFk3bGdyNG9jZmZyQ3FuNkZ5dnNHSUVTUFF2MzkvaTlzWVQ5aVJ5V1RZdUhFalhGeGNjUEhpUlV5Wk1rVlkxNjlmUDRTRWhJaTJhOXUyTFU2ZE9nV2RUb2VFaEFRa0pDU2dhZE9tYU51MnJlZ1lDb1VDR28wR2YvenhoOURXdUhGakFQb1F2U0ZJYi93ZTI5allpTzVYSmsyYWhKZGVlZ25Cd2NHSWpZM0ZnZ1VMUk44UG16ZHZSbTV1TGthTkdnWEFjc1ZuWStmT25aTjhLZ0tnci9nc05ma29LU2xKdUdjcHk1b25mUlFVRk9EbzBhT1M2NHFLaXN5dTAyZzBadGRKdVhEaGdqQ0I2ZVRKa3dnT0RrYWJObTJzdXE4Q1RPK3REaDA2SlB5OWQrOWU5T3ZYVDFqT3k4dVR2TGZTYURSQ2U5bDdpWktTRW1Fc1pUOHoyZG5aS0M0dXR2Z0VBaUlpSWlJaW9yOFRCcCtKaUlpSWlJaUlTSkpLeVlyUFJHUlpVRzFIQk5WMnhOQVgvTXJ2Yk1HVksxZUV2NVZLcFNnSVZEWThFeEFROEZqSHN1VHc0Y1BZdVhObmhiYVpObTBhdW5idFdxWGpHRHg0TUg3KytXY2hhSnljbkl5Tkd6ZGl3b1FKVnUvandZTUhvckJXcTFhdFlHZG5CNTFPWnhLa2NYZDNOOW0rYk1ESjJNT0hEL0hqano5aTRNQ0JWbzlIeXNLRkN5WGI5KzNiaDMzNzlsbmN0blBuemlnb0tFQmFXaG91WDc0czJhZEpreVo0NjYyM3NHSERCcUh0eG8wYldMRmloVldoUUdQMjl2Wll1M1l0QUgxQTNqaXNGQklTSWxURkhEdDJMRzdldkNsVUxTM0xVSUhha2djUEhsUm9iRkpHamh5SnpwMDdZK1hLbGFKZ1ZFRkJBUll0V29STGx5NWh6Smd4RnNQMDMzenpqVWs0czZvTkdEQkFxRXk2ZE9sUzBickpreWZEeWNrSlAvLzhzOG5yS010UzZCa1FWOHVzTElWQ0lSbmd0NGEzdHplMmJkc0d1VngvYitYaTRvTDMzbnZ2c2NmazZ1cUtkOTU1eCtyK2hzcm5GZUhqNDRNdFc3WlVkR2hrUWRrSk5zWkIxYXJ3T05kcVdUS1pEQXFGd21UTXpzN09vb3EvWlN1MysvcjZDdXV0Q1ZnZk9IQkFDRDBieE1mSG8zbno1cFd1L0crSnRlZkg4SmsxVUNxVkZUNjNibTV1S0NvcXdxcFZxNFEyWDE5ZklWQU02SU8vMTY5ZngvVHAwNUdUazROZHUzWmgzNzU5S0M0dXhvQUJBMHpPdjcyOVBkTFMwaEFZR0lqYnQyK2pzTEJRQ0Q1WGhLR2l2bEtweE55NWM3RjQ4V0xSMHcyTW56WmhiZkI1K2ZMbFp1OGg3TzN0a1pTVWhHYk5tZ2x0U3FVUzQ4YU53K2pSb3lXM2Vad25DMVMxc2hOOVhuenhSUUNtazcrazdxc0F5L2RXWDMvOU5YcjI3UGxZcnpjeE1SR3Z2dnFxNUxvUkkwWlVlcjlFUkVSRVJFUlBJd2FmaVlpSWlJaUlpRWlTcmVML0tqNXJHSHdtb3VwMThlSkY0ZStRa0JBaGpKbVptU2tLUHZ2NitzTEp5ZW1KajYrcXllVnlVYlhrb3FJaVVWQldxVlJpNnRTcG1EQmhnaEE4L2VHSEh4QVpHWW4yN2R0YmRZeWpSNCtLOW1tbzhQdmd3UU5SdU16SnlVbXkrbkhaQUZwa1pDUXVYYm9rdE8vWXNRTjkrdlFSWG9laEd1V0RCdytRbEpRa2JOZWtTUk80dUxqQXk4dkxxbkZiYS96NDhRQ0Fnd2NQbWcwK0EvcGc3WlVyVjNEOCtIR2g3ZGl4WTRpSWlNRExMNzljNGVNV0ZSVmgwYUpGd25sUUtwV1lObTJhRUk2enQ3YzNHM28yUjZsVXdzUERBMzUrZnZEeThrSndjSENGeHlXbFU2ZE9DQXdNeEp3NWMweXFQOGZGeGVIYXRXdVlNMmVPNUh1VGxwYUcvZnYzbTdUZnYzOGZjK2ZPeFlRSkUxQ3JWcTBxR1NjQUhEbHlCRWVPSEJHV282S2loR3ZLemMzTll1aFppa3dtZzUyZEhRSURBK0hsNVlVNmRlcWd0TFJVRk5SODB1UnlPVXBMUzAwcWZqNHVwVkpwVmJEMFdWRFY1N2E2M0x4NVU3UmNuVTh5cUNwbEp5RnQzTGdSYm01dWFOZXVIUURUMStUajQyUDF2b3VLaXJCcjF5NVJXMUpTRW1iTW1JRVdMVnBnN3R5NWxSejEwMlBUcGszNDY2Ky9BT2kvbjZaT25Tb0VYSFU2SGRhdFc0ZHIxNjdoWC8vNkY3cDI3WXArL2ZvaE9qb2FKMCtlUlB2MjdmSFpaNStKOXVmczdBdzNOemVzVzdjT2dENTQrN2pmeVFxRkFqTm56a1JKU1FsT25qeUp0OTkrRzcxNzl3YWdyeXhjOXZObENENnIxV3FUOFpYSCtIZHU2OWF0Vm0vbjZ1cUs2T2hvQU1DWU1XT0VKMW1VcGRGb01HdldMS0U2czF3dXgvejU4eXQ4am94L0h6VWFqU2dVSGhBUWdNREFRQUFRM2xzRGMwOENLWHR2MWFwVks2RnFkMVpXRnZiczJTTk1LdlB6OHhOK0I4K2RPeWRVY0haMWRSVkM3bFg1TzB4RVJFUkVSQkFLdWxBQUFDQUFTVVJCVlBSM3crQXpFUkVSRVJFUkVVbFNLZlhob09KU0JwK0pxUHFrcEtTSXFyRUdCUVVKZjU4NGNVTFV0MG1USms5c1hBQlF2MzU5azZCa1FVR0JTY0Nsb25yMjdJbkpreWNMeSsrOTl4NHVYTGdnNm1Pb0lyeGp4dzZoYmNXS0ZRZ0pDWUdEZzBPNXh6aDQ4S0R3dDRPREExNTQ0UVVBRUtwSUcvajcrMHR1WDdZcVlaMDZkZURqNHlOVVlzN096c2FSSTBmUXExY3ZBTUM4ZWZNQUFMLzg4Z3NXTEZnZ2JEZHExQ2poZlRNT1JEOUo3Nzc3THE1ZnY0NjB0RFFBK2dxTm5UcDFxdFMrVnExYWhWdTNiZ25MYjczMUZ2ejkvWkdkblkyVWxCVDQrdnFLS20xTEdUMTZOSHg4Zk9EdDdRMDNOemVzWGJzVzZlbnBHRGR1SFB6OEhxOTZlbGxCUVVGWXYzNDlGaXhZZ0hQbnpvbldKU1ltWXV6WXNaZzllemFlZSs0NTBicU5HemRLVnFiY3VuVXJ0Rm90RWhNVE1YLytmRkYxOXNxNmNlTUcxcXhaSXl4N2UzdmpuWGZlUVVsSmlVbVZVM01pSWlMUXVYTm5lSHQ3bzA2ZE9raEpTY0hpeFl2UnNtVkx2UDc2NjA5Tk1Iajkrdlg0NFljZnFuU2ZhOWV1UlZoWVdLVzJkWFYxbFF5K3A2YW1WamhzL2pRb0tDZ1FMVnVxYUY2ZFNrcEtrSitmRDFkWFY4bjF4azg1QUlDR0RScytpV0U5bHJObno0cVcxV28xWW1OajhlYWJieUk2T2hxblRwMFNyZCs2ZFNzbVRKaGcxV2N2TGk3T3BDcTdvVHArZkh3OHBrNmRpamx6NW9qV3IxbXpCaDkvL0xISnZyWnQyNFlkTzNaSVZxc3ZLU25COHVYTHl4MlBzYktWckk4ZVBZcms1R1NydG0zWnNpVzZkdTJLWThlT2lUNzNnd1lOUW9NR0RaQ2Ftb3A3OSs1Qm9WQWdNek1UQUZCWVdJZ2ZmL3dSUC83NEkxcTFhb1czM25vTGdMaXF2VktwTkxtMnFtcHlrVUtod096WnMzSHk1RW0wYTljT3g0OGZSMXhjSEJvMGFHQXlTY29RZkM0cUtzSjMzMzFYSmNjdmo0K1BqeEI4TnE1R1hkYjI3ZHVGMERNQTlPdlhENjFidDM2c1k1ODRjUUo1ZVhuQ2N1Zk9uWVcvSzN0dk5XellNTVRIeHd2WDYrN2R1OUd2WHo4b0ZBcDA2dFJKdUZjWlBYbzBidCsrRFVCL2IycTQ1eUlpSWlJaUlucVdNZmhNUkVSRVJFUkVSSkpzYlZqeG1ZaXFYMkppb21oNTc5NjlxRldyRm9ZTkc0YTR1RGpSdWpadDJqekpvV0hac21VbTRhS0VoQVJNbVRMbGlSei9qVGZld0srLy9pb0VyZlB5OHJCa3laSnlBeThYTGx3UWhiVTZkT2dnVkdZdUc4bzFEcG9iSzF1VlVLbFVZdURBZ2RpL2Y3OVEwZmpiYjc5Rno1NDlyUTZWTm16WUVIdjM3cFZjWjZncUNRQ3Z2UEtLRVBZeVZ0bndxb09EQStiTW1ZTjMzMzBYSTBlT3hDdXZ2Q0phYjIyRjVpKy8vQkkvL2ZTVHNDeVh5M0gwNkZGczJiSUZ1Ym01Y0hOenc2eFpzeEFTRWlKVUdmYnk4c0xTcFV0Rm9jQTJiZHJBMzk4ZkJRVUZtRE5uRGhJU0VnRG9xMWgvOE1FSGFOR2lSYVZlcHpuT3pzNVlzbVFKUHZua0UvejQ0NCtpZGNYRnhTYlgrS0ZEaDB4Q2pBYUdjTmJEaHc4UkV4T0Q5OTkvLzdIR2xwR1JnZG16WjR0Q3RncUZBdSs4OHc3UzA5T2gxV294ZnZ4NGpCdzVVblJPczdPejhjNDc3d2pidUxtNUNTSDgzMzc3RFlzV0xVSkpTUW0yYk5tQ3BLUWt6Smt6cDhaQ3NFK3pqaDA3WXNLRUNTYnRVcE14L2c0TTRWRURxV3IyMWUydnYvN0M0c1dMMGExYk41UHZHa0FmR0RhdUdnczgrVWs5RlpXZm4yLzJldmp5eXk4aGs4bE1xc3IvK09PUEtDMHRGVTN5a1pLUmtTRlo4ZGZkM1IwNU9UblFhclc0ZHUwYVltTmpSZXMxR28zSjd4U2dENVpLVGRvQTlOOWZSNDhldFRpZThpUW5KMXNkZkhaMWRVVllXQmlXTFZzbWF0KzNieC8rL2U5L0M4c3JWcXpBMXExYmNlTEVDZXpldlZ2NG5UNS8vcnd3MFNrakkwUG83K1BqVTYyVE9SNDllb1RidDI5ai9mcjF3bWVxYnQyNlF0RFpvT3p5azZMUmFQRGFhNjlaN0dNY2VnYUF3NGNQVi9xOUh6SmtDQVlQSG93OWUvYUkyZzNCWjdWYWJYSk5XSHR2VmE5ZVBYVHExRW00dDhqSXlNQXZ2L3hTb2NsWnNiR3hra0gvcjc3NkNsOS8vYld3L00wMzM4RFIwZEdrWDAyOWowUkVSRVJFUkkrTC96WkRSRVJFUkVSRVJKSlUveGQ4TGk1aDhKbUlxaytYTGwxdy9mcDFvVnFnVHFmREYxOThnVjkvL1ZXb2JnZm93NXN0Vzdhc3FXSFdDRnRiVzB5YU5Fa0lsOXJhMmxvVi90NjllN2RvdVh2MzdzTGZaUU90NWlyRkZoY1htNHpGMTljWGJkcTB3Y21USndIb3E4S2VQbjFhcUNaZEhwbE1KZ1N3TFpITDVWYjFxNGpnNEdCODlkVlhjSEp5TWxsWHRvSzNYQzQzNlhQOStuVnMyN1pOMUtiVmFuSDE2bFZoMmRYVkZjMmJOMGZ6NXMxRi9RSURBMFhuL2ZyMTZ3RDBWYktOQStvdUxpNVZYdkhaUUtGUVlPTEVpZkQzOThlR0RSdUVrTlRVcVZNUkhCd3M5RXRKU1JGVlVWVXFsYUtnbHF1ckszSnljZ0RvcjVGRml4YVZHMEN6Wk4yNmRYanc0SUdvcmV6NzRlN3ViaElnZFhOemcxd3VGMTdIOWV2WG9kUHBzRzNiTm16ZHVsVVVaZzhORFdYbytSbGgvSnVoVXFtc3FvNWZsZmJzMllOLy9ldGZVS3ZWb3MrVnNjT0hENk93c0ZEVUZoa1orU1NHVjJtSER4OFdmUTk0ZUhnSWdkanUzYnViaEo0Tjl1M2JoOUxTVXNsUUpxRC9EbDI1Y3FWa2RmSEF3RUIwNnRRSksxZXVoSU9EQTBhT0hJbnAwNmRYd2F0NXN0emMzRXhldjZHYXRYRWZ1VnlPRGgwNm9FT0hEcmh3NFFLMmJkdUdzTEF3MUs1ZEd3Qnc4K1pOb1g5MVZBalhhclU0YytZTTl1L2ZqMU9uVHBtTU9TOHZ6K1R6WlBpZGRuVjF0YnFTL2VlZmZ5N2M3NFdIaCtQRER6K3MwRGhsTWhsME9oMnlzN01ydEYxdWJtNkYraHNyTEN6RXpaczNoVWxLQU5DOGVYT2g0dlNaTTJkRVlYc3ZMeTk0ZUhoSTdrdnEzbXJ3NE1HaVNWWC8vdmUvS3hSOE5oZGNMdnZFRXFWU1dlWDNWa1JFUkVSRVJEV0p3V2NpSWlJaUlpSWlrbVNvK0Z4Y3l1QXpFVlVmdVZ5T2NlUEd3ZHZiR3hzM2JoUUNpemR1M0JEMTY5Mjc5ek1aMklpTWpFVG56cDN4OE9GRHZQdnV1NmhidDY3b1VldGxGUlVWSVRVMVZWaXVWNjhlbWpadENrQmY3Zm5XclZ2Q09wbE1admJSNzBWRlJhSmx3N2tmT0hDZ0VIeHUwcVNKMlhDUGxPUEhqMlBwMHFYbDlvdUxpek9wckdpd2UvZnVTbFZ4emMvUHgrWExsK0hvNkFnSEJ3ZW9WQ3FVbHBiaStQSGpTRXBLRXZXVnFvZ1lGQlFFSnljbmkrZmUyZGxac3Ixc0FESXVMZzYzYnQwU2hmMThmWDJ4ZlBseUllUldYZnIxNndkdmIyOHNXclFJL2ZyMVE4ZU9IWVYxMmRuWm1EVnJsaWlVT1dEQUFPemN1Vk5ZSGpseUpNNmNPWVBmZnZzTkFCQWRIUTEvZi85S2o2ZFpzMmI0L2ZmZkxmYVJPcSsydHJhb1Y2K2VFQnhQUzB2RDlPblRjZmJzV1ZHL1VhTkdZZWpRb1pVZVgzVnIxNjRkM056Y0tyVE5wVXVYUkFGZitxL3o1ODhMZjd1NHVLQzB0UFNKSFBmKy9mdFl0V29WenB3NUk3U1ZmWm9Cb0s5SS9jVVhYNWkwNzlpeEErUEhqNi9XTVZaV2FXa3B2di8rZTFIYnFsV3I4TVVYWCtEV3JWdm8yN2V2Wk5Wd2c0TUhENXF0VHZ6MTExL2pQLy81ajdEczdPd3NDcWoyN05rVFdWbFppSXlNUkdCZ29HamI5dTNibzBHREJsQ3IxZGl4WTRmUUhoa1ppWWlJQ0dSblo1dU11eVk0T2pxaVNaTW1vdENzTVpWS0JibGNqajU5K3Bpc3UzTGxpakNSeWZqMzR0aXhZemh4NG9Uay9zcFc5UzlQZW5vNkRodzRnSU1IRCtMaHc0ZG0rK1hrNU1EZDNWM1VabnhQWm05dkQwQWYyclgwTzNuOCtISGhiNFZDSVhydkxQSDI5a2JQbmowQm1JYUhuNFRMbHkrTEpnSVp4Z0tZbm5OTEU5U2s3cTJDZzRNUkVSR0JoSVFFMk52Ym8zWHIxaWd0TFRVSkxwdnoxbHR2NGM2ZE95YnRaYi8vaGd3Wklybjl3SUVETVdyVUtLdU9SVVJFUkVSRTlEUmg4Sm1JaUlpSWlJaUlKQmtxUGhkcG5reG9oSWllYlFNR0RJQ1hseGVXTEZsaUVtcHhkSFEwRzlpb1RxKy8vcnBKMjVNSzBobUxpWW1CU3FXeTZ0SDJLcFVLbjM3NktSSVNFckJ6NTA2MGFORkNXUGY1NTUrTCtqWnUzTmhzNkxKc09FZWxVZ0hRQjFXN2RldUdsMTU2cVVJVnVOVnFOWXFMaTAwZTh5NUZxOVdhclJCcVhNbTNJcFJLSlJZc1dHRHl1cVRVcjEvZnBNM0d4Z2J0MnJYRHdZTUhBUUNlbnA3dzgvT0RuNThmZkgxOTRlUGpZeExNTTRpSWlCQXRHMWVKQnZTaDZva1RKMG9HcnF2REN5KzhnUFhyMThQWDExZlUvdWpSSTFIbDFzNmRPeU1rSkVUVVI2RlFZTmFzV1lpTmpZVktwY0x3NGNOeDdOaXhTby9seFJkZnhLWk5td0RvM3lQRE9hMVhyeDU4Zkh4UXQyNWRoSWFHU200YkVSRWhxcGh0SEhxV3lXUVlPM2FzeWJsLzJyejY2cXRtcTY2YnMyN2R1aW9MUHUvZHV4ZUhEaDB5YWJmbWMxTFRtalZyaHExYnR3ckxkKy9lRmFvUUEvb3c4b3daTXpCcjFpeWh3aXdnUGJHaHNuUTZIZmJzMllQLzkvLytuMGtWM3ovLy9CTUZCUVZDbGR5aW9pSXNXTEFBang0OU10bFBYRndjUWtOREVSVVZWV1ZqcXlvSER4NFVWV0dQakl4RTNicDFNWDM2ZEdSbFpXSFZxbFdpNyt1b3FDaGtabWFLQXMzbXZyZlQwOU9GdnlNaUlpQ1h5M0h1M0RsUkgwTkYrYkpWc2w5NDRRVjA3OTRkT1RrNW92QnNSRVFFb3FPamNldldMWlBnczFLcEZGMHoxbGkwYUJHdVhic21MQThiTmd5OWV2V3lhbHZEdGRhMWExYzRPenNqS0NnSXZyNis4UEx5UXExYXRlRHU3ZzQ3T3pzVUZ4ZExWcjAycDdTMHRGTDNJanFkRGxldlhzV0pFeWVFaVU4eE1URVd0N0d6czBQSGpoM1JwMDhmazRDdjFHUzA3Ny8vSGhrWkdWYU41K0xGaTdoNDhhSlZmWnMxYXlhRWpXMXRiU1VyVE8vZnZ4OGJObXdRbGtORFEvSGhoeCthRFJBYlY1OEc5TmRPYkd5c1NYOGJHeHNvbFVxODlOSkwrT0dISDNEczJERjA2TkFCQUpDUWtHQnl6YlpyMTg3czZ6RCticFhMNVVLMTVpRkRoaUFrSkFSRGh3NkZpNHVMMmUzTHlzL1BoMGFqc2VyZXlsd2Y0MnJWUkVSRVJFUkVmeWNNUGhNUkVSRVJFUkdSSkVQRjU2SVNWbndtb2llamZmdjJpSXFLd3Q2OWUwWHQrZm41K09hYmJ6Qml4QWpJNWZJbk5wNktCSkVxNHZ6NTgxaTJiSm13YkJ6ZWxGS1pDc2NSRVJHaTBPZisvZnR4NGNJRlVaOEJBd2FZM2I1c3lNd1FmQWFBcVZPbldqMk93NGNQWTh1V0xiaDA2UkxlZlBOTnE3ZXJhcmEydG1qZXZEbE9uejV0c1YvejVzMU5Bc0VHZ3djUFJzZU9IUkVTRWdKWFYxZXJqNjFVS3VIaDRTRUtaUnAwN05nUlU2Wk13Wll0V3pCbnpod01HVElFZmZ2MkZjS1MxY1hQejgra3pkL2ZIMEZCUWJoMTZ4WlVLaFZHalJvbEN2d1oyTmpZWU02Y09kRHBkSkpoL0YyN2RwbUVvWTJya0J1clU2Y09acytlRFg5L2YvajcrMXRkNGRLd3JSUm5aMmZNbkRrVDRlSGg2TmV2SDU1Ly9ubTg4Y1liQ0E4UHQzcmZ6NHJLQmlqTDg5ZGZmNG1xdGpkbzBBQmR1blNwMG1Pb1ZDcDRlM3NMeTU5ODhvbEpuL1BueitPOTk5N0RraVZMNE9YbFZhWEhCL1RmcTFLaFFUczdPNHdkTzFiNEhCY1VGQ0EyTmhhWExsMHl1Ni9WcTFlamZ2MzZKaFhpYTlxVksxZEV5NFpKU0hLNUhLZFBueFo5cDhybGNnd2ZQaHhPVGs2WU1HR0NVSVZXSnBOSmhwOWJ0V29sQk8vZmVPTU5mUFhWVjJiSFlXdHJpNWt6WndyTDVVMFk4UEx5RXZVUENBaUFUQ1lUWFRQV0tCdnVkWFoycnZBK2V2VG9nUjQ5ZWtpdTArbDBGaXNrVjZYazVHUk1uRGdSZ0g1aVMxQlFrTm4zSmpnNEdMMTY5VUtYTGwyRUFQZXVYYnRFZldyeUtSeUdDdE1HLy9uUGYvQ3ZmLzFMMU9icDZZbmp4NDhqSkNRRVFVRkJRc2hZclZaai9mcjEyTDkvdjlBM0lDQUFzYkd4Y0hKeU1udE1aMmRuUkVkSEl6bzZHb0EreEx4cTFTcFJuNkNnSUVSR1JwcmRoL0c5bGZGOVZhdFdyZENxVlN1ejJ4bTdmLzgrMXF4WmcvajQrS2QrY2c4UkVSRVJFVkYxWXZDWmlJaUlpSWlJaUNTcGJQVGhvMklHbjRub0NkbStmYnRKNk5sZ3g0NGR1SDM3Tm1iTW1HRVNlRWxQVDhmQ2hRdE4ycDVXZi8zMWw2aUNablc3Y2VPR1NTalExOWZYWWxYQ3JLd3MwYkkxUWR6VTFGU1Q2bzM3OXUwVC9tN1Jvb1haUU5BNzc3d2ovTjJwVXljTUdqUklzcDl4VUNnbkp3Y0hEaHdRcmYvcHA1L1FyVnMzeVdCeVJFU0V4ZUJ6Y0hBd3BrMmJablo5UUVBQUFnSUNoT1hDd2tMY3VYTUhxYW1wd3YrKzhzb3JhTktrQ1FEZzRjT0gyTFZyRi9iczJXTVNKSmZMNVJnOWVqUUdEeDRNUUY4Rk9qYzNGNTkrK2lsT256NXRFcVo2VWpwMjdJaGJ0MjVoekpneDhQTHlrZ3crQTVZRGJ4Vzl2anQyN0NqOHJkUHBjUC8rZmFTbXBncm5WYWZUWWNLRUNjTDZVNmRPWWNlT0hTYVZzd0g5ZXhnYkd3dHZiMitjTzNjT09wME84Zkh4aUkrUHg3Smx5eXdHMHFqcW5EbHpCdDkrKzYyd1BINzgrR285M3VuVHAvSDc3NzhMeTU2ZW5uajQ4Q0VBL2NTU2lSTW5ZdkhpeGFKcTdsT21UTUhreVpNQndLcHErb0Erd0d4TUt2VGNyRmt6VEowNlZRakhwcVNrWVA3OCtTWlZ1cDJkbmFIUmFJUUpOc1hGeFlpTmpjWDY5ZXZoN094czFYaWV0UER3Y09FcEFqZHUzTURISDM4c1d0K3RXemZoZFM5Y3VCRGp4NDlIKy9idGNmZnVYWncvZjk1a2Y4OC8venprY2ptZWYvNTVSRVJFV0F3K0t4UUtkT3JVeWVxeE9qbzZWcWkvT1pWOXlrRFpmV1JtWmlJOVBSM3A2ZWxJUzB2RG5UdDNoSDllZU9FRnlVclVpWW1KV0xGaWhlajNReWFUNGNVWFg4U2dRWU1rbjlpZzFXcVJtSmlJczJmUDR0eTVjMlluY05uWTJNRFIwUkdCZ1lHNGRldVcwUGJpaXkraVg3OStrc0h5c3Z0U0twVVdYM2V2WHIwd2R1eFlBUHJxOG9aZ3NxT2pJN1p2M3k3czAvaUpIak5uenNRTEw3d0FBUGp3d3c5eDh1UkppOGNBZ056Y1hLeGV2ZHJrU1JFblQ1NFV0bGNxbFFnSkNVRm9hQ2hPbmp3cGVycEI0OGFOTVgvK2ZJdWhaeWtyVjY0MCthMTc5ZFZYemZaWHE5V2ljMmpOZlZWaFlTRXVYNzZNM054Y29jMXczUUQ2KzVxNWMrZWFQQ2tGMEo5ejQzdXdqejc2eU9UK0dRRGMzZDNMSFFjUkVSRVJFZEhUaU1GbklpSWlJaUlpSXBLa1VyTGlNeEU5T1Z1M2JzV1dMVnNzOWpsMTZoUW1UWnFFK2ZQbmk5cno4dkp3L1BqeEtoL1QyclZyaFVxSDVuaDZlZ0pBdFZSTk5TY25KOGZxdmlrcEtaZzVjNmJvOGVvQU1HN2NPSXZWc3hNU0VrVExsczVEWEZ3Y3RtM2JodXpzYkl0amNYRnhRZTNhdGNzZHM1dWJHMEpDUWl6MnVYWHJGdWJNbVNNS0x3SDZNTjY0Y2VNd1pzd1l0Ry9mWHZRYTI3WnRpNXljSE1oa01zamxjc2hrTWlpVlN0amIyeU1vS0FnUkVSRm16OGt2di95Q2xKUVVwS1dsQ2NFMXFRck9uVHAxd3JGangzRGt5QkhFeDhkYnZDNE13YkxDd2tKUndMZ21LeE8zYmRzV1Y2OWVSWjgrZmFyOVdPbnA2VGg5K3JSd1BnM25WcVBSaVBxRmhZVWhKU1VGUjQ0Y3dkR2pSM0h2M2oyeisvVHc4QkFxKzU0N2QwNW9sOHZsQ0EwTlJWNWVuaEIyTFU5YVdwcG8rZHk1Y3hnOWVyUzFMdzllWGw1WXZIaXh4VDZWcWJoY0ZVRk1nODZkT3d2VlM4MHhEamRhTzlheWdYbERrTEU2cEtXbDRhT1BQaEsxelp3NUU0bUppZGkwYVJNQS9TU0VkOTk5RjRzV0xVTGp4bzBCNkY5WDJlQm0yZUJrV1dXckh4dFRLcFVZTVdJRUJnNGNDTGxjRHExV2kxMjdkdUdMTDc0d0NTWGEydHBpNGNLRlNFMU5GWTM5N3QyN1dMeDRNUll0V29TQ2dvS240bHAxZEhSRWZuNCtaREtaYUlMS3paczNSZWZMM2QwZEkwZU9GSlo5ZlgyeFpzMGErUG41bVoxUTR1VGtoTWFORzFkN01QNXgzTDkvLzdHMi8rS0xMN0J6NTA3SmtMeUJYQzRYVlpHK2QrOGVkdTdjaVgzNzlwbDg1blE2SFk0ZlA0NVRwMDZoWjgrZUdESmtpS2lhdVVhandlVEprOHU5bGcyL2RVMmJOc1dqUjQvUXUzZHZ2UHp5eXhaRHNHVkR2dVZWZkxheHNSR0N0b1pxeXdaU0FWekRQZzNyckgzQ2g3T3pNN1p1M1lyMDlIUWtKaWJpd29VTFNFaElFRDFOUTZQUjRQTGx5N2g4K2JKb1c1VktoZDY5ZTVkN3ZzcmFzR0VEamg0OUttb0xEdyszR0xZdkcvNjNkRjlWVUZDQXFWT25Jams1MmVMWVpESVpBZ01ESmRjWlR3WUI5Qk9ES2hydUppSWlJaUlpZXBveCtFeEVSRVJFUkVSRVppa1ZNaFJwbmx5WWo0aWVQWGw1ZVZpK2ZMbEpWVDkzZDNjc1hMZ1FIMy84c2FpeTY2MWJ0M0Rtekprbk1yYTZkZXRLVmc2V1VqWk1VMTJQZ0M4dExjVTMzM3hqMWJFdVhyeUllZlBtbVFTbGUvWHFoVmF0V2tHcjFTSW5Kd2YyOXZhd3RiV0ZYQzdIdzRjUHNXUEhEaVFsSlltMk1SZXNBZlJCclBKQ3p3Q1FuSnlNQnc4ZWxOc3ZNek5Uc3BxdlFaMDZkVEI1OG1TVDZxc0dHUmtaV0xCZ0FWeGRYZEcwYVZQVXFsVUw5dmIya012bFVLbFVVQ2dVUXFCS3A5T2hzTEFRbHk1ZHdvVUxGNkRWYW9Vd2FtbHBLVXBLU3VEdjc0L0RodytibkJNcDgrYk5zeXBBcGRWcU1XZk9ISXdmUHg1WHJsd1JoZUtxTXlSYW5xQ2dJSXRWcjYyaFZDcWhVQ2hFYlVWRlJTYUIzWlNVRkpOSzVGSVNFeE14YXRRb3E0NTk1c3daTEZteUJGRlJVYUpLbDgyYU5ZT0Rnd055Y25KTUt1OWFxN0N3c0VMYlNsWGdMQ3NtSnFaU1k2a3FUazVPOFBmM3Q2cXZXcTNHelpzM2hXVzVYRzd5UGhzWUI1OERBd05ScDA2ZHh4dW9HWWFKSGNiZlAyM2J0a1d6WnMzUXJGa3pGQlFVWU51MmJRQ0EvUHg4VEpzMkRmUG56OGR6enowbnViK3lFejZNWDE5eWNySkprTkFnT0RnWTA2ZFBGNzRuejU4L2ovWHIxd3VWZEkzWjJ0cmlndzgrUUhoNE9NTER3M0htekJuUnhKMzQrSGhzMmJJRi9mdjNmeXF1MVpFalIrTG5uMzlHMDZaTlJSTlNvcUtpNE9mbmg5allXR1JtWm1MNjlPa21vVm5EdFdXb3ZpMWwyclJwMVhaOVdFdWowU0FqSXdPdXJxNXdkSFNFVENhRFZxdkYvdjM3VFNiWFZEUTQ2dWJtWmpIMERPamZyNnRYcitMaXhZczRkZW9VTGwyNlpOTEgxOWNYR1JrWndzU1E0dUppeE1YRlljK2VQWWlLaXNLd1ljTlF0MjVkS0pWSytQajRtSzI2NytEZ2dCWXRXcUJMbHk0QWdPam9hTHo5OXR0Q01QbisvZnZRYXJWd2NuSVNmamVMaTR2eC9mZmZpNExFQUtxOU1ubEZKM240K1BqQTFkVVZkZXZXUmFOR2pmRDc3Ny9qdDk5K3M3aWZvcUlpTEZ1MkRJRCtxUTRSRVJGbzNydzVtalZySm5uL3A5Rm9zR3JWS2h3K2ZGalVibWRuaC9mZmZ4OXl1Ung1ZVhuUTZYU3dzN09EVXFsRWNYRXhMbCsrakhYcjFvbTJzWFJmNWVEZ2dMdDM3NVo3UDVHVGsyUDJmcWxzYUQ4cEtjbHM0TnplM3Q3aWVJaUlpSWlJaUo1R0RENFRFUkVSRVJFUmtWa3FHd1VyUGhOUnRYbnc0QUZpWW1KTWdrWHU3dTVZdG13WkFnTURzWFRwVXN5Wk0wZW9sRGQwNkZEMDZkTUhuMy8rZVpXUHAxKy9mbmp4eFJlRlpYTUJwNmxUcDBJbWs4SEJ3UUVLaFFJNU9UbTRlUEdpcUkraEVyU1VIajE2WU55NGNjTHl6Smt6SllOT1o4NmN3Zno1ODZGVUttRmpZd09sVW9tY25CeVQ2czIxYXRVU0xaZVdsbUw3OXUzWXRtMmJTYlhJNE9CZzRkSHpBUENQZi94RENCRExaRExKZ0pDWGw1ZkZjR1REaGcxTjJ1UnlPUm8zYm94V3JWcWhkZXZXbURoeEl1Yk1tV04ySDhhT0h6OXVzWUwzNHNXTDBhQkJBMXk0Y0VGb2E5KytQUzVldkNnS2VlZms1T0MzMzM2ejZwaVdqQnMzRHNIQndWWUZuNlZDU3ZiMjluajU1WmZScVZNbnZQLysrOGpMeXdNQTVPYm1Zc21TSmFLK25wNmVRa1hhbXZLNFliYTMzMzdicEdMMHVISGpjUDM2ZFZGYmNIQ3dWZnN6Ri93S0N3dkRzR0hEY1BIaVJmejczLzhXMm84ZE80Wmp4NDZKK25iczJOR3FZLzJ2VXlxVm9yQzVtNXViWkwvang0L2oyMisvaGF1cksxUXFGVXBLU3BDY25DeXFjbTd1T3k0dkwwOFV1cXlPSUw5T3A4UEJnd2V4ZnYxNkZCWVdDdTBlSGg2aU1QbWJiNzZKdkx3OGZQLzk5d0QwSWNmWnMyZGorZkxsQ0FvS3d0U3BVNFdKRU1YRnhiaHg0NGJvT01ZVldWMWNYT0RxNm9xc3JDeFJuOEdEQjJQRWlCRlFLcFhJejgvSHdvVUxFUjhmTHpsdU56YzNMRml3QUkwYU5STGFKaytlakN0WHJvaENpazlUVlZhVlNvV0ZDeGZDenM3T1pGMmpSbzN3eVNlZjRQVHAwNkl3K2VuVHA1R1FrQUJiVzF1a3BhV1pCR1pWS3BYd2QwMkhuZzMrK2M5L0NxRmlPenM3bEphV21sU2ZCeXlIVmFXWSsrMTBjWEZCWUdBZ0FnSUNrSkNRZ0lrVEo1cmRSNGNPSFRCdDJqVGs1ZVhocTYrK3d2NzkrNFV3ZFdscEtRNGNPSUJEaHc2aGMrZk9lTys5OXhBWUdDajZETmFxVlF0dDJyUkIrL2J0MGF4Wk0xSDFaUThQRDlHeGZ2cnBKM3o2NmFmQ3NxRjZlVm5PenM1d2NYR3g3aVJVZ0VhamdVYWpRWEZ4c1dpaWhVd21FL1hMemMzRkYxOThnYnk4UE9UbDVlSGh3NGQ0OE9CQnVVL0U4UEx5Z3B1Ym0rVHYrZTNidDNINzltMzg4TU1QQVBTL1VTdFhyb1NEZ3dNQS9jUzdwVXVYbW54UEFNREVpUlBoNitzTEFOaTNieDgyYjk1YzdtdHQyYktseGZVTkdqVEEyYk5uUlcyZW5wNW8yYklsV3JkdWpSczNibURidG0wNGRlcFV1Y2NDWUhGU1U2TkdqVXlDMlVSRVJFUkVSRTg3QnArSmlJaUlpSWlJeUN5VlVvNWlCcCtKcUpwNGVub2lKQ1JFRkh6MjhmSEJraVZMaEFDSnZiMDlGaTllalBuejU4UFYxVld5OG10d2NEQldyVm9sYW91SmlaRU1wMWhTcTFZdGt4Q3hGRmRYVjR2QlhBQm8zcnk1MlhVS2hVSlVkYy9jNDl5Yk5Ha0NqVVlEdFZwdDhWaVJrWkdpWmJWYWplUEhqNXVFbm4xOWZmSGhoeCtLSGlQZnRHbFRuRDU5R29ENTZvcHZ2UEdHU2VqSVdIQndNR1F5R2V6dDdkR3laVXUwYmRzV3JWdTN0dmdZOThmVnBVc1hJZmpjczJkUHhNVEU0TTgvLzhTU0pVc2txNnhXbGt3bVE4ZU9IVTFldjd1N080S0NnaEFZR0lpZ29DRDQrL3VqcEtRRTc3MzNudERIeThzTFBYcjBRTDkrL1lRdzhZUUpFMHpDenNaNjkrNXQ5bnI0WDFPclZpMDRPenNqTnpjWEFHQmpZNE9BZ0FBRUJBUUk1elFnSUFDYk5tMFNLc0xMNVhLMGJOa1NBd2NPRks3N0ZpMWFJRDQrM3V6Nzd1RGdnTTZkT3orWkYvV1VrOGxrb3FxOTVnUUZCWW1xTmtzcCs3MWprSmlZS0ZxdWp1RHpIMy84Z1JVclZvamFWQ29WUHZqZ0E1TXc5OXR2djQyN2QrOEsxWnJidEdtRGtKQVFLSlZLbEphV1dwelFZQnpPOS9MeXdyeDU4L0RlZSs5Qm85SEF6YzBOTTJiTUVBVitIUjBkMGJScFU4bmdjOHVXTFJFVEU0UGF0V3VMMnAyY25QRHV1KzlpeG93WkFQUWgvVUdEQnBVYjRIeVNMSDJYZTNwNm9sZXZYcUkyalVZam1veGdyRTZkT2xBcWxWVTZ2c2VsVkNvUkdob3FURUF5OTV2cjcrOHZDcTFiSXlBZ0FJMGJOMFpBUUFBQ0F3T0ZmNHlyWTErNWNnV1RKazB5MmRiWjJSbGp4NDVGdDI3ZEFPaXY4WWtUSitMVlYxL0YxcTFiY2VqUUllRjNXNnZWUWlhVHdjYkdCb0dCZ2JoMjdSbzZkdXlJamgwN0lpd3N6T0p2dUxHSWlBalJzcm1KSiszYnQ3ZHFmeFcxWThjT0xGcTB5S1M5N09mYTJka1oxNjVkczJwQ2txMnRMVnEwYUlGZXZYcWhaY3VXd3RNdFRwdzRnZDkrK3cwSkNRbVNyek1nSUVBSVBRUEExYXRYSmU4cng0NGRpNmlvS0dIWjB2MmZnWStQRDdwMjdXcXhUOE9HRFhIMjdGblVyMThmYmR1MlJidDI3ZENnUVFOaGZYcDZlcm5ISVNJaUlpSWkrbC9HNERNUkVSRVJFUkVSbWFXeWthTklVMXArUnlLaVNwREpaSmcyYlJyUzB0S1FuSnlNaUlnSXpKa3p4NlNLb0ZLcFJHeHNyTm45eU9WeWs4ZDNWMmQ0dEZHalJoYUR6MzM2OUlHM3A3NzhEZ0FBSUFCSlJFRlV0N2V3ckZLcE1HalFJR0U1UER4YzFIL28wS0ZDc01uVzFsWm9Oeng2M0ZLQTI5M2RIUU1IRGhTMU9UbzZZdkhpeFpnNGNTSWVQSGdBUUI5NlhycDBxVWw0cUhIanhrTHdXY29ycjd5Q0hqMTZtRjBQNkt0anJseTVFcUdob1dZRGJWTFZRaXRMb1ZEZ3hSZGZ4TWNmZjR6T25Uc2pKaVlHTXBrTVFVRkIyTGh4STA2Y09JSGZmLzhkcWFtcHlNN09SbkZ4TVVwTFM2SFZhbEZhV2lyOFkxaTJwSEhqeHZEdzhNQnp6ejJIVWFOR29XSERoZ2dPRGpaYktiZHYzNzRBZ0U2ZE9xRng0OFltWWJQT25UdERyVlpqelpvMUprR3IyclZyWThDQUFZOXhabXFHbTV1YnFFcTFWQ1hnRGgwNkNJRmI0OC9xOE9IRDRlRGdnSVlORzhMUHowOVVpZFJnNU1pUnlNdkx3MHN2dllTT0hUdEtmajhzWDc0Y00yZk9sQXpCdmZubW0wSjR6Y1hGQlR0MzdxemNDNjBnaFVKUmJwODJiZHJBMWRXMVF2dTljdVdLU1FYZHF1Ym41d2RIUjBmazUrZExybmR3Y01CcnI3MG11YzQ0TU8zaTRvS3dzTEFxSDEvcjFxMHhiTmd3Yk4rK0hZRCtHbGl3WUFHYU5HbGkwbGN1bDJQbXpKbVlQSGt5bWpkdmpyRmp4d3FmeThqSVNMUGZyNjZ1cnFJbkFBRDZLdU14TVRIWXMyY1A1czZkYTFJdEZ3QmVlKzAxcU5WcVlXeWVucDRZTldxVUtCaFpWb3NXTGRDN2QyOWN2SGhSbUR6eHRGMnJGV0VwWFAvS0s2OVU2YkdxU2xoWW1PU1RGd3ljbloweGJkbzBxd1BFQnA2ZW5saTllclhGUHVIaDRZaUtpc0xodzRjQjZIL0RCd3dZZ0FFREJraFcvNjVUcHc2bVRKbUNnUU1IWXNPR0RUaDM3aHljbloweFpzd1lBTUNnUVlNd2ZQandTdDBIaFlTRXdOYldGc1hGeFdiNytQcjY0czAzMzZ6UWZ1dlZxeWRVM2plK0g3Q3hzUkZWNUs5VnE1YmtaMUxxczkyblR4K1RDUkNBL2o0cUtDZ0k0ZUhoYU5teUpTSWlJa1QzVm9EK2ZlbmJ0eS82OXUyTDNOeGNuRGh4QXNlT0hjTzVjK2VFRVBucnI3OHUycVpYcjE1NDhPQUJ0bTdkS3JUOTR4Ly9NTGtIQ3c0T2hrcWxNbms2aDRHcnF5c1dMbHdvK1h0bnJIZnYzbmo1NVpkRjk1UEdiR3hzcXV6ZXlyZ0tPeEVSRVJFUjBkOEZnODlFUkVSRVJFUkVaSmF0alJ4RnJQaE1STlhJMXRZV2MrZk94ZUhEaHhFZEhXMDJxRk0ybUxWNzkyNkwrMTIvZnIzWmRUWTJOcUtBYmtYRFFWS2hMcmxjRGg4ZkgvVHExVXNVY2diMElSOURJRW1LcGNlZGg0YUdTb2FBN08zdDhmenp6K090dDk2U0RPSFdybDBiOCtiTlEweE1EQ0lpSWpCejVrekpBSlVoaEMyWHkyRnJhd3RIUjBlNHVibkIzOThmUFh2Mk5GdlZ0U3lwVUpJeGM5VS9IOGVrU1pNUUZSVWxDcUxKNVhKMDZOQUJIVHAwc0hvL09wME9KU1Vsa3NGb1F4akkzOThmL3Y3KzVlNXJ3b1FKNWZicDFhc1h3c1BEc1dQSERseTZkQW1abVpsbzNMZ3hKaytlWEsxVnNxdExaR1JrdWRmSnNHSERKTnY3OWV0WDd2NERBZ0lrdzIzR1hGMWRzWHIxYWh3NGNBQUhEaHpBblR0M29GS3BNSGp3WUZHWVhDYVRTWVpWYThxd1ljTXFIQXhldDI1ZHVjRm5tVXdtK282cmFJVmRtVXlHQmcwYUlDRWhRZFR1Nk9pSVpzMmFZZVRJa1VKVi9yS01LejYzYXRXcTJpYWhqQmd4QXFtcHFiaDI3UnBpWTJNUkdocHF0cSs5dlQxV3IxNXRNa0dtU1pNbStQYmJiMDM2Tm1yVUNHUEhqaFVxdFJ1TGlvcENseTVkTEw2dUVTTkdJQzh2RDM1K2ZuajU1WmV0T3Y5anhveEJabWFtTU1hbjdWcXRDQzh2TDdpNHVPRFJvMGNBOU5lZjRmZXhiRWowYVdFOEljbkd4Z2EydHJhd3RiV0ZpNHNMV3JSb2dTRkRoa2hPNnFncUkwZU94SU1IRDlDbFN4ZDA3TmpScWtCclVGQVFsaTFiaHQ5Ly94MGxKU1hDSkFxcDMzcHJLUlFLTkdqUUFGZXVYQUdnUHhjcWxRb09EZzd3OVBURTg4OC9qNEVEQjBwK05peHAwYUlGV3JSb1lkS3VWQ294ZS9ac1lmbjY5ZXZZdFd1WHFFK25UcDNRdTNkdmsyM2J0V3VIRXlkT29IYnQydkR5OGtLZE9uVVFHQmlJZ0lDQUNuM3ZPRHM3bzBlUEh1alJvd2R5Y25Md3l5Ky80TkdqUi9Eejh6UHBPM3o0Y0tTa3BPRDA2ZE9ZTm0yYVpPVnJoVUtCUm8wYTRlTEZpMUFvRkxDenM0T3pzek5xMTY2TmlJZ0k5Ty9mMzZyM3lNZkh4K0w2L3YzN28zLy8vbGEvVGlJaUlpSWlvdjgxTXAyNTV4Y1NFUkVSRVJFUjBUT3YwYlFEYUI3Z2hoM2pxdjR4NVVSRWYxYzZuUTRhalFZeW1Rd3ltUXh5dWJ6YXduMUZSVVZRcTlXUXkrV1F5V1JRS0JRbXdXMUxidHk0Z2FDZ29HcXRnRTFFLzN0S1NrcGcrTCtQRE45eEZhMTJXOTNVYWpVS0N3dmg3dTVlcWUxTFNrcVFsWlVGaFVJQmxVb0ZPenU3S3E5Ky9Lekt6OCtIVHFjVEFzUlBPNTFPaDlMUzBuS3I4RDRMREU5Q3FJblBRbWxwcVRDeFF5Nlh3OHZMeTJUQ1FrMHJLaXJDdlh2M3JKb01SVVJFUkVSRVJOV0h3V2NpSWlJaUlpSWlNaXRpOWlIVXIrMkk3eWExcSttaEVCRVJFUkVSRVJFUkVSRVJFZEV6am1VK2lJaUlpSWlJaU1nc2xZMGN4U1hhbWg0R0VSRVJFUkVSRVJFUkVSRVJFUkdEejBSRVJFUkVSRVJrbnEyTkhFVU1QaE1SRVJFUkVSRVJFUkVSRVJIUlU0REJaeUlpSWlJaUlpSXlTMldqUUpHR3dXY2lJaUlpSWlJaUlpSWlJaUlpcW5rTVBoTVJFUkVSRVJHUldTcWxIRVVscFRVOURDSWlJaUlpSWlJaUlpSWlJaUlpQnArSmlJaUlpSWlJeUR3N3BRSkZKYXo0VEVSRVJFUkVSRVJFUkVSRVJFUTFqOEZuSWlJaUlpSWlJakpMWlNOSGtZYkJaeUlpSWlJaUlpSWlJaUlpSWlLcWVRdytFeEVSRVJFUkVaRlpLcVVjUlNXbE5UME1JaUlpSWlJaUlpSWlJaUlpSWlJR240bUlpSWlJaUlqSVBKV05naFdmaVlpSWlJaUlpSWlJaUlpSWlPaXB3T0F6RVJFUkVSRVJFWm1sc3BGRHJXSEZaeUlpSWlJaUlpSWlJaUlpSWlLcWVRdytFeEVSRVJFUkVaRlpLcVVjUlNXcytFeEVSRVJFUkVSRVJFUkVSRVJFTlkvQlp5SWlJaUlpSWlJeVMyV2pRSkdHd1djaUlpSWlJaUlpSWlJaUlpSWlxbmtNUGhNUkVSRVJFUkdSV1NxbEhLVTZYVTBQZzRpSWlJaUlpSWlJaUlpSWlJaUl3V2NpSWlJaUlpSWlNazlsb3dBQUZCU1gxdkJJaUlpSWlJaUlpSWlJaUlpSWlPaFp4K0F6RVJFUkVSRVJFWm1sVXVyLzAwR1Joc0ZuSWlJaUlpSWlJaUlpSWlJaUlxcFpERDRURVJFUkVSRVJrVmwyU24zRjU2SVNiUTJQaElpSWlJaUlpSWlJaUlpSWlJaWVkUXcrRXhFUkVSRVJFWkZaS2h2OWZ6cFFzK0l6RVJFUkVSRVJFUkVSRVJFUkVkVXdCcCtKaUlpSWlJaUl5Q3hEeFdlMWhoV2ZpWWlJaUlpSWlJaUlpSWlJaUtobU1maE1SRVJFUkVSRVJHYlpLZit2NG5NeEt6NFRFUkVSRVJFUkVSRVJFUkVSVWMxaThKbUlpSWlJaUlpSXpQcHZ4V2NHbjRtSWlJaUlpSWlJaUlpSWlJaW9aakg0VEVSRVJFUkVSRVJtL1RmNHJLM2hrUkFSRVJFUkVSRVJFUkVSRVJIUnM0N0JaeUlpSWlJaUlpSXlTNlhVLzZlRG9oSldmQ1lpSWlJaUlpSWlJaUlpSWlLaW1zWGdNeEVSRVJFUkVSR1p4WXJQUkVSRVJFUkVSRVJFUkVSRVJQUzBZUENaaUlpSWlJaUlpTXl5KzcrS3oyb05LejRURVJFUkVSRVJFUkVSRVJFUlVjMWk4Sm1JaUlpSWlJaUl6UHB2eFdjR240bUlpSWlJaUlpSWlJaUlpSWlvWmpINFRFUkVSRVJFUkVSbXFXd01GWisxTlR3U0lpSWlJaUlpSWlJaUlpSWlJbnJXTWZoTVJFUkVSRVJFUkdiWjI3TGlNeEVSRVJFUkVSRVJFUkVSRVJFOUhSaDhKaUlpSWlJaUlpS3o3SlFNUGhNUkVSRVJFUkVSRVJFUkVSSFIwNEhCWnlJaUlpSWlJaUl5Njc4Vm43VTFQQklpSWlJaUlpSWlJaUlpSWlJaWV0WXgrRXhFUkVSRVJFUkVGdGtwNVNnc0xxbnBZUkFSRVJFUkVSRVJFUkVSRVJIUk00N0JaeUlpSWlJaUlpS3l5RTZwWU1WbklpSWlJaUlpSWlJaUlpSWlJcXB4REQ0VEVSRVJFUkVSa1VYMlNnWFVtdEthSGdZUkVSRVJFUkVSRVJFUkVSRVJQZU1ZZkNZaUlpSWlJaUlpaSt4dEZTZ3NadkNaaUlpSWlJaUlpSWlJaUlpSWlHb1dnODlFUkVSRVJFUkVaSkVkS3o0VEVSRVJFUkVSRVJFUkVSRVIwVk9Bd1djaUlpSWlJaUlpc3NqZVZnRzFSbHZUd3lBaUlpSWlJaUlpSWlJaUlpS2laeHlEejBSRVJFUkVSRVJra2IxU2djSmlWbndtSWlJaUlpSWlJaUlpSWlJaW9wcGxVOU1ESUNJaUlpSWlJcUtubTc3aU00UFBSRVJFUkVUMDlOSnF0ZGk5ZXpjaUl5TVJIQndzV3BlVGs0TTllL2Jnd29VTFdMUm9FV3hzVFA4djBpdFhycUJodzRaUUtwVlZOcWJpNG1MY3VYTUhhV2xwU0U5UFIyUmtKQm8wYUdEMTlvY1BINFpXcTMvNlRsaFlHUHo5L2F0c2JPYmN2MzhmdFd2WE5tblB6YzFGVmxhV3NGeTNibDNSZWJ4Mzd4Nktpb29BQUNxVkNuWHExTEY0bkJNblRpQTRPQmplM3Q2UFBXYTFXbzNzN093cTJaYzVXcTBXang0OVFsWldGb0tDZ3NydC85ZGZmK0hYWDM4RkFMaTZ1cUpuejU0VlBtWlJVUkh1M0xsamNqMER3SysvL29wbHk1WUJBRnhjWFBEVlYxOVozTmVJRVNOdzU4NGRBRURmdm4weFljS0VDby9uU2JoOSt6YWNuSnpnNmVscHRzL3AwNmZ4L1BQUFMzNk9EZXZEdzhQaDdPeGNYY044TEdxMUdzbkp5VWhPVGtaQVFBQWlJeVBOOWoxeTVBank4dklRR2hxSzRPQmcyTnJhVnVsWUh2YzdxanpaMmRtNGMrY09VbEpTa0pXVmhlam82Q3JiTnhFUkVSRTkyeGg4SmlJaUlpSWlJaUtMN0pSeVpPWVgxL1F3aUlpSWlJaUlKS1dscFdINTh1VzRkT2tTYXRldWpZOC8vaGdlSGg0QTlNSEJWYXRXb2JoWS8rODAzMzc3TFlZT0hTcmFQaVVsQlZPbVRJRzd1enYrOFk5L29HdlhycERKWk1KNm5VNG5oRmpOYWR1MnJVa1FNeWtwQ1RFeE1jTHlnQUVES2hRcS9PaWpqNFRnOHp2dnZDTUtQbi8yMldmNDZhZWZyTjZYUVZoWUdHYlBuaTI1VHF2VllzeVlNYkMxdFVYTGxpM1JzMmRQaEllSEF3QU9IRGlBVFpzMkNYMjNidDBxQ2hvdlhMZ1ExNjVkQXdBMGJOZ1E2OWV2Tnp1R3ZMdzhMRm15QkVWRlJYanV1ZWZ3eGh0dm9FbVRKdVdPdmFpb0NQZnUzVU5LU2dwU1UxT1JtcHFLNU9SazNMNTlXd2ovR2dkRE16SXlvRmFyb2RWcW9kUHBvTlBwb05WcW9kRm9VRlJVaEtLaUloUVhGME90VnFPd3NCQjVlWG5JeTh0RGZuNCs4dkx5a0p1YmkrenNiR1JsWlNFbkp3YzZuUTRBc0hqeFlyUnMyVkk0VG1KaUl1Yk9uUXNBOFBYMXhZb1ZLL0RubjMvaTAwOC9CUUFFQkFSSUJwOTFPaDF5YzNPUm1abUpCdzhlSUNNakEzZnYzc1dkTzNkdysvWnQzTGx6QjNLNUhOOTk5eDNzN094RTI1YVVsRUN0VmdOQWxZYjF5OUpxdFpETFRSOGluWlNVSkh5bUtzUFgxeGZ1N3U2aXR1UEhqK09qano2Q3Q3YzNWcTVjYVJKY3ZubnpKajcrK0dOY3ZIZ1J2WHIxRW4yMkRQNzg4MDk4OE1FSFVDZ1VhTjI2TmJwMjdZcTJiZHRLdmdacjNMdDNEeWRPbktqUU5uMzY5REg3bmlRbUptTGl4SW5DNTlyWjJSbWJOMitXREhyZnZIa1RLMWFzUUVsSkNRRDloSUoxNjlaSkJ1OXI2anVxUEFzWExrUkNRb0t3M0t4Wk16UnQyclRLOWs5RVJFUkV6eTRHbjRtSWlJaUlpSWpJSW50YkJRcUxXZkdaaUlpSWlJZ2VuMXF0eHBZdFc3QnIxeTVvdFZyWTJkbmh4eDkvZkt4OUhqcDBDSmN1WFFLZ3IxZ2NHeHVMbFN0WHdzYkdCczg5OXh4c2JHeUVrT1pYWDMyRnFLZ29JV2lvMVdxeGZQbHlhRFFhWkdSa1lObXlaVGh5NUFpV0xsMHE3RityMVdMQmdnVVd4L0RkZDkvQnljbEoxQlllSGc0bkp5Zms1ZVVCQU02ZVBmdFlyOVBZbzBlUGtKR1JVZUh0TEZWRnZuanhJbkp6Y3dIb2c4NFJFUkZDOExrcUhUeDRVS2dPZmZic1dZd2NPVkpZZCtYS0ZkeTRjUU5aV1ZuQ1B4a1pHY2pJeUVCT1RvN1pmV1puWitQSWtTUG8xYXVYMExaMDZWSmN1SENoeXNmLzVaZGZpb0xQR28wR0R4OCtCQURZMjl1YjNlN0dqUnRZdVhJbDh2UHprWnViaTd5OFBDRUFhNDVXcTBWQ1FnSmF0MjVkN3JqdTNyMkxHemR1U0s0ckxDd1U5VE1YNXExYnQ2NFFyRTFNVE1UaXhZc3hZOFlNTkdyVVNOUnY0Y0tGU0U5UEwzZE01c1RFeElqZXEzMzc5bUhWcWxVQS9odGVYclpzbVJCazEycTFXTFJvRVZKU1VvVCtvYUdob24wQSt2ZEdwOU9ocEtRRUowNmNRR2xwS2RxM2J5L3FzM256WnZ6d3d3OFd4OWV1WFR0TW56NGRLU2twMkxCaFE0VmVXN2R1M1lUZ2MwbEpDVFFhamJETzM5OGZYYnQyeGFGRGh3RG9LNm12WGJzVzA2ZFBGKzJqcEtRRUgzNzRvUkI2Qm9DeFk4ZkMyOXRiOUY3YTJ0cENvVkE4OGUrb2twSVNyRnk1c3R4K3BhWGkvNWEwYnQwNnE0TFZFeWRPTkFuN0V4RVJFUkVaWS9DWmlJaUlpSWlJaUN4aThKbUlpSWlJaUI2WFRxZkR5Wk1uc1g3OStrb0ZkaTBaUG53NHJsMjdodi84NXo4QWdLdFhyMkxUcGswWU4yNGNQRHc4RUIwZGpjMmJOd1BRQjY4Ly9mUlR2UC8rK3dDQTdkdTNDNVdLQWNER3hnYXZ2LzU2aGNld2RPbFMzTGx6eDZUZHVDcnVuMy8raVJFalJraHUvOGtubjhEQndhSEN4NjFLSjArZUZQNVdxVlJvMTY1ZGxSOURxOVVpTGk1T1dPN2N1VE5DUTBPRjVkMjdkK1A0OGVPVjJ2ZXVYYnZRczJkUFViWHU2cENZbUlqVHAwOWJGVVkybHBlWGg2U2twQW9mTHo0KzNxcGpuVGx6Qm12WHJpMjMzeDkvL0lFLy92aERjbDMvL3YweGJ0dzR4TWZIWTk2OGVWQ3IxWmcrZlRwV3JGaUI0T0RnQ28vZFd1M2F0Y08yYmR0dy8vNTlBTURseTVleGRPbFN6SjQ5R3pLWkRISzVIRk9tVE1Ia3laT0ZzUGpISDMrTTBOQlFZVnczYnR6QWI3LzlKdXpUMmRsWnNpcTBScU1ScW1XYll3am1QNjZkTzNmaWl5KytzTmpuNU1tVDZOdTNiN243V3JObURkYXNXU05xbXpoeEl2cjA2V1BWV0tyeU8wcXIxZUx3NGNOV0hkZllyVnUzY092V3JYTDdqUnMzcnNMN0ppSWlJcUpuQzRQUFJFUkVSRVJFUkdTUnZWS0JndUtTOGpzU0VSRVJFUkdWY2ZmdVhSdzZkQWdIRHg2czhzQ3pnVnd1eC9UcDB6RjI3RmloOG01YVdobzBHZzJVU2lYNjlldUh1TGc0WkdSa3dOUFRVd2hLSmljblkrdldyYUo5VFo0OEdVMmJOclY0dkRadDJpQXZMdzhYTDE0RUFDaVZTdVRrNUVpR0Nzc3kxNmU4eXIrV2hJU0U0S09QUGpLN2Z2WHExVGg2OUtqRmZXaTFXdno2NjYvQ2N0dTJiUzFXTDY2c1k4ZU9DWldDVlNvVlJvOGVYYW45eUdReWVIbDVvVjY5ZXZEejgwTzlldlZRcjE0OWFMVmFLQlFLcS9ZaGw4dGhiMjhQQndjSDJOblpJVFUxVlZoWHYzNTl0R3paRXM3T3puQjJkb2FMaTR2d3Q3T3pNOXpjM0NvMTd2STRPanJDMjlzYmRldldSYjE2OVJBUUVQRC8yYnZ2c0NpdS9RM2dMd3NMUzBlYUlJZ29pbUFKQ21vVUt5WWtOcUkzTVNhYW1HZzBXSWs5Tm93MTF0aU5MV3FNaVRHYVlyc2FzVVN4WUV5TVN1eVZJb3FLS0VYcXd1N3ZqNzA3dngyMjBvMTVQODl6bjd2bnpKa3pad3ZEQnQvNWppZ1lib2lGaFlYZUtybWFRVjl6YzNPaEluRkpVcWtVU3FVU1gzLzl0YkJQVGs0T0prNmNpR1hMbHNIYjI3dVV6OGcwam82T21EWnRHc2FPSFN0VU9UNSsvRGkrK3VvclJFWkdBZ0FDQXdQUnQyOWZiTjI2RllBcXdQejk5OTlqMnJScEFLQVZNUDdrazAvZzdPeGNLZXQ5M2xYMk9jck16S3hTS3pKWDlzVUxSRVJFUlBUUHgrQXpFUkVSRVJFUkVSbkVpczlFUkVSRVJGUVdDb1VDL2Z2M3I3VDVCdzBhSkFwVHkrVnk0WEY4ZkR6ZWZQTk5vYTJ1YXBxVmxZWE5temRqOCtiTmtNdmxLQzRXLzdmT3FsV3JzR3JWS2dCQWNIQXdaczZjcVhYYzZkT240L0RodzBLb01DZ29TRlExdFR6Mjd0MHJCSkExZzRhN2QrOUdYRndjd3NMQzBMVnJWOUUrNmVucFFoaFVsenQzN2hnOTdybHo1NFJxdXdEd3lpdXY0UDc5KzBKbDRFdVhMb25HSHpwMENQYjI5a0w3NmRPbnd1UE16RXpzMnJVTEFPRHU3bzdRMEZBQXFxcmYyN2R2RjhhOTg4NDdjSE56dzVrelozRHo1azMwN05sVGRBeGJXMXVFaFlYQjBkRVJEZzRPK09xcnI0UlFiS2RPblRCbHloU2p6MHZOeThzTDgrYk5nNldsSmF5c3JHQmxaU1VLLytibDVZbXE3Z1lGQlpVNWxHMnFEejc0QURWcjFvU3pzek5jWFYzaDd1NXV0T3IzbWpWckFLaGVTelc1WEk2a3BDUjA3ZHBWNjdPaE5uRGdRQ0hRMnIxN2QwUkZSUms4enV6WnN6RnExQ2c4ZVBBQWdPbzluVGh4SXBZdlh3NVhWMWZSMk5xMWEyUHAwcVVHNS92amp6K3djT0ZDZzJNQ0F3TXhkT2hRNGVkUEtwWEMwOU1UQ29WQ3FNRGN1M2R2eE1YRjRmSGp4K2pmdno5ZWUrMDE1T1hsNGZidDIvajk5OStGdVZxM2JvMlhYMzRaZVhsNU1EYzNoNldscGM1anVycTZDai9qbXpadEVxckc2N054NDBiNCtQaUkrZzRmUG93RkN4Ym9ITy90N1MxOC9nMTUrUEFoYnQrK0xiUWJObXdJRnhjWG8vdDVlbnJxN0svTWN4U2dlbS8yN3QwcnRETXlNdkQ1NTU4akp5Y0hnQ3BjUDNIaVJKMUIrYXRYcjJMcDBxWEMrYzNaMlJuUjBkRndjSENvc1BVUkVSRVIwWXVQd1djaUlpSWlJaUlpTXNqYTBoeDVjZ2FmaVlpSWlJaW9kRFREbVdybTV1WmFZZU95eXMvUEYxV3lMYmxORjdsY0xncElHOXJQVUZCUUhTZ0VnSll0VytMVXFWTkN1MXUzYnVqWXNhUGVmZFZ6cXl2VmFycDc5eTdPbnordjFaK1Nrb0tVbEJUNCsvdHJiVXRQVHhjRmlzdml3SUVEd21ON2UzdUVoSVFnTGk0T1gzNzVwYzd4VzdaczBUdlhvMGVQaFAyYU4yOHVCRCtQSGowcWhMQnIxcXlKUG4zNm9LaW9DR3ZXck1HOWUvZXdmZnQyVWZEWDFkVVZvMGFORWgxVEhYdzI5QjdxWW1GaGdabzFhd29CMnFLaUltRXVRUHZ6VWxSVWhMeThQTDN6VlVRMTdONjllNWRxSG9WQ2dUMTc5cUNvcUFqdDJyVVQrdlB6OHpGNDhHQ0VoNGNqS1NrSnljbkpXdnRxUHI5OSsvYmg0TUdEV21PY25KeUVDdWpPenM2WVAzOCtSbzBhaGN6TVRBQ3E5M1hTcEVsYUlXZUpSQUpIUjBlRGF6Y1c2RmJyMmJNbnJseTVnb3NYTDJMR2pCbnc5L2ZIN2R1M01YVG9VSzJ4cTFldnh1clZxM1hPOC92dnZ3dEI5aFl0V21EZXZIazZ4MG1sVXVGbnlzN096cVExbGtiSGpoMk5uZ3NBSUNZbVJsUzF2Vy9mdm1qYnRtMjVqbDFaNTZnLy92Z0RjWEZ4V3YwNU9UbTRlZk9tMEo0NmRTcWFOMit1TmU3a3laUENad29BYXRTb2dVMmJObW1ONjlpeG84NzlpWWlJaUlnQUJwK0ppSWlJaUlpSXlBaVoxQnp5WWlXS2lwV3dNT2Z0Um9tSWlJaUlxUFFzTEN6UXRXdFgxSzlmMzJoMTJIOEN6UXJJTFZxMEVJVUt2YjI5RVJ3Y2JIQi9RNkhhMHBMSlpLaGR1N2JlN1E4ZVBFQjJkcmJlN1UrZlBoVUZHWnMyYlFvTGk0cjlaMlM1WEk3Tm16Y0w3V0hEaHNIS3lncTdkdTNDdlh2M0FLakN1VTVPVG5ybjBLelFYSmJ3ZkVKQ2dzNEFyUzU3OSs0VlZiUXQ2YWVmZmpJYTlxMW9hV2xwUWxoYlY2VmZtVXlHZ29JQ3ZhRi90ZUxpWXAydlg4bjl2THk4TUgzNmRFeVlNRUVZNytibVZ1R2ZqWkxHakJsajlMUHdUM0w2OUdtZFFYTk5tcFhyQVdENzl1MDRmUGl3d1gzZWZQTk5ORzNhVk8vMnlqcEgzYng1RS92MjdUTzRMd0RjdjM4ZjkrL2ZOenJ1d29VTHVIRGhnbGEvajQ4UGc4OUVSRVJFcEJlRHowUkVSRVJFUkVSa2tMWFVIQUNRSnkrR3ZUbi9sRUJFUkVSRVJLWXhNek5EcDA2ZDBMUnBVM1RvMEFGT1RrNDRmdng0cFJ6TDA5TVRvMGVQTHZjOFU2Wk1NUnFxemNqSUVNSzZOV3ZXaEkrUER5WlBuaXhVRXpZbEVDdVR5VVJCWUhWRjNPRGdZRmhhV2dLQXFJcHpjSEF3R2pSb2dLQ2dJSzI1ZkgxOXNYTGxTcjNIV3Jod0lRNGRPcVIzK3krLy9DS3FvQ3lSU0FDb3FuUExaRElBMmhXU3JheXNZR2IyL3hmR0ZoUVVDQlcremN6TVlHVmxCUURDYy9udXUrK1FtcG9LUUJWb3RMS3l3b2tUSjRRS3d3QVFIaDZPd3NKQ1BIandRT2M2MVhNQmhxdHhWNmZNekV4czJMQkIrSHdBcW1ENWhnMGJVTGR1WGRIWVBuMzZHSjNQM2QwZEd6ZHVCQUJSaUZReitDeVZTbUZqWTROV3JWcWhmZnYyeU0zTjFacG41Y3FWU0U5UEJ3QzBhdFVLM2JwMTB4cWorZnFxTlczYUZDTkdqTUNLRlNzUUhoNk9jZVBHd2R6YzNPaTZTeU0vUDEvMDJRSlVGMG9vRkFyaHMvaTgyTGh4STJ4dGJVVjk2cysxUGlrcEtUaDU4bVNwam5QMTZsV2pZOXEyYmFzMytGeVo1eWdpSWlJaW91Y0IvN1dTaUlpSWlJaUlpQXl5dHZ4ZjhMbXdHUFl5L2ltQmlJaUlpSWhNSTVGSU1IWHExQ281bHJXMXRkRUtwcWFRU0NSR2c4K2FsVlJidG13SkFIQjFkVVZjWEJ4bXpweFpxdVA1Ky91TFFzdXRXN2RHNjlhdEFRQS8vdmdqRkFvRkFLQk5temJvMWF1WHpqa1NFeE1SRlJXbDl4aUdxcTdtNXVicXJXemN0bTFiWWR1UFAvNkk5ZXZYQzlzMmJOZ0FEdzhQb1IwVkZZVnIxNjRCQU9yWHI0L1ZxMWVMNXRJTXZDY25KMlB5NU1taTdRNE9Eb2lNak1TcVZhdjBybFVkd2dZZ0JEaExReUtSYUlWV05lWGs1QWlQTFN3c2hQQzJ2cmwweWM3T0ZnWFdBU0FyS3d2YnQyOUhaR1NrcU45WVplYVNZMUpTVWdBQTl2YjJzTE96RS9wbE1obVdMMStPSzFldW1CUUlWeWdVT2ovamVYbDVPSDc4T0VKQ1FrU3ZVMFJFQkZ4ZFhkR21UUnVqYzVmRkYxOThnZGpZV0szK3BVdVhva21USmxyOW9hR2hDQXdNTkRqbmpoMDdERlk1THl2Tnl1alBzOG84UjczenpqdDQ4ODAzSzJhaEJtaFdlQ2NpSWlJaUtvbi9Xa2xFUkVSRVJFUkVCdGxZcXY1OGtGZFkrbHNKRXhFUkVSRVJWYVVSSTBhVUtmQm9iMitQTDcvODBxU3hseTlmRmg2clE0VUFvRlFxaGFDeXFZeUZyRTJSbjU4dmhJNUxhOGVPSGFMQWIyVnAzTGl4RU56Vlpmanc0WEJ5Y2hMMUZSWVc0dmJ0MnpySFoyVmxhVzJ6c0xCQW5UcDE5QjZqYnQyNjJMVnJsODV0ZVhsNWVPT05ONFIyUkVRRWhnOGZybmV1NnFCK3ZyNit2bHJiQ2dzTHNYRGhRcFBtT1h2MkxNNmVQYXQzKy9yMTY3V3FVMWRXNkxrc1dyUm9nWWlJQ0lOajl1L2ZiOUo1SURVMVZaaXJzcXFJOSs3ZDIyaFErTkNoUTFpOGVMSFFuajU5dXRIWDNGQTE3TW84UjFsWVdNRENRdlYzb3ZUMGRJT2ZwZElLRFEyRnZiMTloYzFIUkVSRVJDOHVCcCtKaUlpSWlJaUl5Q0FiSzFYRjU5ekNJaU1qaVlpSWlJaUlxazVFUkFTZVBYc0dBSEJ4Y1FHZ0NqS1dKZmlzbnFkUG56NG9LbEw5dDAvdDJyVjFqdFVNR1dzR2JTVVNTYW1ybEpabXZGS3BSRUZCZ2FqeWNYazhmUGdRTzNic3FKQzVqR25hdENsaVltTGc0dUlDRnhjWDNMcDFTd2hndG03ZEdxKzg4b3JXUHFtcHFSZzZkS2pPK1pLVGs3VzJ1YnU3WSt2V3JRYlhrWjZlanRUVVZLMytraFdrMDlQVFJWVnpOZFd2WDEvdmUrRGs1SVQzM250UDU3WWFOV3FJMmdNSERvUlVLc1hUcDA5RjIvYnQyNGQ3OSs0Sjg2bmR1WE1IQUxSQ3lRQmdibTVlWVo4TGMzUHpVbzFQVGs0MkdrU3VpSUIvWlRHbDhyWmFuVHAxWUdscEtlckx6czdHZ3djUHRNWXFGQXFUejBVbDE1Q1hseWVjazR4eGNIRFE2cXVxYzFSU1VoSysrT0tMVXMxbnlOcTFheGw4SmlJaUlpS1RNUGhNUkVSRVJFUkVSQWJaV0txRHo4L3ZQMVFTRVJFUkVWSDV4RjVMdzdGcmFVTDdRdEpUWk9US0FRQ2pYbXVBWGlGZTFiVTB2ZDU5OTkwS24zUEFnQUZHeDd6MjJtdTRldlVxQU9EcnI3OUdkSFEwQUZWVjNQMzc5MWY0bWdEZzExOS94ZmZmZjQ5Qmd3Ymg5ZGRmeDRBQkEvRDIyMitYZWg0ckt5dmg4VTgvL1FTNVhGNlJ5OVFHVkY0MEFBQWdBRWxFUVZRckxDd01IVHQyaEV3bXc1RWpSekIvL253QXFrcmJvMGVQcnBJMUFNQ0pFeWRNcXV4OS9QaHhIRDkrWE9lMnRXdlh3cy9QVCtjMk96czc5T3JWUytlMnYvLytXOVIrODgwM0VSTVRnOXUzYjJQQmdnVUFWT0gySDM3NFFSamo3Kzh2OUNja0pBRFFIWHoyOGZIQjNyMTdjZlBtVFNHNFgxcU9qbzZvVmF1V1ZyOVNxY1NKRXlmUXZuMTdtSm1aNmR4ZW12QndTZTNidDRlWGx4ZVNrNU54OHVUSk1zOVRHWlJLcGFnOWMrWk1lSG1KejRXSER4OFczajlOU1VsSmlJeU1MTk54VGEzZURRRGJ0MitIbzZPanFLODZ6bEdBNnVLRGtzRndRL0x5OHBDZW5sNXA2eUVpSWlLaUZ4ZUR6MFJFUkVSRVJFUmtrUFgvZ3M5NURENFRFUkVSRWIwd0VoL25JUFphR25iOWRRL0hycVVKSVdlMW9OcU9jTEpSQmRoOFhXMnJZNGxsTW5yMGFCUVdGdXJkcmxRcThkTlBQd25WYzlWQ1EwTk5Qa2FYTGwyd2E5Y3VKQ1VsSVRZMkZnTUhEdFFLUTVhVlVxbkVuVHQzRUI4ZkwxUkVCaUJhYjNKeWNwbm56ODNOUlhKeU11enQ3ZUhwNlZtdXRaYUdPZ3labnA2TzFhdFhDLzFSVVZGQ3RlNlN6TXpNUkVGdHVWd3VxaHhjc3NKeHliYm02eWVSU01xKytFcXllL2R1Yk5pd0FlYm01c2pKeVlHdHJTM3UzTG1Eckt3c1lVeEFRQUFBMVhNWk8zWXM3dHk1ZzZaTm0ycDlmdFdtVEptQ2pJeU1NcTJuYytmT21EeDVzbGIveFlzWE1YdjJiUGo3K3lNeU1oSkJRVUZsbWwrZmpoMDdvbVBIampoKy9MaEp3ZWNOR3paZ3k1WXRCc2Rvdm9hR3VMcTY0clBQUGdPZ0NnaWZQMzlldEYzek13U1V2aHAyZGFuTWM1UWhreWRQUnBNbVRVd2VmK3JVS2N5WU1hTVNWMFJFUkVSRUx5b0duNG1JaUlpSWlJaklJQnRMMVo4UFdQR1ppSWpveGFkUUtFd0toNWs2am9pZVA0bVBjekR3cXorRjZzNTFYR3pRTTdnV2VnVjdvVk9nTzV4c3BOVzh3dkxwMEtHRDNtMXBhV21ZUDMrK0tEUXFrOGt3Y3VSSXZQNzY2eVlmdzh6TUROMjdkeGNDdkVlT0hFRnljakppWTJQTHZPNFpNMmFnYmR1MldMaHdJUTRmUHF4M1hGRlJFUVlOR2xUbTQ2aTk4Y1liNk5hdEd3QkFLcFVpT0RnWVo4NmNFYlpuWjJmanhJa1RRdnZhdFd1aS9ZOGRPd1lIQndlaHJSbTJ6Y3pNRkZXVkRRZ0lRTDE2OVNDWHl6Rm56aHdobE5xcFV5ZUVoWVVKeDh2THl4TWR3OGZIQnhzMmJCRGFXN1pzd2JmZmZpdTBmL2poQjlqYTZnL2xhODZuTDdEYXZIbHp2ZnVyWldkbjQ5YXRXMGJIQWNEOSsvZng1cHR2aXZycTFLbURwVXVYYWxVUHZuVHBFZ0NndUxnWVo4NmNRZWZPbmZIbm4zOEsyODNNek5DcVZTdGgvV0ZoWWNMcnBTLzRYQmtPSGp3SUFMaHg0d2JHangrUDBhTkhZK2pRb2NqTnpRVUFyRnUzVG5qL2E5U29nY2pJU0R4NDhBRGZmUE9OTUVmNzl1MUZGeGMwYXRTb3pPdkp6YzBWamwxZVVxa1VnWUdCQUNENlBLdVZySjVkbXU4K2RuWjI2Tml4WS9rV2FBTE5pd1BVS3ZNY1pVaDBkSFNwWHFPeVZpY25JaUlpSW1Md21ZaUlpSWlJaUlnTXN2bGZ4ZWZjQXY2REZCRVJQUjltenB5SmUvZnV3ZHZiRzk3ZTNtamN1REZlZnZubDZsNVdwVXBQVDBkV1ZwYk8yOXRya3N2bG9tQ1ZWQ3JWZVZ0NlRROGZQc1JmZi8yRnMyZlA0dno1OHhnK2ZEakN3OE1ON2pOMzdseGN2WG9WUVVGQnd2ODhQRHhNZjBKNm5EaHhRaXZ3NStucGlTRkRoaGg5SGtSa1dFYXVIRE4zWHNheWd6ZmhhQzNGOUY2Tk1LQzk3eitxbW5ONW5EcDFDb3NYTDBaMmRyYlFWNjllUFVSSFI2TjI3ZHFsbnE5WnMyYkM0OHVYTDhQZTNyNUMxbWx0YmExM20wUWkwYXBxWEI1MTY5YUZUQ1pEMzc1OXRhb0VQMzc4R0V1WEx0Vzc3OGFORy9WdWUvVG9rV2pmUVlNR29YYnQycGd6WjQ0UTlnVlUxYTNIangrUHUzZnY0c21USnhnd1lJREI5YnE1dVluYTZlbnBCb1BQK2ZuNXdtT3BWSGVnZitIQ2hjTGpXN2R1NGVuVHB3QlV3ZEVXTFZvQUFPTGo0ekYrL0hpOXg5SDh2YXRRS0VTZk1RQkN1NkNnUUxTZXNMQXcvUDc3N3dDQVhidDJJU3dzRFB2MjdSUEdCQVFFb0VhTkducVBhOHpiYjcrTlRwMDZHUnp6MVZkZjRjS0ZDM3EzNStmbjQvang0MExiek13TUlTRWhvdC81bWhXODNkM2Q4ZXFycitMR2pSdWk0TE9mbng5ZWZmWFZzanlOYWxVeWpEOXg0a1N0RUgxT1RvN09mZDNjM0JBZEhRMEFCcXZRbDRXWm1abm9NNjFaQ1YydHNzNVJodWg3TFlpSWlJaUlLaHFEejBSRVJFUkVSRVJra0kyVjZoLzE4dVNzK0V4RVJOVXZLU2xKdUExNlFrSUNBR0RJa0NFVkZud3VLaXFDWEM2dmtMblV6TTNOWVdscHFYZjd0OTkrS3dvZGZmamhoM2pwcFpjQXFBSWtQL3p3QTM3NTVSYzRPenRqL2ZyMUJrTngvZnYzUjNwNnV0QmV1blNwd1Z1T3krVnlUSnc0RWZmdTNSUDYxcXhaZzVZdFc4TEp5VW5uUG5GeGNVTEZ3RU9IRHVIUW9VUHc5ZlhGeXBVcnl4WElTMHhNeE1LRkMwVkJOVUFWZEM5dDZEa3hNUkZIang0dDgxcE1VYk5tVGFGYUt0SHpidk9KUkl6NS9nSXljdVg0c0YwZExIdXYrVCsrc3ZQang0OXg1Y29Wazhldlg3OWVGRWl0VmFzVyt2VHBnNFNFQk9IM2lTN05temVIalkyTlZyKzd1N3Z3T0NVbFJhZ2FXMTZPam80Nit5TWlJakJ3NEVEWTJ0cGkwNlpOZXZmUHlNZ1FRcFpXVmxaNjUzTndjSUJFSWtGWVdCajY5T21EOWV2WGwzL3hCbHk0Y0FGeGNYR2l2cExWWjUyZG5RMitGeVdEejQ4ZlA0YVBqNC9lOFpwVmdlM3M3SXl1Y2ZYcTFiaDQ4U0lBd01iR0JydDM3emE2RHlBT05Cdnk3Tmt6NGJHRGd3UGF0R2tEUzB0TEZCWVc0dXJWcS9qbW0yL3c0TUVEWVV6WHJsMU5tbGNmdVZ5dUZkd3RTVmRnVmxOc2JLeG9qaFl0V29oQ3ovbjUrYUtmS3hjWGx6S3VWajk3ZTN0MDZkSkZhQjg0Y0VCNDdPVGtoTmF0V3lNMU5SWHg4ZkZDZjBoSWlQQjVNWGJSbUNFbGc3d3BLU21sbnVQWnMyZjR6My8rVStZMTZHSnJhNHRkdTNZWkhGTlo1eWhEakgzdkxPblVxVk9ZTVdOR0phNklpSWlJaUY1VURENFRFUkVSRVJFUmtVRTJscW8vSCtRV01QaE1SRlFWRWhJUzhOdHZ2K0h5NWN1NGUvY3Vzck96SVpWSzRlcnFpc2FORzZOTGx5NG1CUXFLaW9wdzVNZ1JIRHQyREltSmljakl5SUNkblIyOHZiM1JvVU1IZE92V1RlZXRzVFU5ZWZJRVI0NGNRWHg4UE83Y3VZUE16RXdvbFVvNE9UbWhRWU1HQ0FzTFE0Y09IVXAxUyt1TWpBd3NXN1lNcDA2ZEFnQjRlM3ZqNjYrL05ubi9IMy84VWRTMnRyWXVkekJJMDU0OWU3Qm16Wm9LbXc4QTJyVnJoK25UcCt2ZG5wU1VoTC8vL2x0b3E2dHVQbm55QklNSER4WUNSUThlUE1DR0RSc1FGUldsZDY2U0FTWkRnV3RBVlhGeTdOaXhHRGR1bk5DWG5aMk5MNy84RWxPblR0VWEvK3paTTZ4WXNVTFU1K1RraERsejVwUXI5SnlXbG9ZcFU2Wm9oWjRCVlJDdFljT0dwUXBUSlNjbjQvdnZ2eS96ZWt6UnVIRmpCcC9wSDJIemlVUU0zUEFuZ21vNzR2enN0aTlNaGVjclY2NWc5dXpaWmQ3Ly92MzdtRDkvdnRGeEsxYXNnTCsvdjFaL1VkSC8zeEVuT3pzYkV5ZE9GTTZsU1VsSm9uUDE1czJiWVc5dmo3ZmVla3ZvVzc1OHVTaVFxZjZkN09mbmgvLzg1ejlvM0xneDVzNmRDNFZDQVFEdzhmRVJLclp1M2JvVmx5NWR3bzgvL29pNmRlc2lNREJRdUFBb09qb2FaODZjQVFDMGJOblM0TzhmQUlpS2lvS0ZoZlkvR1p1Wm1aWHE5N3NoWm1abWVPbWxsNFNRYjBrU2lRU3VycTd3OXZiR1gzLzlwWGNlTHk4dlVUczVPUm5Cd2NGQ05Wdk5FSFIrZnI1UXZSbUFTZFZ1SHo1OEtEd3VUYVZseldCdzdkcTFzWGJ0V3B3K2ZScHo1c3dSamROY2o1T1RFNnl0cmRHNWMyY2h5THQxNjFiUmVqdDM3bXp5R25UWnRXdVgwWENzTWZ2Mzd4ZTFlL1RvSVdwZnYzNWQxRGJsemhSWldWa20vMDdQeTh2RGpSczNoSit0M054Y1VmQzVmdjM2R0RkdUhJNGVQU29LUHZmcTFRdXRXN2MyNlJpR1BINzh1Tnh6VkpmS09rY1pFaDhmanlkUG5waTh4cEtmSHlJaUlpSWlVekg0VEVSRVJFUkVSRVFHMlZpeTRqTVJVVlZJVGs3RzZ0V3JkUVoraW91TGtaS1NncFNVRk1URXhDQThQQnhqeG96UmU5djJlL2Z1WWZiczJiaDkrN2FvUHlNakF4a1pHYmgwNlJKMjc5Nk5XYk5tNmF5VStPelpNMnphdEFuNzl1MFRBbGVhMHRMU2tKYVdocmk0T1B6MDAwLzQ3TFBQUkZYbGRDa3NMTVR1M2J2eC9mZmZpeW9lbHNhZE8zZHc2TkFoVVY5K2ZqN2VmZmZkTXMybjl1bW5uNko5Ky9ibG1xTXlPRHM3bzJYTGx2anR0OStFdmoxNzlpQXNMRXh2K0wxa3RlcVNJWlh4NDhmajFxMWJSbzk5N05neC9Qbm5uMXI5eGNYRld1SGtaOCtlWWNpUUlWcGovZjM5c1hEaFFxUEhldmp3SVNaTW1JQzB0RFM5MnlkTm1vUWxTNVpVeVczYWlWNGttcUhuWTFQQy9wRlZuak16TTNIa3lCSGs1K2VqZmZ2MnFGMjdkblV2Q1RFeE1UaC8vcnpRVmlxVmtFcWx3dTlsemZPc1RDYURsNWVYVnVEWHlzcEtad1gvZHUzYW9WMjdkZ0NBdVhQbjZsM0Q1Y3VYRVJjWGg3aTRPTFJzMlZMbm5RL09uVHVId1lNSGEvV0hoSVJnMkxCaEFLRDN1NFN2cnk5aVltSkVmZGV1WFVOcWFpckN3c0owN25QMDZGSDQrL3RyQlpUVnVuYnRpb3lNREhoN2U4UEx5d3MxYTlhRWg0Y0hYRjFkaFpDMW9TckxOV3JVZ0ZRcUZYN1hKU2NuQTFCVms5NnlaUXZDdzhQeDRZY2Z3czNOVFhRbkF3Qkd2NmM4ZVBBQWp4NDlFajEvVTZrdldBSlVGMlJaV2xycURKT25wcVlLajlWVmsvdjE2NGVEQnc5cWZkOTYrKzIzVFFxYUdtSnBhYW4zL1ZYTHo4L1hXL1U1S1NsSlZGWGQxZFZWSzB6OCsrKy9pOXJHcWdxbnBxWmkwS0JCOFBmM1I1czJiZEMxYTFlOUllams1R1FzWHJ3WURnNE93czlFeWU4S0RnNE9CbzluVEdwcUtpSWlJZ0JBWnloZnM4S3ppNHNMV3Jac3FYTU96ZEMxTWM3T3pyQzN0MGRSVVpIb2Mrcmg0UUVyS3l2azVPU0lBdGMrUGo0d016UERreWRQUk5XMURhbk1jNVFobXpkdkx0VjRJaUlpSXFLeVl2Q1ppSWlJaUlpSWlBeXl0Vkw5K1NDbm9NaklTQ0lpS285ZmYvM1ZZSlZEVFljT0hZSlNxY1RFaVJPMXRxV25wK1BUVHo4VmhYZDB1WGZ2SGlaUG5vd3Z2L3dTVGs1T29tMlhMbDNDM3IxN1RWckw5ZXZYTVduU0pLeGV2VnBueGQvazVHUWNQbndZKy9idFExWldsa2x6NnJOeTVVcXRZSkJTcWRSWkpiZzBOQ3ZpVllieVZNd2NPblFvenB3NUk3clYrckpseTdCMjdWcWRvYXFTd2VlU0ZaOXpjM08xYnR1dWo2bmppb3FLZEw2R21oVXc5Ymx4NHdZKysrd3pwS2VuaS9wZmYvMTFIRHAwU0hpL0V4TVRFUlVWcFRlc2I0eFVLb1c1dVhtcDl5dXB2Sjgxb3FxMDY2OTcvL2pRYzBaR0JvWU1HU0pVRVAzdXUrK3diTmt5K1B2N3c5emN2RlNWNWdzS0NxQlVLb1cycWZ2cU9vY2ZPWEpFVktuZjA5TlR0RjJ6SW0yREJnME16cjl6NTA0a0ppYWlmZnYyYU42OHVjbm5xbXZYcmdtUDlZVjBjM056a1pTVXBOVmZsdkQ0a3lkUE1HUEdES1NucCtQSWtTUDQ1Sk5QaERCeFRrNE9WcXhZZ2Q5Kyt3MXVibTVZc21TSkVPelZOSExrU0wzejUrWGxhZjBPVTB0SlNjR0dEUnZRckZreitQajRDQmQycWNPYmp4OC9oa0toUUV4TURGNSsrV1c0dWJscFBXOWQ2OUZVc3JKeFVGQ1F3ZkdhTkN0RjI5alk2QjEzNTg0ZDRiSDZQZkQwOU1RcnI3d2l1ckRMemMxTlZIbTNyUHIzNzIvMHJoaGZmUEdGVm5oWmJjK2VQYUoydDI3ZFJEOFB6NTQ5RTMzV1pUSVptamR2YnZCNG1abVpBRlMvLzIvY3VJRUdEUnJvRFQ0dlhicFVtRmVoVUVBaWtZZys5NERxemlHRzdONjlHM2w1ZWVqY3ViUGU4THUrMysxS3BWSjB2TkRRVUh6eXlTZGE0dzRmUGx5cTRIUGZ2bjNScTFjdkpDY25ZOUNnUVVML2xDbFRFQmdZaUtOSGo0b3VlbGl6Wmcwc0xTMnhidDA2L1BUVFR5WWRvNnJPVVphV2xnYXJkeGNVRklndWVMUzN0emQ0TnhKZDMyMkppSWlJaUhUaE4wY2lJaUlpSWlJaU1zaEtLb0dGeEF5NUJhejRURVJVbGVyV3JRdDNkM2RrWjJmajl1M2JLQ2dvRUcwL2ZQZ3dJaUlpMEtoUkkxSC9paFVydEVMUHpabzFRNzE2OVhEMjdGbWhPaUlBUEhyMENOOTg4dzFHalJwbGNDMGVIaDZvVmFzV2xFb2xFaElTUkpVTkFlRHUzYnZZdVhNbit2YnRLK3BmdTNZdGZ2NzVaNU9mc3lGNzkrN0ZwVXVYS21RdVEzeDhmQkFlSGk3cU8zMzZ0Q2kwMGFsVEo3MFZGQXNLQ25EOCtIRlIzK3V2djE3bTlkU29VUU9EQmczQ2loVXJoTDZrcENUODlOTlBPaXRkbHd3Z0d3cVhWTGVZbUJpc1dMRkNxOExnd0lFRDBhOWZQd1FGQllrcVJ0KzdkdzlSVVZHWU1tV0t6c3FtaG93Y09STGR1blVyOTVvaklpSVlmcVovaEl4YytUOCs5QXdBWjg2Y0VVTFBnT3JpamlOSGpzRGYzeDl0MjdZMStTSWRBQmd5WklnUVBKVklKS1hhdDJSRlhHOXZiMUdvOE5WWFh4VWU3OTY5Rzlldlh4ZmFiZHEwTVRqMzNidDNzWC8vZnV6ZnZ4OExGaXhBY0hDdzBmWGs1K2VMcXZJZk9YSUViNzMxbHNFQVlubkk1WExNbWpWTHVFamx6Smt6MkxoeEl5WlBuZ3dBMkxGamgzQjNnclMwTkl3ZlB4NUxsaXpSQ3BwbVptYmkvdjM3U0UxTnhiMTc5NFQvdjMvL1BqSXlNakI0OEdEUmE1MmZuNDhWSzFZSWQ2QjQ2YVdYRUJBUUlBU2ZiOXk0Z1p5Y0hGSEl1V2JObWdCVTFhNDFxY1BobHBhV3NMVzFGVzI3Y2VNR2Z2bmxGMUhmdDk5K2k5VFVWSFR0MmhYbTV1YWlmVXFHNGUvZXZhdDFmRjJ2NGMyYk40VzJPbXlhbnA0dXFxb01xSUxrRnk1Y1FLdFdyWFRPWmFxTkd6ZGk0OGFOWmRvM0x5OVBGTWFXU0NTaUVMVlNxY1RpeFl0RjM0ODZkKzVzOUh1SFppVmp3SGh3R1ZCOURoNDhlSUJhdFdxSkFyc0FVSzllUFlQN1hyNThHVWVQSHNXbVRac1FIaDZPQ1JNbUdEMmUyc1dMRjBVWFpnVUVCT2djVi9JNyt2T2dNczlSelpzM0Z5NU1Dd3dNeE5hdFcvWHVlK2pRSVN4ZXZGaG9qeDA3MXVqeDFPY0FpVVFDTXpNemcyT0ppSWlJNk4rTHdXY2lJaUlpSWlJaU1zcmEwcHdWbjRtSXFvQk1Kc09iYjc2Sm5qMTd3dG5aV2VoLyt2UXBwazJiSmdvcEFFQnNiS3dvK0h6MTZsWEV4Y1dKeHZUcDB3Y2ZmL3d4QUZVd1kvVG8wYUxiVysvZnZ4OERCdzdVZWF2d3NMQXc5TzNiRjNYcjFoWDY1SEk1VnExYXBWVVpNVFkyVml2NFhONEt6MnBYcjE3RjZ0V3JSWDIxYTlmV1dWWHdyNy8rRXQwMlBDZ29DSFhxMURFNHYyYm9wa1dMRm1qUm9vVm9lMlJrcENqWTg4a25uOERlM2w3blhGOTk5WldvL2ZMTEw1Yzd1TlM5ZTNmczM3OWY5TDV0M2JwVnEzcGhjWEd4VmtYc2tnR2tqejc2eU9UYnBKZVhvNk9qenY3czdHeXNXclZLQ01scGlveU14TnR2dncwQUNBOFBSMEZCQVpZdlh5NXN6ODNOUlhSME5McDM3NDdCZ3dmRHpzNnVjaFpQOUE4M1krZGxaT1RLY1hSU3EzOXM2QmtBYXRXcXBkVm5ySEt2UHJtNXVlVmRqa0JkZWQ3QndRRTlldlJBNzk2OVVWUlVoRzNidHVIYmI3OFZ4c2xrTXEyTGFkVFU0YjdVMUZTaFQ3TVNzMUtwRkZXbzFoUWJHeXNLV3o1NThnU1RKMC9HZ2dVTFJPTkNRME14YWRJa3JmMUxVd0Zmb1ZCZ3laSWx1SHo1c3RCWHQyNWQwVVZUSDM3NElaS1RrM0h5NUVrQXFnckk0OGVQeDlLbFM0VXc5cGd4WTR4ZXdHUnZieS82SGZYdzRVTlJRTDJvcUFoTm1qVEJ2bjM3QUtoZXc4V0xGNHVDdytyWFVETVlibTV1RGo4L1B3Q3Fxc1hxQzJHVVNpVmlZbUt3WnMwYXJmQnFkblkyZHU3Y2laMDdkNkp4NDhZWU9YSWtPbmJzcVBQQ0o4M3ZaL3FxYVo4N2QwNTA0Y3hMTDcyRUowK2VZTUtFQ2FMdkxZRHFzenB0MmpRTUdUSUV2WHIxS3RlZEk4cnF3SUVEb2pzM3RHN2RHcTZ1cmdCVW40bWxTNWNLN3plZ0NxbjI2ZE5INzN6cTU1NlltQ2owV1ZsWmlTb1JsN3l3RGxCOWp4azllalJxMXF5Skw3LzhVdlFaa2txbGVpdE1xMzkyVWxKU2hMYXVnTEtycXlzKysrd3pyWDRIQndkOCtlV1hRdHZNekF3aElTRTZqM1gxNmxWUiszbW9XbHlaNTZnelo4NWcyclJwWlZyWHpKa3pUUjQ3WmNvVWhJV0ZsZWs0UkVSRVJQVGlxLzV2M1VSRVJFUkVSRVQwM0xPMXNtRHdtWWlva3RXdFd4ZHIxcXpSV2ZtdVJvMGErUGpqanpGKy9IaFJ2MmIxWmdDaXlueUFLa0Qwd1FjZkNHMHJLeXNNR0RBQTBkSFJRcDlDb2NEcDA2ZEZWWW50N093d1o4NGNuVlYxcFZJcFJvd1lnVU9IRG9sdVNWOXlMU1dabVpuaHRkZGVRMXBhbWxZVlJrTWVQWHFFbVRObmlpb1pXMWxaWWNhTUdVS29ROU9jT1hORUFhS09IVHNpSWlMQzVPUHBVcklpY1c1dXJzN2djMkppb3FqQ3RWUXF4YkJodzhwMWJFQVZKb3FNak1Tbm4zNHE5T1huNTJQdDJyV2lzSTZ1UUUvSjRIUEpVSGRGZWZEZ0FSNCtmQ2kwL2Z6OGRJYVNqeDgvamxXclZ1SHAwNmVpZnFsVWlrOC8vUlNkT25VUzlmZm8wUU1PRGc1WXNHQ0I2SDNZdDI4ZjR1TGlNR3pZTUpORE1WZXVYTUhFaVJOTDg3UUViZHUyMVJrZUpIb2VKVDdPd2ZLRE56RzlWeU0wcStOVTNjc3BsNlpObTJMSWtDSFlzV01INUhJNU9uWHFoRGZlZU1QZ1BvOGVQY0twVTZkZ1pXVUZDd3NMS0pWS3hNZkg0OEdEQjhLWTBnUi9kZW5TcFFzNmQrNk1HalZxQ0ZXb3QyN2RxaFZnN2Rldkg1eWNWTzlCeWNxbDI3WnRnNStmSDg2ZlB3OUE5VHZiemMwTjU4K2ZSMEpDQWxKVFUwWEJaL1grY3JrY1c3WnNFZnFsVWlua2Nqa1NFaEl3Wk1nUXJXQ3VtWm1aOEQ5QUZXYVV5K1VvS2lxQ2pZMk53ZWVwVkNxeGRPbFNIRDU4V09oemRIVEVyRm16UlB0S0pCSk1tVElGVTZkT0ZaNVBhbW9xeG84Zmo4V0xGOFBaMlJsZVhsNUdnODlLcFZKVUZWbVRwYVVsYXRXcWhhQ2dJRWdrRXVGQ254TW5UZ2hqZkh4OFlHMXRqVC8vL0ZOVUtUd2dJQUF5bVV4b3A2ZW5JelkyRm52MjdORjZ6MnJYcmcyWlRDWmF4K1hMbDNINThtV3NYYnNXM2JwMVEwUkVCTnpjM0FBQUNRa0pvcXJBNm9CMVNmLzk3MytGeC83Ky9raE9Uc2JubjM4dVdxZXpzN1BRVmlnVVdMTm1EUTRjT0lEQmd3ZVg2U0txQVFNRzRMWFhYak00WnQ2OGViaDQ4U0tBLy8rNVVDZ1VXaFd3MWQrbG5qeDVnZ1VMRm1oOWwzdjMzWGZoNWVVbHRLMnNyRVRianh3NWdzTENRbEhGWm45L2YxR28rL1RwMDZKOW5KMmRNWHYyYk9UbTVtTEVpQkZDcFcrMTExOS9YZmdjbGd5SC8vcnJyMGhJU0JDOWorcjN4dHJhV3ZnZTUrenNqTURBUUszWEpTNHVUaFNlYjlLa0NWeGNYSER4NGtXa3BLUUlyOVgxNjlkeDhPQkJZWnlscGFYd1djdlB6MGRCUVlIV1JSZjUrZm5Jek14RVRrNk9xRDhuSndlWm1abWl3RG1ndXBCUUtwV0t2dWNwbFVwa1ptWUNVTDNXSlgvdUsvTWNWZko5SUNJaUlpS3FEZ3crRXhFUkVSRVJFWkZSdGxibXlDa29OajZRaUlqS3pGZ3dSVmNndW1RZ3QyUzE1elp0Mm1nRlQwSkNRbUJsWlNVS1Q4VEh4NHVDejAyYU5ERzRGa3RMUzdpN3U0dkNFMFZGUlZBb0ZLTGdpVVFpZ1plWEYwSkRROUc5ZTNkNGVYbVZxdExiL2Z2M01XSENCRkdnQ0FDR0RoMnFNL1JjV1VxK3p2Lzk3Mzh4YU5BZ3JYRXJWcXdRcXVNQndGdHZ2U1VLQVpWSDgrYk4wYXBWSy96eHh4OEFWTlVFUFR3OFJLOTV5WFVDMnNGblFCWFNtajU5ZXFuWHNIbnpacGlabWVITW1UTkNuNCtQRDJyVnFvV0RCdytLS2doKzhjVVhDQW9LRXRxSmlZbFl2WHExRUo3UjVPSGhnUmt6WnVnTmkzWG8wQUVlSGg2WU5tMmFLQ0QyOU9sVHpKMDdGenQyN01CNzc3Mkh0bTNiR3J3bHVrS2hFRlhiTEkzbjhUYjJSUHJNMkhrWmp0WlNqSDdkdjdxWG9sT0hEaDIwTHRReHBIZnYzdWpkdTdmSjQ2MnRyYlh1RWxDU1pwWFpzcERKWkxDMXRVVnhjVEdpb3FKMEJnRmZlZVVWdlB2dXUwSmJLcFhDMGRGUkNDdWVQSGxTVkRFM09EZ1lBSERyMWkyc1g3OWVhejViVzFzQXFuUHhvMGVQaFA2RkN4ZGkwYUpGdUgvL3Z0WkZKWEZ4Y1hvdi91blJvNGVvYW5OSlNxVVN5NVl0RXdWVlpUSVpaczJhcGJQcXRsUXF4Y3laTXpGcTFDZ2tKQ1FBVUZYYm5UQmhBaFl2WG96Njllc2pKaVpHdEkrbnB5ZjgvUHhRdDI1ZDFLdFhEeEtKUkdkbDd2RHdjQXdjT0ZBSUc3ZHQyMVlVZUZaVGg0Ty8vLzU3VVg5b2FDZ3VYYnFFdUxnNHhNZkg0OGFOR3pxZmM2TkdqVEJuemh6WTI5c2pMaTRPVzdac0ViMjNtWm1aMkxadEc3WnYzNDdPblR2ajAwOC9GVDBuUzB0THZQVFNTMXJ6RmhVVmlTcG0rL3I2WXNLRUNhSzdORFJ2M2h5elpzM0MrdlhyUlZXdUV4SVNzR1BIampJRm4yMXRiWVhYREFBMmJ0eUk2OWV2UXlhVHdkTFNFbGxaV1VMb0dZQXd0ckN3RUEwYk5oUXVGdkR3OEVCSVNBZ3VYYnFFNk9ob3JjQnVreVpOOFA3Nzc0djZhdFdxSllUeUFTQXRMVTByVEYzeUFydmc0R0NjUFhzV2dDcUFQbi8rZlB6MDAwL1l1WE9uMW5Qejh2TENSeDk5SkxUVmxjWFZUcDgrclJXa2J0eTRNUUJnNE1DQkdEaHdvTmFjYW84ZlA4YVNKVXRFZmVvcTRZbUppVml4WW9YZWZUVkQxSnMyYmRLNTlvMGJOMkxqeG8xYS9aTW5UOVk1WjhrN3FnQ3FpL0RVNThWKy9mcUpMblFFS3ZjYzVlVGtaUEtGZEk4ZlB4WlYrZmJ6ODBPTkdqVk0ycmZrZTBwRVJFUkVwSW5CWnlJaUlpSWlJaUl5aWhXZmlZaXFuMmJJU1Uwek9KQ1ptYWtWRUE0SUNORGF4OExDQXI2K3ZxTGJzaHVyMWx5U1FxSFFPcGFqbzZOV3RiMnhZOGVXNi9ic3MyZlAxbnJlb2FHaDZOR2pSNW5uTEl1U0lheTllL2VpYjkrK29tcVhaOCtlRllXSEFDQTdPeHZyMXEwVDliVnAwMFpuS01vVUgzLzhNYzZlUFl1V0xWdGkyTEJoV3FIcWtxRmVDd3NMblVGZ3VWd3V1bTI1cVpSS0paUktwZWoyNW9NR0RSS0Zaa3BTdndhSERoMFNCYncwcGFlblkvVG8wVWFQcjFuMVc5T3RXN2N3YytaTStQajRZUHIwNlZVYWlpZDYzbVRreXZITnlTU01lcTBCbkd5a3huZDRBZG5iMjhQUHo4OWdWZEszM25xclFvNWxibTZPVHo3NUJHUEhqaFV1ZkxHd3NNRDc3NytQZnYzNmFaMkRPM2Z1ckRNSUtaVkswYWRQSHdDcUtyZ2xTU1FTTkduU0JIZnUzTUdPSFR1RS9oWXRXcUJKa3laWXRHZ1JaczZjcVRmUXEwdlRwazJOanRIOG5xRU9OamRxMUVqdmVHdHJhOHlhTlF2RGh3OUhkbmEyOEh5c3JLelF1SEZqaEllSHc5L2ZIL1hyMTBlOWV2VjBWcHh1Mzc2OUVHcXVYNzgreG80ZGl3WU5Hb2pHREJvMENPZk9uUk1GY0tWU3FmRDlvRzdkdWtKMWFZbEVnckN3TU55NGNRTS8vdmlqem5YYjJ0cml3dzgvUk0rZVBZWHZMYUdob1dqVHBnMU9uVHFGcjcvK1d2UmRTYUZRb0Y2OWVqQXpNeE9GellPRGczVmVjR1JoWVlIaHc0ZGp3WUlGc0xlM3gvRGh3L0gwNlZPaG9uQ3JWcTN3MldlZndjcktDcDk4OGdta1Vxa1FFcmEwdE1UWXNXUDF2dWFsNGVibWhoOSsrRUhuTnZYckJLaENzOUhSMGVqUW9RT1dMbDJLN3QyN3c4ek1ESTBhTlVMejVzMUZZVmcvUHovTW5EbFRxK0t3VkNwRjkrN2RzV3ZYTHAzSGMzQndRSmN1WFVSOXZYdjN4aDkvL0lIczdHd3NXTEFBam82TzZOT25ENDRlUFlxTWpBeGhYS05HamZEWlo1K0o3cjdSb0VFRHVMdTc2L3krREtnK0U2Wjg1Z0hWOXlScmEyc2hBT3psNVlYT25Uc0RVQVhVRFNuTlJScFZvVExPVVFFQkFaZzNiNTVKeDQrSmljRVhYM3dodFB2Mzc0KzJiZHVXOWVrUUVSRVJFUWtZZkNZaUlpSWlJaUlpbzJ3c3paVHd6NHNBQUNBQVNVUkJWSkZieUlyUFJFVFZTZk0yMm1xYUFZNmtwQ1N0N2ZvcVdycTd1NHVDeitxS2ZxWTZmdnk0VnNoV1Y1aWtQS0ZuQVBqb280OHdaY29VVVorbHBTVldybHlwZDU5YnQyNkoyckd4c2FKS2N5WDE3Tm5UWUZBMlB6OWY1NjNJOSszYmg3ZmZmbHZvVXdlOE5PM2J0MCtyejluWnVjekJaMTlmWDN6MTFWZDYxMXN5b0YyeTJuZDFrTWxrdUhQbmp0N1FNNkFLR0trclFwYUhpNHVMenNyb2F2WHExVE5ZcGRFUUJ3ZUhzaTZMcUVvdGkxRUZYMGUvM3NESXlCZGJVRkNRVnZEWnlzb0tkZXZXUmMrZVBmSHFxNjlXMkxFYU5XcUVBUU1HWVBQbXplalVxUlA2OSsrdnQ5ci94eDkvREJjWEYvejExMS9JeXNxQ3ViazVQRDA5OGRaYmJ3bUI1M3IxNnNIUzBoSVNpUVFPRGc2b1hiczIzbmpqRGFISzhyeDU4N0J3NFVKa1pXVWhNaklTZ09yMyt2TGx5M0gwNkZFY1Bud1lkKzdjUVdabUpwUktwY0YxRzJKbVpvWUJBd2FnWHIxNldMUm9FU1pObWlSVWZEWEV3OE1EMGRIUm1EVnJGa2FNR0lIdzhIQUFxbURxcDU5K2FuVC9FU05HNE9MRmkramR1emZlZnZ0dG5kOGx2THk4c0hqeFlxeGR1eGJYcmwyRGs1TVRoZzRkS3J6dW4zenlDZHpkM2JGeDQwYUVoWVhCemMwTmJtNXVvanNuQUVDZE9uWFF2WHQzaEllSHc4N09UdWRyMEs1ZE80U0dodUxYWDMvRmxpMWI4T1RKRXpScTFFZ0l6MCthTkFsMTY5YkYxMTkvalo0OWUrcDlYcSsrK2lxT0hUdUdGaTFhd05iV0ZtUEdqTUhnd1lQeHhodHZZT0RBZ2FMbk9XellNRFJ1M0JoTGxpekJlKys5aDFxMWFobDkzZFQ4L2YyUmxaVUZRUFdkUTVQbTl3OXpjM05ZV1ZuQnhzWUdQajQrNk5PbkQzeDlmVVhqTzNUb2dJQ0FBT0g3aEVRaXdhUkprekIyN0ZqY3VIRURMNy84TXFaTW1hSXp3QTZvN3REaDRPQ0FreWRQSWlzckMwcWxFZzRPRGdnTURNUUhIM3dBUjBkSDBYZ3pNek5NbWpRSkZoWVd3alpYVjFlTUh6OGUwZEhSY0haMnh2dnZ2NC91M2J0cmZTNnNyS3p3K2VlZlk5MjZkYmgrL2Jyd3Zjekp5UW5Cd2NHSWpJdzBlRmNJVFo2ZW5saXhZZ1VtVHB5SWhJUUVEQnMyVERpZXQ3YzNIQndjaE5kWWZXd2ZIeCs4OGNZYmFOMjZ0ZEJ2YjI4UGQzZDNrNDVaSHJvK3U1b3EraHhGUkVSRVJQUThNRk1hK2k5ZUlpSWlJaUlpSWlJQXJ5NklSV0dSQXNlbmhsWDNVb2lJL3BVdVg3Nk1jZVBHQ1pYYUFGV2c5TnR2djRXVGt4TUFWY0IzenB3NW92M1dyRm1EK3ZYcmE4MjNiTmt5VVNoWEtwVmkvLzc5SnEwbE16TVR3NGNQMTZxbzkvbm5uNXQwRy9hWk0yZUtLZ1Y2ZTN2ajY2Ky8xanQrNWNxVjJMTm5EMnJVcUlHc3JDelJhMUFSNXM2ZGk1WXRXK3JkbnBLU292TjI2QTRPRHRpeVpRdHNiVzBCQUVlUEhzWGN1WE9OSGk4eU1sSVVtQWFBT1hQbUlEWTJWbWhQbXpZTkhUcDBNUFVwQ0M1ZXZDaXFDdW51N282dFc3ZHFqYnR4NHdaR2pCZ2h0R3ZYcnEyek92aVpNMmRFd1o0REJ3NEFnS2hDbzdyaTg1WXRXL0R0dDk4Sy9WOTg4UVdDZ29JQUFLbXBxUmcyYkpnUUlBOE5EVVhEaGcwTnZ1L0d2UDc2NndBZ1ZKSjJjWEhCdW5YcmhLRFU4ZVBITVh2MmJHSDhtREZqaE52VWwwZEVSSVFRK20vY3VER1dMVnRXN2ptSktsTHphWWRReDhVR3UwYi91eXRxcWl2VUE2b3dwYW1CeDdKU0tCUjQrdlFwWEZ4Y0t2VTRhaGtaR1RoMzdweFFoVllmOVlVbG1yODdKUklKek0zTklaUEpURDVlZG5hMnFMcXVLWEp6Yy9VR1lvMHBLQ2lva0l0Mzl1N2RpMWF0V3FGbXpab0FnTVRFUkt4YnR3NGhJU0VJQ1FsQjNicDFTelZmZm40K2Z2NzVaM1RzMkZIclFwdHIxNjZoWWNPR0JqOXJtWm1aY0hCd0VNYWtwYVhCemMxTjcvakhqeC9EMmRtNTNCZVNhVklvRk9XZUx5MHREV2ZQbmtYWHJsMHJhRlhHL2YzMzMyalVxQkVzTEtxdXJsdG1aaVppWW1LRVNzZHFUNTQ4Z1VLaGdLV2xKV1F5bWM0cTM4K2JxajVIRVJFUkVSRlZObFo4SmlJaUlpSWlJaUtqYkswczhEUW4xL2hBSWlLcWNGZXZYa1YwZExSVzRMZGZ2MzVDNkJtQVZnVm1BSHFER0NYNzVYSzVTVUdZakl3TVRKbzBTU3YwSEJJU1lsTG91U3crL3ZoakpDUWtZTXlZTVJnK2ZIaUZCNStOdVh2M3JzNytyS3dzZlBmZGR4Z3laRWlwNWpOVWtiaThORVBLQUV3T3FUVnYzaHhSVVZGYS9WRlJVVnB6bG9XbnB5ZkdqeCtQZGV2V1lmanc0V2pUcGcwdVg3NnNkWXY3MG1qZHVqWGF0bTJMM3IxN1k5T21UZWpUcDQ5VzVVaGRNakl5Y1BueTVWSWR5OFBEQTM1K2ZtVmRLbEdWU1h5Y2d3dkpHUmoxMnIrNzJqTlFOV0ZuVFJLSnBFb0RoVTVPVGtaRHo0RHF3aWFwVkZydTQ1VTI5QXlnektGbm9PTHVXQkFSRVNGcSsvcjZZdDY4ZVdXZVR5YVQ0YjMzM3RPNVRkY0ZSQ1dWL0QxbEtQUU1xS29kVjdTS0NGRzd1YmxWYWVnWlFKbnZsbEVlam82T1dxRm5RTHVTOWo5QlZaK2ppSWlJaUlncUc0UFBSRVJFUkVSRVJHU1VyWlU1Y2dxcU5taEdSRVNxS3NLTEZ5OUdRVUdCcVAvbGwxL0dPKys4SStvckxDelUybDlmdUtWa0dNeVVnTmp0MjdjeFk4WU1QSGp3UU5SZnMyWk5USm8weWVDKzVTR1R5YkJreVJLOTIwb3FMQ3lFUXFFUTJsS3BGT2JtNW5ybk43UU5VRDF2ZlhidDJvVWVQWHJBeThzTG5UcDEwcXJTdkhMbFNsRmxiVzl2YjlFdDBDdGFTa3FLcUsydWNHbk0zYnQzRVJNVG85V2ZrWkZSSWVzQ2dIYnQyaUUwTkZUNFREWnUzQmlOR3pjdTk3eSt2cjZZTld1V3llTnYzcnlKR1RObWxPb1lYYnAwd2JoeDQwcTdOS0lxdCt1dit3Q0FUb0dHdzVSRVJFUkVSRVJFUlA5a0RENFRFUkVSRVJFUmtWRzJWaFo0VmxCVTNjc2dJdnJYa012bFdMTm1EZmJ1M2F1MXJWMjdkcGc4ZWJKV3FGbFhkVVM1WEs1ei9wSWhhV3RyYTRQQjUzMzc5bUgxNnRWYSsvbjQrR0R1M0xtaXl0TlZSU2FUNlh4OTVzeVpnOWpZV0tFOWJOZ3dyWXFQcFhIejVrMVIyOG5KU1FnRUZ4VVZZY0dDQlZpMmJCa2tFb2tvUkoyY25Jd0RCdzZJOW4zMzNYY3J0UUxwblR0M1JPMWF0V3FadE4vNTgrZHgvdno1eWxpU2lFUWlnVnd1aDFLcHJMQTV6Y3pNS3FTYUtkR0w0SnVUaVFpcTdRaGZWOXZxWGdvUkVSRVJFUkVSVWFWaDhKbUlpSWlJaUlpSWpMS3pzc0N6ZkFhZmlZaXF3dE9uVHhFZEhZMGJOMjZJK2lVU0NUNzQ0QVAwNjlkUFozaFcxeTNsczdPemRSNGpNek5UMUhad2NOQTVycmk0R0V1WEx0VlpEYmhkdTNhWU1HRkN1VzVsLzd4VEtCU0lqNDhYOVUyZE9oWFIwZEZDRmU2clY2OWkyN1p0ZU8rOTk0UXh4Y1hGV0xSb0VZcUwvLzl1Q2ZYcTFVTjRlSGk1MXBPUmtRRjdlM3U5VmFxdlhMa2lhamRvMEtCY3g2c013NFlOUTFKU1VvWE5KNVZLc1gvLy9qTHY3K0hoQVh0N2U2Mytrb0Yzb3VkZFJxNGNGNUl6TUwxWG8rcGVDaEVSRVJFUkVSRlJwV0x3bVlpSWlJaUlpSWlNc3JXeVFBNHJQaE1SVmJyMDlIU01HVE1HcWFtcG9uNDNOemRNbVRJRlRabzAwYnV2dTd1N1Z0L0Rodzkxam4zMDZKR283ZVBqb3pWR29WQmc1c3laT0gzNnRLamYwdElTdzRZTlE0OGVQZlN1NVVWeDllcFY1T1RrQ0cwSEJ3YzBhOVlNNzd6ekRyWnMyU0wwYjlteUJZR0JnUWdPRGdZQXJGNjlHdGV1WFJQTk5YejRjSzBxM2FYeDU1OS9ZdUhDaFZpMGFCRjhmWDIxdHYvOTk5OTQ4T0NCcU0vUTUwV1RsNWNYR2pac3FOVi85dXhaWkdWbGxXM0IveEFmZi93eE9uVG9vTlZmM3BBNlVWVTdkbFYxWHU4VW9QMjdnSWlJaUlpSWlJam9SY0xnTXhFUkVSRVJFUkVaWld0bGdTS0ZFdm55WXNpa3VxdE1FaEZSK1JRWEYyUDI3Tmxhb2VmbXpac2pPanBhYjFWbU5WM2g1VnUzYm1rRk9PVnlPUklTRWtSOTllclYwOXAzdzRZTldxRm5EdzhQekpneEEzNStmZ2JYOHFLSWpZMFZ0WnMxYXdZQWVQdnR0L0hycjc4aUxTME5nQ29rUG1QR0RDeFpzZ1IvL1BFSDl1elpJOW92SWlJQ1FVRkJaVnBEZm40K05tellnTjI3ZHdNQWJ0KytyVFA0WFBLWXRXclYwaG1HMXlVa0pBUlJVVkZhL1ZGUlVTOTg4Sm5vUlhIc211cDgxQ25RclpwWFFrUkVSRVJFUkVSVXVSaDhKaUlpSWlJaUlpS2o3R1NxUHlFOHl5OWk4Sm1JcUpMczJyVUxseTlmRnZWMTZOQUJVNlpNZ2JtNThYT3ZUQ2FEdjc4L2J0eTRJZlNkT25VS1E0WU1FVlVhUG52MkxBb0xDMFg3dG1uVFJ0UytlZk1tZnZ6eFIxRmY3ZHExc1hqeFl0U29VY1BrNTFSZVc3ZHV4Wk1uVDRTMlhDNFhQVjY1Y3FYV1ByZHUzUksxWTJOamtaaVlhUFJZL2ZyMWc0dUxpMmorSTBlT2lNYUVob1lDVUwzV1U2ZE94Ymh4NDFCY1hBd0F5TXZMdzlpeFk1R1hseWZheDhmSEIwT0dEREY2ZkYydVhMbUNoUXNYNHQ2OWUwTGY5ZXZYOGNvcnI0akduVHQzVGl1a2ZmLytmUncvZmx4bk5lT1NVbEpTY1Bqd1lhMyt6TXpNTXEzYlZCS0pCRjI3ZGkzMWZyR3hzWGoyN0ZrbHJJam9ueXYyV2hvNk5tVG9tWWlJaUlpSWlJaGVmQXcrRXhFUkVSRVJFWkZSdGxhcXdOMnpnaUs0Mmx0VjgycUlpRjQ4eGNYRjJMWnRtNmpQeGNVRkV5Wk1NQ24wck5haFF3ZFI4UG5odzRmNDVaZGYwTHQzYndDcTZzR2JOMjhXN2VQcDZZbkF3RUJSMzNmZmZhYzE5OVNwVTZzMDlBd0FodzhmUmtwS2lzNXR4Y1hGV2xXT2RZbVBqMGQ4Zkx6UmNUMTY5QkFGbjJOalkwWFZqczNOemRHcVZTdWgzYmh4WTR3WU1RSXJWcXdRK2txR251M3Q3VEZyMWl4WVdaWHVkMmRlWGg3V3JGbURuVHQzUXFsVWlyYVZETWZmdjM4ZjgrYk4wem5Qb2tXTDRPdnJxN01hdUtaejU4N2gzTGx6cFZwalJUQTNOOGZvMGFOTHZkK2xTNWNxTFBnOGYvNThMRnEwcUVMbUlxb3VHYmx5WEVqT3dQUmVqYXA3S1VSRVJFUkVSRVJFbFk3Qlp5SWlJaUlpSWlJeXlzN3EveXMrRXhGUnhmdjc3NysxcXV1cUt3Z2JVcXRXTFVSSFJ3dnQ3dDI3WS92Mjdjak96aGI2MXExYmg0c1hMOExMeXd1Ly8vNDc3dDY5SzVwandJQUJNRE16RTlyNStmbjQ4ODgvdFk2MWVQRmlvODlqMGFKRnNMVzFOVHJ1ZWFkUUtQRDk5OStMK2tKRFEyRnZieS9xaTRpSXdGOS8vWVZUcDA3cG5HZml4SW53OHZJcTlmR1hMVnVHb2lMdDM3bWVucDRZT25TbzBFNU9Uc2JreVpPUmtaR2hjNTc4L0h4TW56NGRxMWF0ZWlIZWw4b2dsOHRGbGNTSi9va3VKS25PQVowQzNLdDVKVVJFUkVSRVJFUkVsWS9CWnlJaUlpSWlJaUl5eWs3RzRETVJVV1ZLVEV6VTZzdk56Y1hObXpjTjdsZFlXQ2hxMjluWlllVElrVm9WZ09QaTRuVHUzN0ZqUjRTRmhZbjY3dCsvcnpNSWFtd3RBSFNHZGN0REpwTkJKcE9WYXAvQ3drSW9GQXFoTFpWS1RhcWFyVG5tMEtGRFdnSHhIajE2aU5xWm1abll2SG16M3RjV0FCWXNXSUQzMzM4ZjNicDFNL2c4Y25OelJXMWRyMk5FUkFRaUl5T0ZlZUxpNHJCbzBTS3R5c2Z1N3U1NDlPaVIwRTVKU2NIQ2hRc3hZOFlNVWNCZGs1ZVhGeG8yYktqVmYvYnNXVkhWYXdBd016TVRQUmNMQy80ekExRjFPM1pOOVRQZktkQ3RtbGRDUkVSRVJFUkVSRlQ1K0JkSklpSWlJaUlpSWpMS1hpWUZBR1F6K0V4RVZDbEtWbnN1ajg2ZE95TW5Kd2RyMXF3eFdNbjJsVmRld2JoeDQ3VENzQlc1bHZKYXMyWk5xZmVaTTJjT1ltTmpoZmF3WWNNUUVSRmg4djVaV1ZsWXYzNjlxTS9YMXhmTm16Y0hBR1JuWitQbm4zL0dMNy84Z3J5OFBJTnpaV2RuWTgyYU5manV1Ky9Rdlh0M2hJZUh3OGZIUnpTbXFLZ0lOMjdjMER1SGk0c0x4bzhmanhZdFdnQUFuajE3aHJWcjF5SW1Ka1pyYksxYXRiQjgrWEtzWDc4ZWh3NGRFdnJqNHVLd2JkczI5T3ZYVCtjeFFrSkNFQlVWcGRVL2N1UklyZUN6UkNMQjNyMTd0Y2FXdFdweWNYRnhtZmFyS01PSEQwZElTSWpCTVhaMmRzTGo2bDR2a1M3SHJxWWhxTFpqZFMrRGlJaUlpSWlJaUtoS01QaE1SRVJFUkVSRVJFYlpxeXMrRnpENFRFUlVHWlJLWllYT0Z4RVJnZURnWU96YnR3OS8vdmtuMHRMU1VGaFlDQmNYRnpScTFBaGR1blFSZ3J5VnZaWi9taFVyVm1pRmZkOS8vMzBrSmlaaTc5NjlPSGp3SUFvS0NuVHVHeEFRZ0pTVUZLMHF6Tm5aMmZqaGh4L3d3dzgvb0c3ZHVuajU1WmZSc21WTHZQVFNTOWk3ZDYvZXNIbkhqaDB4YXRRbzJOdmJRNkZRNE1DQkE5aTBhWlBPOFRWcjFzVDgrZlBoNU9TRXFLZ29YTHAwQ2FtcHFjTDJ6WnMzdzkvZlh3aFFHMU5jWEl5SER4K0srdlJWakpiTDVUaC8vcnlvejVRcTIzSzVIRjI2ZERGcFBaWEZ4Y1ZGSzR5dXo4MmJOMFVCYjB0THk4cGFGbEdweEY1UHc2alhHbFQzTW9pSWlJaUlpSWlJcWdTRHowUkVSRVJFUkVSa2xMMjE2azhJMlhrTVBoTVJWWWFCQXdkaTRNQ0JGVHFubDVjWElpTWpFUmtaV2FyOWdvT0RSZFdDSzlyMDZkTXJiZTd5K3VXWFgwVFZvZ0hWNi9qenp6L2o2dFdyZXZlVFNxVVlNR0FBZXZmdWpZeU1EQ3hmdmh4eGNYRTZ4eVlrSkNBaElRRVNpUVF2dmZRU3ZMMjlJWkZJb0ZBb2hERTJOallZT1hJa3dzUERBUUMzYjkvRzNMbHprWnljckhQT2dJQUF6Sm8xQ3pWcTFBQUFXRnRiWThxVUtSZzFhcFF3cjdtNU9XeHRiUTArLzVpWUdKdy9meDdXMXRhNGZmczJNakl5aEcyMnRyYVFTQ1FBZ0RGanhpQTlQUjFTcVJRV0ZoWklTMHREZG5hMmFDNVhWMWVEeDZvdWpSbzF3cGRmZmltMFBUMDlkWTVidjM0OXJsMjdCanM3TzBpbFVoUVVGT0RpeFl1aU1TNHVMcFc2VmlKVDdQcnJIZ0NnVjdCWE5hK0VpSWlJaUlpSWlLaHFNUGhNUkVSRVJFUkVSRWJaV2YwditKeGZ0dHZZRXhFUi9STThmdnhZMUpaSUpJaU9qc2FsUzVmMEJwL2J0MitQeU1oSWVIaDRBQUNjbloweGMrWk14TWZIWThPR0RiaDI3WnJXUHE2dXJ1amJ0eThBb0dYTGxvaU1qTVRhdFdzQkFQNysvb2lPamhZRmNuMThmT0RwNmFrVmZEWXpNOE9iYjc2Smp6NzZTS3Y2Y0VCQUFONTU1eDFzMjdZTkFEQnMyREFFQmdZYWZQNFdGaFk0Y3VTSXptMmFWWkhkM2QxeDZkSWx2Zk80dUxqQXpjM040TEdxaTYydExmejkvWTJPOC9UMHhJOC8vbWh3akw2cTZVUlZhZGU1ZTNDMGxxSlQ0UFA1TTBkRVJFUkVSRVJFVk5FWWZDWWlJaUlpSWlJaW8reXRwUUNBWndXcytFeEVSQyt1eU1oSStQbjVZZkhpeFpETDVlalRwdy9xMTYrUCt2WHI0ODZkTy9qMTExK0ZzYUdob1hqdnZmZjBobWlEZ29Ld2N1Vkt4TWZIWTlldVhZaUxpeE9xTHc4Wk1nUXltVXdZKzlaYmJ5RXhNUkhtNXVZWU1XSUVwRktwYUM2cFZJcnAwNmRqOHVUSmlJK1BCNkFLU0k4Y09kSmdtTGwvLy83NC9mZmY0ZWZuaHpmZWVNUG84Mi9Zc0tIZWJmMzY5Uk1lQndRRTRMZmZmdE03ZHRDZ1FUQTNOemQ2UElsRWd0ZGVlODNvdUpKT25qeUpaOCtlbFhxLzBnZ0lDREM0M2MvUEQyRmhZWlc2QmlKak1uTGwrT1prRWthOTFxQzZsMEpFUkVSRVJFUkVWR1VZZkNZaUlpSWlJaUlpbzJ3c3pTRXhBN0x6R0h3bUlxSVgyeXV2dkFJWEZ4ZDg5ZFZYNk4rL3Y5QWZGUldGdExRMCtQcjZvbnYzN3ZEMjlqWnB2cUNnSUFRRkJTRXJLd3VuVHAxQ1ltSWlPblhxcERWdXpKZ3hrRWdrZXVkUmg1K1hMRm1DOFBCd2hJYUdHajIyVkNyRnRHblQ0Tzd1cnJWTjgxanF4MTVlWHJDeHNVRmhZU0VzTFMxaFkyTURQejgvOU9yVkN5MWF0QkRHKy9uNUFWQlZuTGF3c0lCTUpvT2RuUjM4L1B6UXZYdDMwVmhEek0zTk1XN2NPSlBHYXJwNjlhclI0TE5FSWhFRnlFMEpZbXZ5OWZXRmhZVUZpb3JFMzMyY25aM1J0bTFiREJ3NFVDdWdUbFNWTW5MbENKdDNESTdXVW94K25jRm5JaUlpSWlJaUl2cjNNRk1xbGNycVhnUVJFUkVSRVJFUlBmK2NodTdDZ1BhK1dQWmVzK3BlQ2hFUlVhVlRLQlFHZzhqMDRwUEw1Y0pqaVVRQ2lVUUNNek96YWx3UmtVcEdyaHhqdGw3QTVwT0pXTnF2R1lQUFJFUkVSRVJFUlBTdndvclBSRVJFUkVSRVJHUVNCMnNMWk9YSmpROGtJdnFYT1h6NUlSNWs1aU10cXdBMUhXWG8xOGFudXBkRUZZQ2haMkpGWnlxdHdSdlA0azVhVHFVZUkrRnhEaElmNVFCbXdLalhHakQwVEVSRVJFUkVSRVQvT2d3K0V4RVJFUkVSRVpGSkhLeWxERDRURWYzUGc4eDhyRHAwQyt1TzNzYmpaNFZDdjcrSEhZUFBSRVQvVXQrZlRrS2VYRkg1QnpJRFBCeXRNS0NkYitVZmk0aUlpSWlJaUlqb09jUGdNeEVSRVJFUkVSR1pSQlY4THFydVpSQVJWYnN2OWwvSGhPMS93MXBxam5kYjE4YTdyWDFRMjlrYU5SMWtjTGF6ck83bEVSRlJOY25kOEZhbEgrTkNVZ2FPWFV2RGpKMlhFVGIvR0k1TzZvUm1kWndxL2JoRVJFUkVSRVJFUk04TEJwK0ppSWlJaUlpSXlDUU9NZ3RrNUxMaU14SDlleVUremtHL05XZHcrbFk2cGtRRVlIS1BRTmpKK0NkV0lpS3FPczNxT0tGWkhTZDBDbkJEcDNuSE1IRERuemcvTzd5NmwwVkVSRVJFUkVSRVZHVWsxYjBBSWlJaUlpSWlJdnBuY0xDV0lqT1B3V2NpK25lNjgrZ1pYcDU1QkFscE9UZ3hOUXlmOTI3SzBETVJFVldiWm5XY3NPeTlacmlRbklITkp4S3JlemxFUkVSRVJFUkVSRldHd1djaUlpSWlJaUlpTW9tRHRSUlpERDRUMGIvUW5VZlAwR2IyYjdDMGtPRGNyRmZSenQrMXVwZEVSRVNFQWUxOUVWVGJFY3NQM3F6dXBSQVJFUkVSRVJFUlZSa0duNG1JaUlpSWlJaklKSTQyVW1UbEZWWDNNb2lJcWxST1FSRmVYWGdjQ3FVU3g2ZUV3ZFBKdXJxWFJFUkVKQmpRdmk0dUpHY2c4WEZPZFMrRmlJaUlpSWlJaUtoS01QaE1SRVJFUkVSRVJDWnh0SmJpV1VFUkZFcGxkUytGaUtqS2pONTZBUWxwT2RnN3VoM3F1dGxXOTNLSWlJaEVlb1hVQWdEcyt1dCtOYStFaUlpSWlJaUlpS2hxTVBoTVJFUkVSRVJFUkNaeHNwRUNBREp6NWRXOEVpS2lxckgzL0gxc2lFM0F4TzROMGJxK1MzVXZoNGlJU0l1dnF5M3F1TmpnMk5WSDFiMFVJaUlpSWlJaUlxSXF3ZUF6RVJFUkVSRVJFWm5FeWNZU0FKREI0RE1SL1F2SWl4UVl2T2tzbW5nN1lNNWJUYXA3T1VSRVJIcDFDblJEN1BXMDZsNEdFUkVSRVJFUkVWR1ZzS2p1QlJBUkVSRVJFUkhSUDRPVExTcytFOUcveDhyRHQvQW9xd0I3eDdTRGhYa1YxSStReTVHMWZSc0s0dU5SL09oaDVSK1BpT2hmekx4bVRWZ0ZOWWREbjNjQXFiUzZsMU51blFMYzhjM0pKRnhJeWtDek9rN1Z2UndpSWlJaUlpSWlva3JGNERNUkVSRVJFUkVSbWNUSjVuL0I1endHbjRub3haWlRVSVE1ZTY2Z1MxTVB0S3JuWE9uSGs5KytoWXoxNjFEOElMWFNqMFZFUkVEeHc0ZklQWGdBaFJmL2h0T3c0YkNvNDF2ZFN5cVhUb0Z1QUlBTHlRdytFeEVSRVJFUkVkR0xyd3BLbFJBUkVSRVJFUkhSaThESnhoSUFrTUdLejBUMGdsdHk0QWFlNXNneHYwL1RLamxlUVh3OFE4OUVSTldnS1BVKzhzK2ZxKzVsbEp1dnF5MGNyYVU0ZHUxUmRTK0ZpSWlJaUlpSWlLalNNZmhNUkVSRVJFUkVSQ1p4dGxVSG53dXJlU1ZFUkpWSFhxVEFGNzllUjgvbXRSRGtVelZWTS9QTy9GNGx4eUVpSW0wRjhmSFZ2WVFLMFNuQURiSFgwcXA3R1VSRVJFUkVSRVJFbFk3Qlp5SWlJaUlpSWlJeWlaT05GQUNRL296Qlp5SjZjZTA2OTMvczNYZDRGTlgreC9IM3RtU1RUU2NKQ1MyRUppaElMOUtib0dJQkZmdEZSTUY3MVo5eTdTSUtJb3FvbEF0V1JGRVVSTDFTbEM2OUtkS1JvdlFXVWtoUE5zbjIzeCtiVERMWlRiSUp3UUQzKzNvZUgzZk9PWFBtek95a0FKLzU3bm15OCswOGUzT3p2K2VBVml1TzVLUy81MWhDQ0NFODJNK2RBNWVycHBkeDBYcTNpT1pVYWg2blVzMDF2UlFoaEJCQ0NDR0VFRUtJUzBxQ3owSUlJWVFRUWdnaGhQQkprRkdQVmdQcEVud1dRbHpGUHQ5NGdnYTFBdWw1VGRUZmMwQS92NnNpY0NlRUVGY3FsOVVDR2sxTkwrT2k5Vzd1L3JtMTRiQlVmUlpDQ0NHRUVFSUlJY1RWVFlMUFFnZ2hoQkJDQ0NHRThGbGtrRDhaZVJKOEZrSmNuUkl6ODFsMUlKbEhlOGJYOUZLdUhHV0ZCYXNZSXRUNCsxL0VZaTV6R2cwYW83SG1qcS9UZVd4clEwSnFaaTJYbzZ2OStsd0Z3VjVSdmpaeFlZUUdHTmp3WjBwTkwwVUlJWVFRUWdnaGhCRGlrdExYOUFLRUVFSUlJWVFRUWdoeDVZZ0k4cE9LejBLSXE5Wm5HMDRDTUxMMzVSVjhqbnB2S3RxZ0lISisrSTY4ZFd0VmZXRlBQSVd4Y3hmc0NlZElIZk95dTlGZ3dOUzNId1c3ZHVGSXZUU1ZQMDAzM1lLeFF3ZDAwYlZKZmZVVm5EblpxdjdRRVkvaDM2b1Yxc09ITWYreUd0dUo0eFhPNmQrdVBXRWpIeWY3bTdua2I5MVM2VFg1dDIySExpeWN2UFZyS3g3c1JhMnhyMk5vMm96Y241YVErK01QVlpyREcyMW9LTUgzM28reGRSc3NmK3duODVPUHFtMXVYMmdDQXdsNWFCaTZ5Q2pTSjc4TkRnY0J2ZnNRUE9RdUhKa1pwSTEvWGFrNmJ1emFEZVAxcmNuNTcvYzRVbE1yZFp6Z2UrNURIeHVMWmYvK0tyOEhGeXY0dmdjdzNYd0xBTWxQL2hOWGJtNkYrMXhPMTBjYkVVSHc0Q0ZrTC9nV1YxNWVwZVl2aTdGTFYwd0RCdUFxS0NEOTNYZFVmU0VQUDRMZk5kZGdPM21Tbk8rL3c1bVZXUzNIOUZYSThFY0k3Tk1QOFAzOThrYmZvQUdoLzNpWTdPKy93M2IwU0hVdThZb3p1SDBkbHV3K1g5UExFRUlJSVlRUVFnZ2hoTGlrSlBnc2hCQkNDQ0dFRUVJSW4wV1kvTWd3Uy9CWkNIRjErdjczczNScUZFRnNXRUJOTDBWRkd4aUlKakFROUlZS0Jtb0o2TkdMNE1GRDBFWkVFTkNqSjZrVHhvUFY4L3QyME8xM0VIVFhVS0E0Y0JqMjFOTVlPM2JDa1pMTWhSZWU4NXcrT0FTMG1zTFh3UmlhTmdNZzVCL0R5SjczdFRMTzBLZ3hBVDE3QWVEWHZEazVTeGFqRFEwRndGVlFnTXRpOFZ5N1JrUFFvTnZRQkFZU091cWY2QnMwSU9mYitVcDNRTTllNkdOaU1hOWNqak03MjJOM1E4TjR3cDU0RW8yZlA0YjRlQUo2OVM3L1doWEszN2lCckM5bWw5bGYrOE5QMEFRRmxUdUhLemVYNUNmL1dXYS9NeWNILzJ1dlJSTVVoTEZ6RjNRTGY4U1JrbHp1bkZIdnZJY3VOcmI4eFpjalo4Rjh6Q3VXQStEWHJCa0JYYnVCUnVOK3I3NmNneXMzRjIxWUdOcXdNQUo3OXlWdi9WcTBvV0dFUGpRTWpjbUVmK3MyWEhqeE9adzVPV0F3RURON2pzY3hNai8rRU92aFE4cTJYNHNXR0JvMVJoc1NRc0h1blNVdWdNc2pHSDg1dVd5dWoxWkx4UE12b2E5YkY3OFcxNUl4YlNwT2N5N1JNejcwK1Z3eVA1aEJ3WTdmVlcwYWYzOE1qWnNBWUJwMEcrWmxQd1BnMzdvTmdYM2RvV1Bic1dOZVE4L1ZlUjllTWdZREVTKzhqRFlraFBBbm51VEMyREc0ek9aTGU4ekwyT0IyZGZscXkya1c3MHBnY1B1Nk5iMGNJWVFRUWdnaGhCQkNpRXRDZ3M5Q0NDR0VFRUlJSVlUd1diakpqd3M1WGdKclFnaHhoVHVma2MvQmhHemVHSEpkVFMrbFRDSDMza2Z3M1VPVjdlejUzeWl2ZGFGaFJFMTZGMTFNakx2QjVjS2VsSVF1SkxUYXFqNUh2Zk91MXhDd3NYTVhqSjI3ZU4xSEcxR0xxTW52S2R1NWl4ZVN1MmloNTBDWGk3VEpieFArenlmd2I5OEIwMDIzb0tzVlNlWW5INkhSR3dpKzUxNjB3U0g0dDJ4SjZ1dGpWYnZxWW1NSmYvWTVOSDcrT0RQU01mK3kydWZnczg5c05seE9wNnBKbzlXQ29UaU1IdkhDUzBvWXZEUk4wVGl0bHFpMzMvR1lxMGphV3hPd256NWRQV3N1Wk5tN0YvUHlaWmdHM1VwZzk1NllWNjZnWU9jT2JFZVBZR2pTRkVQanhyQitMYUdQalVSak1nR1E5ZFVjZDZpM0hNRjNEVVVYSGUzUmJtalNWQlhXclNnWVhoWGFpRnJvUWtJODJ3c0Q5Z0NHeTV6b1ZnQUFJQUJKUkVGVUJuRmVxeWJienA0QmgwUFp2bXl1ajlOSnp2Y0xDSHZ5S1hUUnRhbjErbmpTcDd6bnNiK3Z0T0hoNkVMRHNKODVqU001R1YxME5QN1hYb3YxNEFIUTZ3bDk5REVBbk9ucDVHM2VoS0ZoUEk2c1RKd1pHVlUrWm8ydzJjaWUvdzFoLzN3Q2JVUXRRaDhkU2VhTTZUVzlxaG96dUgxZFFnTU1MTjR0d1djaGhCQkNDQ0dFRUVKY3ZTVDRMSVFRUWdnaGhCQkNDSjlGbVB6NEs3SDhvSThRUWx5SmZ0NmJDTUF0cmF0ZTNmU1MwK3ZSNkl2L1NsZjFPaWdJWFZBUUxxdUYvTTJiTWE5Y2ppTWxwWGhmclJhL0ZpMndIanhZcVVOcUFnTng1ZWVEeTRYTDRVQlRSbURYWjA2WDErYmcreDRBd0x4NkZVNnoyVjNodVU1ZHRDWVRwbHR1ZFZlYkJyTG56MVB0WjJ6ZmdkQlJqNk14QnVDeVdFaWZOZ1g3dWJPa2pubTVlRXluemdRTkhnSkE1c3ovWUU5TUxGNk9PUmQ5bmJybzY5ZEhHeFFNZ0w1dVhmemJkOEN5cTdncWI4N0NIN0VlVWw4N3YydXZJL2plKzVSdGpiOC9Hbi8vaXErQndZQ21qQzZOUnVzK3p4KytReHRRWEhuY3YyMDdqQjA2QW1EOTYwL3lOMjFVamhuWXB5OTU2OWJpS2xIWjIzYnlCQUMxUDU0Rk9oM0tBYlZhSWllODVkNVhwMU91ajdGVDUrSzF1MXlFam5pTTBCR1BrVDMvRy9LM2JpbThXRTZTUmoxS3pFZWZnc0dBN2VRSmQ3RFg1WEwvNTQxV1cvSDFxSUtnMjI4bnNFKy9jc2RFdlBTSzEvYVUwVS9qekVnSExyL3JZOW03aC9USjd4RHgzQXZrLzdwTlZSazhkK0dQRk96WlZlNDVPeTRVUCtSZ3VuRUFwa0czcWZyOVdyYWlWc3RXNmlWRVJGQnI3T3NBbUpmOVRNNzMzeWw5MVhVZlJrMlpqalk0MkdPOUpiK0hSVS85ajlkenl2emtJeXk3dlorM05qd0NjRjgzeTk0OStMZHBpN0Y5QndLNmRTOStYLzRIRFc1Zmh5Vzd6OWYwTW9RUVFnZ2hoQkJDQ0NFdUdRaytDeUdFRUVJSUlZUVF3bWZoSmdNWmVkYUtCd29oeEJWbStiNUVhZ1g1MFNFK3ZLYVhVcWE4dFdzbzJMVkQyYmFmVDhTdjJUVUF1S3dXekV1WFlsNzdDNjdjWFB6YnRzUC8ramJrLzdvVnJjbEVyVmZHb28ySUlPMk4xN0dkT09Iek1VTWZmZ1JEMDJhWVY2NGc1ZWtuMGNYR290SHF5aHp2eU1yRWxadXJhdk52M3dGdFFBQzJjMmV4bnpybGJ0UnFvVVNJMm5UekxlNzkwOVBKK3Z3ejdBbm55TnV5R1gxc0hVd0Rid0lnZjh0bXJIOGVWdllKNk42RDBKR1B1OC9mWWlGanh2VGlhc2w2dlJMWTFNY1doOWxkRm9zcWdHbFBTU2F3WnkrQzdpcXVwRzFzM3dIL2E1cVRYQ0w0WERMZ1hKYnNiNzVHWXdwVXRyV0JKZ0w3OU1POFloa3VwME0xMXE5UkV6UkdJNVpEQjFUdDlpUjNLTHRrNkRxZ1IwK01iZHU1Mi9mdkkyUEdkTERad0dBZ2N1dzQ5UFViRU5pM1B4a3pwcXVDc2dBYW8xRWRydFhwbEVDdk1xWjBXRnVqVWRwS0JsTUJESFhyZ1o4ZnRoUEhsWXJIdVQvL1JPNlBQM2hjRDExc0xGSHZWTDFpOGQvaGNycysrdGc2MkU0Y0ovVzFWM0drcGFJdFVkWGFrWmFLL2N5WlNwOGo0TDVmeWxPaWNubEoxWFVmYW8zR0NoOEtLS3UvOVB1aHRBY0dFajE5QmdEbUZjdkpudmMxVWRlMUJJTUIwNjIza2I5dGE5bUI4NnZjOE83eGZMWGxORjl1UHNYd0hnMXJlamwvbTU5Ly9obEhZVFgzVnExYTBiaHg0M0xIYjl1MmpaTW5Ud0lRSFIzTmpUZmVlTW5YZUxWS1NFaWdvS0FBZ0tDZ0lHclhybjFSODJWbVpqSng0a1FpSXlPcFZhc1drWkdSdEcvZm5nWU5HbFJwUHJQWmpLbXdZdi9memVsMHNtUEhEckt6czh1OXg5YXVYVXRVVkJSTm16WWxvTVFESnhkajM3NTlYQ2p4UUV6djNyM1I2Ni9zYUVCYVdocC8vdm1uc2gwWEYwZTlldlZxY0VWVms1Q1F3T2JObXdFSURRM2w1cHR2cnZRY0ZvdUZjK2ZPVmZpOVRnZ2hoQkJDaUt2VmxmMm5HeUdFRUVJSUlZUVFRdnl0SW9MOHlUQkw4RmtJY1hWeE9GMzhjakNaZXpwZDNzRUplMUlTMW9NSDBVVkdFZEN0Tzg3czRncjhqZ3NYeUYyeVNObjJhM1lOcGxzR0VkaS9QNm12dklTck1HUnN1dVZXTWorWTRkUHh0Q0VoN3VxdWVqMjZ5RWdBSXNlT1F4TVVWT1krMmZPK3daRjZnYkIvUG9Fak5aWFVNUzhSTXZSZWRMR3g3bXF5aGNIbmdCNjlDTG5uWGl5SERwTDU0VXlQZWN3clY2QXhCaEEyNnArZzBlRE1TQ2Y3VzNXMVordmhRMkN6NFRTYlNaLzJQb1o2OVFsOWRDVFozODRqOU9IaEdCbzM4WmczL1BrWFZkc1huaHVOOWZoeDhsYXZ4Tml4TTlyd2NHd25qbU01b0E0azU4ei94cVBOdjJWTGdoOTRTTm0yblRwWmZPMGlhaEh4L0F2bzY5YkRaYldROGVGTUpYeXFyOThBMDgyM29Ba01CQTNrL1BoZmNLaUQwZUFPNVFiZmQ3OVMyVGh2N1JxeUY4eEhZekNnTVpuUStQbVIvL3QyZ3VQaTBOZXZUK1FiYjVMNThZZFk5dS96bUN0djdScWxPbStGL1B5bzllcHJYcnNNVFpvQzd1QnIvcGJOV0E3OGdUTW5SNm04cStKMGt2blJCempTVW4wN2JoVmRlT2tGSlVRZmRPdHRCUFRxRFVEYStOZHhtczBBbUFZTUpQREdBV1hPY1RsY0gxMU1MTFZlSDQvOTNGa3lQdnFnV2tPN3lhUC96K09CaENLYW9DQnFmL2hKbWZ0VzUzMW9QM2VXL0czYmxHMWorL2JLMTJudWtrVzRMTzdmTWZXMWF5dnZZMmtSWThaaVA1K0FaZmR1VmJzakpZWGM1Y3ZRbWdMSitlRUg1ZnI1dFd3RlRxZEh4ZmFyV2U4V1ViU3VIOG9iaXcvK1R3V2ZQLzc0WTJ5RjMyZEhqUnBGNDhhTmNUcWRXQ3dXcitQWHJWdkh4bzN1ci9zV0xWclF2WHQzcitNMEdnMUdveEc3M2M2R0RSc3V6ZUlMZGVqUWdiQ3dNQUNPSERtaUJMa3ZCWTFHUS9QbXpRRklUazdHNWNQM0hMMWVUMlRoN3dNbHZmZmVleHdzL0VTSlhyMTZNWGJzMkl0YTI5NjllOW0zci9oN2lGYXJaYzZjT1ZXYWE4V0tGY3lhTll1WFgzNlp6cDA3WDlTNkttdkpraVY4KysyM3BLV2xvZFZxaVkyTnBXWExsaDdqTm03Y3lEdnZ2QU1VdnkvdnZ2c3VScVB4b283L3d3OC9zSDM3ZG1XN1M1Y3VCSlh6Tzl5VjRPREJnN3o1NXB2Szl2RGh3M253d1FkcmNFVVYrK3V2dnhnM2Jod0FkZXZXWmNxVUtadzZkWXJQUC84Y2NJZTN2UVdmWFM0WE9UazVwS2VuazVxYVNrcEtDa2xKU1p3N2Q0N1RwMDl6N3R3NXRGb3RpeFl0dXVoN1JRZ2hoQkJDaUN1UkJKK0ZFRUlJSVlRUVFnamhzL0JBQTA0WFpPWFpDQTMwWGgxUUNDR3VOTHRPWlpCdmRUQ3dWVXhOTDhXN3dvcTAvdGUxSktCalJ3eE5tNEZHZ3lNekExenV3S2MyT01SZHRkVm1BNDBHdjJ2Y2xhQWQ1OCtEeTBYZXVqVUUzM01meHZZZDBFVkYrWFRZd041OVFLOEhwNU84MVN0VmZhNzhmRndGK2NWTERBc0hqUVp3VjJqVitQdVhXK0hWRUJlSEppZ0liV2lZOXdFYURXRlBQSWt1T3RvZEVQM2tZL3lhTmtPajExT3c0M2YzdWFXbGtUWDNTeXdIRHFBTENTRjArQWozTlNoUndkZGxzZURLTTZ2bjF1dmQxNnVROWVBQnJBY1BZSWh2aERZOEhNdUJBeDRWZW9NZmVJaGdmR05vZGczaFQvNGYyc0x3bXNiZkg0MWVqNnN3a0tjeEdIRFo3V2cwR2t5RGJzT3Z4WFZrZmpnVFIycHhWVVowT3FJbXZZczJvamd3Rzlpbkw0SDkrcGQ1WEUxZ0lPSFBQay9PdC9Nd3IxSy9YODdNREp6bVhMU21pZ05QanNLcTA5NzROWFdIVkMzNzl1SzRjSUhnb2ZkaTdOeWwzUG1Tbi94bmhjZThHSTZVWkNYNDdNekxVOXJ0RjFLVXNLL1Q3RDMwVytSeXVEN0d0bTNSQkFaaWFIWU5rUlBlSW1QbWYzQWtKMVc0bmt1cW11OURlMklpNW1VL0YwOGZGYWtFbjgyclZ5bnZsOTkxMTNrTlB1dGlZdkc3cGpsKzF6VEhrWnpzMForNzhMK3E3VnF2ajhmUXVBbjJoSE9ram5uWmh4Tytlb3dlMkl4SFp1OWd3K0VMOUc3aDIvZjhTeTB4TVpFMWE5YXdiOTgrVHA4K1RXNXVMbnE5bnFpb0tGcTFhc1h0dDk5ZTdaVkxkKzNheFpneFl5b2NkL2p3WVc2Ly9YYXZmVWFqa1o5Ly9wbUNnZ0ltVDU1Y3Jlc3JiZHEwYVVydytlV1hYeVluSjZlQ1Bhck9ZREN3ZlBseUFJWU5HNGF6eEtjd2xDVTJOcGE1YytkZTlMSFBuRG5Ed29VTHkrd3ZXZEVYSURnNG1PKy8vNzdjT1NNaUloZzJiSmlxYmN1V0xVeWZQaDJuMDhuWXNXTVpObXdZRHozMEVCcU5ocTFidHlwaDQ2cUtqNDlueG95eUh5YUxqWTBsTFMwTmNGZCtualJwRXJObXpWSlZuODdNekZUTjRYSzV1UC8rKzhzTnNtWm1adnIwZmxtdDZnZVdNek16UGRxOENROFBSMVA0TzExMXk4bkpJU1VsUmRsdTBLQUJoakkrZGVCU2UvZmRkL25sbDErcWZkNGhRNGJ3eEJOUEtOczJtMDI1RDhxcjVuMzgrSEdtVHAySzJXd21KeWVIM056Y0N0OW5wOVBKdm4zN2xGQi9Ta3FLOG4zRFlEQlV1VXE2RUVJSUlZUVFWd0lKUGdzaGhCQkNDQ0dFRU1KbnRZTGNJYmEwWEtzRW40VVFWNDFmajduRENEYzBxVlhESy9Ha2k0NTJWd1lHL051MEtlNXdPTkRvOVRqUzB3RjNkZWFZajJmaHN0blE2UFhnNXdlQTllZ1JBUEkyYmlCNHlGMWdNQkRZZndDdUNvS2dHQXdFOW5OL0pIdkJycDA0VXRWVmUzTi8va2tWWUt3OTYvTnlnODRlMHhjR01leW5UM250RDc3dkFmeGJ1ODgzZCtHUCtGMTdIVUYzRE1hWms0UGxqLzI0Q2dvQXlOKzBFVzFFQk9IUGpBYURBV2RPTmpuZmZVdjQ2R2ZkL1pzM2tmMzFWK2diTmtTREJudHlFdnA2OWFrMTl2VXkxNmJSYU5ERnh1SklUTVNSbFlXMmdvcWJ6cUpLdWhvTlFYY01KdWlPSVVyNE9uL1RScksvbVl1clJNVlIyNG5qcEUyYVNQaS9ua0lmRjRlaFVTTWkzM3lMek04K3hiSjdsM3VRdzRIbDBFRUN1dmNvUGxDSlFMZjc0dGx4NXVlRHpZckxZa1ViSEl3bUtJamdCeDdDV1ZCQS9zWU5aTTJlQlJvTnR0T25DTDczZm93ZE81VjdMZ0JwRXllUTlkbW5BRmlQSDFQMTZlTWFnc3VGUGNrZHlIVm1aYnFEeCtWZW9JckRXVFhsY3JvKzVoWExjVm10aFB6alliUWhJWVE5K2hocDcweXF3bGw1TWpTTXg1V2Y3N1ZQVTA0SXE3cnV3K3JpMTZTNGlydjEyTEZ5UnJwWi92Z0RRK01tNk92V3cvLzYxbDZyVUYrdGh2ZG95UGhGQjNsazl1K2NuREtvUnRlU2w1Zkh6Smt6V2JObWpVZWYzVzduN05tem5EMTdsaFVyVm5EZmZmY3hZc1NJR2xpbCtEdWxwcWF5Yk5reW44ZG5aV1ZWT0w1ZXZYb2V3ZWZFeEVSVmNIVHUzTG1jT25XS0YxOThFWWZEUVVIaDd4SlZWVlkxOFNLZE9uV2laOCtlYk5xMENYQ0hVai82NkNOZWVPRUZaY3owNmRQSnpzNVd0di94ajM5d3d3MDNsRHZ2aUJFanFoU0tmK1NSUjN3YTk5TlBQNVViMEswcXM5bk12Ly85YjA2ZlBnMUFqeDQ5ZVAzMTR0L0hyRllyK1dYOHJDcFN1citnb0lDc3JLeHk5ekVhamZoWDRuZlVtcEtibTh1UkkwY3F2ZC9PblR1VjRITjZlanFqUjQ5V3FzVy85TkpMOU85ZjlzTktRZ2doaEJCQ1hNa2srQ3lFRUVJSUlZUVFRZ2lmUllXNC84RXdOZGRDbzJoVEJhT0ZFT0xLOE51eE5Hb0YrZEV3OHZMN3ZxYXZXNjk0dytYQyt0ZWY1Ry9kUXNIT0hiank4dEJGUm1Ic2ZBTzZXclhBWUVCVG9tcWUvY3daOGdwRGg2N2NYQXAyL0k2eGF6Y0NlL1lpYjkzYWNvOGIyS3UzVXJIWXZQUm5qMzdUelRjVDJLT25zcTBwREZyN1JLZEQzeUFPQU92eDR4N2RRWGNOeFhTVCt5Ty9DMzdkUnU3UFM5QkZSUkYwK3gxb2c0TXhEYnlaM0NXTEFEREVOeUo4OUxQdXRUb2NaSDR3RTJlSkFGR1J5SEVUUUtzbFkrcjdxcXJBeXBKS0JNeE50OTZHLy9XdFNYdHJBbWtUMy9EcGxEVEdBSXlkT3hNMDVDNTNnOU5KN3BKRjZDS2pDQjMxVHpKbi9rY1pxNCtMSStLRmw4ajU0UWY4VzdYQzJMRVRtc0JBZ29mZWcrV1AvZTZxM1VEdVQ0dXhIajZFSXkwVloyNHVyb0lDTkg1K1JMN3RyamlhdDI0TjJmTytLVDZIeUVnaXhyeUc5ZkFoOHJkc0JpQi82eGFsMzEzOTJ2UGNLYXpRclhEWWxmMEJkeFh0UXZtYk5oRjg3MzBFM1hZSE9kOTk2ejUraVRYVWhOcWZmS2E4MXVpTC84a2pldXAvdkxhWGRMbGRuN3kxYTNDa3B4TTZiRGpwMDZlQ3MvelF2YThpWG5pcHl2dFd4MzFZWGZ5YXR3REFWWkNQL1h4Q2hlUHoxdjVDMEsyM2dWNlA2YVpiL3FlQ3p3QmZqdXhFbjNjMk1IN1JRY1lQdWE3RzFwR2NuT3cxOUZ5YXkrWGkyMisvSlRRMGxMdnV1cXRhamgwWkdjbU5OOTdvdGUrUFAvNGdxZkFoaGJDd01EcDI3T2gxbkY4WlA5KzBXbTJaZmI2eTJXeEtRTEcwZ0lBQWJJVS9EOHJqY0RoVTR3d0dBenFkcnNMOXlxcXlXMVJ4dXFUTXpNd0s1N3NjRFIwNmxQRHdjS1pNbVlMZGJnZGcwNlpOR0F3R3VuYnRla21PbVphV3BxcFkzYVpOR3lYNEhCTVRRLzM2OWRtNmRTc0FwMDZkVWw0RFJFZEgwNmhSSTZWTnE5VldHSUsra3J6NzdydEs2RGs2T3Bybm4zOWUxYjk4K1hJKy9QRERTczI1WU1FQ0ZpeFlVTzZZUng5OWxQdnV1Njl5aTcxTW1Vd21ZbUppcUZPbkR2WHExU011TG81ckNqL2xCYUI1OCtZTUh6NmN6ei8vSElDcFU2ZlNwRWtUR2pac1dGTkxGa0lJSVlRUTRwS1I0TE1RUWdnaGhCQkNDQ0Y4Rmhuay9zZjkxSnp5cTFzSkljU1ZaUHZ4ZExvM2phenBaWGhsMmJNYnk1N2RPTkxUTWE5ZWhTTXBFUUJEbzBZRTMzcy9BRm1mZllvek93dU5zYkE2bjh1Rk04K01vekRRVlNSdjB3YU1YYnVoQ1F6RWVFUFpnUitOWGsvUW9GdmR4OSszRjl1cGt4NWp0TUVoRUJ4U3BYUHl1NmE1RWlTMUhWTlh0alAxNjRjdUpoWUE2NEUveUN5c3JPdTRjSUdDblRzd2R1eUVhZUJObUZldHdOQ2tLUkhQL050ZDNkcmxJdXVMMlZqL1BPemxoRFJLbFZxWDFmUG5WOUNkZDdtck5KY2NyOUVRTVdZc2hvYnhQcDJUTXlPZGxORlA0OSs2RFg1Tm1wRDU0UWY0WGRlU2dNSnd1TEZMVndwKzJ3WmFMYUhEaHFNTkRpSDBIOE5JZWZFNTdPY1RDT3pSaS9UMzNsVkN6MmkxdUt3MkxBY1Bxazhsc1BpdjlEWCtSclRoRWNxMnkrRWtZL29VZDNWdUwwRzZyTTgrcFhSTlJQODJiUWg1NkdGMFVWRTRzN1BKV1RBZjI0a1RaWjVuM3JxMUJOODlsTUNldmNEbHdsUjRuMVFrNWVrbmNWWlFrYkdxeXFvMFhwa0s1SEQ1WEI5N1FnSVhYbjBaVjE0ZTJ0RFFTcDFEU1M2YlhWVnB2SWpHWUFDSEE1ZVhTdHd1bTEzZFVNMzNvVDQyRnRPZzI1UnRRK0VERUFDbUFRTnhXYXp1Y2JWcmV6MG52eGJ1NExQdCtBbHd1YnlPS2NtWm5lMSs0T09HcnZoZGV5MjY2R2djS1NrVjduZTE2TjBpaW1jR05PV054WWRvR0dsaWVJK2FENzVGUmtiU3FWTW42dFNwUTM1K1BydDI3VktGUk1GZGxYZlFvRUVZamNhTFBsNThmRHhQUC8wMGlZbUpIbjNaMmRsSzhMbFdyVm9NSFRyVVk0eWZueDkxNjliMU9uZlhybDBaTjI3Y1JhMXZ6cHc1eko4LzMydmZ2SG56Zkpwang0NGRqQmt6UnRsKzlkVlg2ZGF0VzVYV1l6S1orT0dISDFSdHVibTVEQmt5cEl3OVBHVm1ackp2bitkREJ2WHIxeWNpSXNMTEhqQng0a1RpNHVLODlwVm45dXpaYk55NHNkd3gvZnYzSnl3c2pEZmVlSU9DZ2dKaVltSVlPWElrQjB0OVg3djk5dHRwMmJKbHBZNGZIQnpzMFhidzRFSGVmUE5OcitPVGtwS1VRS28zS1NrcHZQRkc4UU5YQm9PQjVjdVhlNHlMalkwbEtDaW93dldscDZlcnFsTEh4TVNnMFdncTNNK1hNWlcxY3VWS3RtM2JwbXcvODh3ekJCWStjRlpUdW5YclJreE1USlgyVFVsSlljMmFOUjRQTHVqMWVwcVUrSFNDaXpGczJEQnExNjVOUkVRRWtaR1JSRWRIKzNUTmhnNGR5dnIxNnpseDRnUTJtNDEzM25tSGp6NzZDRzNwVDJ3UVFnZ2hoQkRpQ2lmQlp5R0VFRUlJSVlRUVF2Z3NNdGdkSWtyTHRkYndTb1FRb25xazVsZzRtV3BtWk85R05iMlVNbVZNbityUnBqVUZLZFZQTlFFcnNSOCtWT0U4MXNPSGNhUWtvNHV1amJhY1FKazJLQmhYWVdYRTNDV0x2WTdKWGJ3UTg2cVZ5bmIwOUprK0IwMzlXN2NHM0dGbVIycXFxcThvOUd3N2VvU01HZE5Wd1Vuenl1WHU2c2dtRTRIOWJzU3lieS9vOWVCMGtqWG5jd3AyN2lCMHhHUGtMUHl2K254Q2lnUGF6dng4TkFaMWhVNVhnVG9jYWp0MmpOd2xpekRkZXJ0SGNGUTVSNXRORlJ3dEdwYzE2MU0wL3Y0NHN6S3huVDVOWUkrZWFDTWlDSHYwTWRKU1V3anMyUXREazZhQSs5bzYwOVBKWGZnajVtVkxWY2ZTeDlZaDh1MTN5cjJPQWIxNkU5Q3J0MGQ3L3NZTlpIMHhHMDFBQVBvNjNnTjdBQUZkdXhMWWZ3QUE5dE9ueVBudkR6ak5aZ3lOaXdNN3J2eDg3QmVLZzZKRmxYYjE5UnVnaTQ0dWQzMS9sOHdQWnlvaDJJQnUzZkZ2Mnc2QXJObXpjQlVVQUdEczFCbGpwODZxL1M3WDZ4TTY0akVNOGZHWVY2OGliODNxS3MyQlRrZnVvaC9KWGZRait2b04wSVlFNDh6SXhOQ3dJYUVqSHNPZWVvSDBkOS9CbVo3dXVhOUdvMXpQNnJnUFM5TFhxMC93UGZkNm5VZjE4SUczVTRxdWpTNHlDZ0RMZ2YzbGppMHBiL01tOTRNZUdnMkJ2ZnFRODhOM1B1OTdOWmorWUJzeTg2dzhNbnNIUUkyRm40T0RnM244OGNlNThjWWJWZUc3NGNPSDg5WmJiN0Zod3dhbExTOHZqMzM3OXRHNWMyZHZVNmtzWExpUUhUdmM1MVpVMFJmY2xXTjM3OTVOVkZRVUF3WU00Ti8vL25lNTh4dy9mcHhSbzBaNXRNZkZ4VEY3OW13dmU4RHUzYnQ1N0xISEFIZHdldkxreVJXdXR5ck9ueit2T3JmU0xseTRvTnBPVFUzbHpKa3paWTdYNlhSbGhybUxEQjA2bE96c2JCbzJiTWlVS1ZNcXRkNTkrL1o1RFQ0Ly8venpEQnc0ME9zK1ZxdVYvUHo4U2gwSEtMTmFkbWtkT25UZzNYZmZaZHEwYVV5WU1JRmF0V3A1akduUm9nVjkrdlNwOUJwcWdxOVZrY2VPSGN2MjdkdVY3WTgvL3RpbndIUjFNNXZOcXErakRoMDYwS2xUcDc5OUhhVjE2OWF0MGc4SjVPYm1zbURCQXRhdFcrZHgvM1hzMkpFbm5uaUNldlhxbGJGMzVkeDk5OTBFQkFSVWVqK2RUc2ZJa1NONTVaVlhBUGYzdHhVclZqQm8wS0JxV1pjUVFnZ2hoQkNYQ3drK0N5R0VFRUlJSVlRUXdtY3hvZTZnbkZSOEZrSmNMWGFkeWdDZ1N4UHZWUWhya3FGSkUwTCs4YkRYUHEyeE9BZ1JjdjhET084WTdIV2MvZXhac21iUFVyYXp2dm9TWjJZbXhuYnRDTHJMczdvbGdDTXpnOVRYWHNYLyt0YllqaC96T3NiWW9TUDZ1c1hCRG8zQlVPSDVGSEZtWmVGTVQzTUhsMEVKTXhheDdOdEx4Z2N6d09wK3lNYnYydXR3Wm1WaE8zWU0yOUVqdUN3V2JDZFBZRDkzRnZQSzVWZ1BIOGF5Zng5aC8zb1NZNWNiOEcvVEJtZDJ0akpmeVhVNlVsSlUyd0RXbzBmSS9tb09nZjM2bzY5WEg4dWhnMWoyNzhPeWZ4L0I5OTZQUnEvRHZIWXRqcVJFWW1iUEFZT0JqSTgrd0hyd2dES0hxM0N0cm9KOFhBWDV5dXVNano2ZzFzdGp3TStQV2krL0NvWFh5ZnJuWVhLWEx5M2UzMHRsM292bDE2UXA0YysvNk5OWWZWeER3cDk3d2FQZCt1ZGgwdDkvVjkybzB3RmdYcjJLekU4L3h0aTZEV0gvOXd3dXM1bmtaNTRpY3R3YjZPczNJT3ZUajhuZjhidDduNkpLMXBkQXdjNGRVQmhDTnpSdVFsSDh2bURQYmx5NXVRRG92WVNRTHN2cll6RGcxNlFKR0F4by9OUUIvY29JN05tYm9OdnZJSC9yRnZUMUcrRGZwZzM1V3phVCsvTlB1Q3dXZDZENXRYR2t2Zk0yanVSazBHZ0l1bU13QWQxNmtQUDlBZ3FLMWxYZG5FNWNKZTRGalY2dlhLK1NYd01hclZiNVdpbFM5TUFFZ0dYdjNnb1BGZmJVMCtSdjI0cmxqLzA0VWk5Z1A1ZUE1Y0FmRjNzR1Y2UXZSN29EaGpVVmZnNFBEK2VUVHo0aHVveUhBVzY5OVZaVjhCa2dPVG5acDdsUG5qekp6cDA3UGRyUG5Udkh1WFBucUZldkhnTUdES2o4b3IwSUNBamc3YmZmVnJabnpKakI2ZE9uQVhmb2V1dldyWldlMDJReU1XalFJTnEwYVlQSlpLSmhROC8zNW9VWFhpQ2xFcFhLUC9qZ2d3cVB1WGl4OTRlYWlqZ2NEcHhPcDgvQjRvczFZY0tFU3pKdlFVRUJQLy84TTBPR0RLRkZpeFo4K3Vtbmw2U2FjWGwwT2gyR1N2eU9WRkQ0d0U1RjNuampEVTZkT2xYdW1OUlNENWM5OWRSVDVaNS9iR3lzNmg2dkxvc1hMeWFyeEtjK0RCczJ6S2Y5N3IzM1hqcDI3S2hxMjc5L1AzUG56bFcyQnc0Y3lJMDMzbGp1bU9wZ3M5bjQ2YWVmbURkdkhqazVPYXErbUpnWS92V3ZmOUcxYTltZnB2SjM2OUNoQTlkZWV5MkhEcmtmalB6NjY2KzU2YWFiMEJYK3pCVkNDQ0dFRU9KcUlNRm5JWVFRUWdnaGhCQkMrTXhQcnlYUVQwZHFyZ1NmaFJCWGg0TUo3b0JzcDBhWFgvQlpHeENJb1dGOGhlTjAwYlVwTThaUUtyUmtMUXIrdFd0WDdweXVnZ0lLZnQ5ZVpyKytYbjMwOWVwWHVEWnZ6TXVYWVY2K0RJM1JTR0MvL2dUZmU3L1NaOW05aTR5Wi8xR0NyT0N1NGh2UXZRZU94RVF1dkRaR0ZhTE4rVzRCQUVGMzNvV3h5dzBBNUszNUJmODJiWlV4eHZidDNlZVVuNDlHNS9sWDRyYWpSN0FkUFVKQVY4K3Fmd0hkdXFNTkRTVi8rMitVdkpMaHo2aXJoMlpNZTk5ckdOTjI5QWk1UzM4bWFQQVFKY2pwc2xySS9PUmpqL2VtSkh0S01tbmpYdk5vMXdRRkVmSENTd0FVL0xZTjg0b1ZIbU9jT2U1NzJ1VjBsQnVvTGl0MFdsSlJvTHRJNUlTSlNwVmtaMDQyMkd6NHQ3cmV2ZWFFYys3M3hsVzRyOE9CUnEvSC8vcldXUGJ1VVIwajVNR0hNTVEzd25yOE9EbmZ6aXR6alpmUzVYaDkvSnBkb3dySFY1V3hTeGUwRVJIb1ltSlU3WTZrUk5LbnZrL0V5NjlnVDByQ21aMU5ZTC8rNUcvWmpIK3IxdWlpb3duczAwOEpQbGZIZlFqZ0xDaEFhekJRc0dzbldaOStyTFNIREgrRXdENzlBRWg1OWhrbHFHNW9kZzNoVHozdHZrNDI5elhXNlBTNENncHc1dVpnUDUrQUpqQ3d6UFBYR0FNd2R1eUVzV01uQ243N2xRdXZ2S1E4U1BHL3FtVDQrYXN0cDVnenNpTU5JMDEveTdIRHdzTEs3VGVaUE5kUnNpcDBkWHY5OWRlcFU2ZE9tZjNmZnZzdEd6ZHU5R2pYNlhTcUVHYko4R05DUWdMang0K3Y4cHB1dSswMkdqZHVYT1g5THlkNnZkNXJsVnEvaTNpWW95cGNMaGVUSjA5bXk1WXRiTnEwaWJGangxSzdkdTIvZFEwQWd3WU40di8rNy85OEhqOTQ4R0RNWm5PRjQ1S1RremwzN2x5bDFwS1FrRkNwOGRYQjZYVHkwMDgvS2R2Tm1qV2pSWXNXUHUxYnYzNTlXcGQ0NkFWUUJhakJIZGF1YU16RmNMbGNyRisvbmpsejVwQ1VsS1RxOC9mMzUvNzc3K2VlZSs3eE9keWVsWlhGN05telZlOUZSa1lHczJmUEpqNWUvVHYvUGZmY1UrRjgwZEhSZlA3NTUxNzdCZzhlckFTZjA5TFMyTHg1TTcxN2UzNUNneEJDQ0NHRUVGY3FDVDRMSVlRUVFnZ2hoQkNpVXFLQy9Vbk4rZDhPandnaHJoNEhFN0tJQ1RWaThyLzgvcXJVbnBSSTdvOC9lTzNUMVk0aG9Ic1BBQXArM1liOXZQY3dpeU05L1pLc0xXL2RXdkszRlZlM3JQWFNLMHBnMDNiNkZObGZmNFdyNkdQcmRaNEJOa1BqSm9RODhDQ0dKazFWN2RhLy9sU0ZuZ0gwaGVGTmw5UGh0WEt3NmRiYkNMcGppTEovN3RLZnNSNC9oallvR0YxRUJNRkQ3d1ZBRXhCQTFMdnZZMTYralBTM0orSnlPbkZrWnBaNWpvYUc4V2hEUXdId2I5VWEyN0hpNnRmTzdHeFY2TlZsS2ZWelVhZkQvL3JXQlBic2hYOWJkY2hjNCtkUDVQZ0o3bXU0L1RjY1NZbnFmUXVyTWRvU1BBTk51cENRNGpYazVub2RBNEJlai9YZ1FaSkhQVnJtK1JXRlRsMTVlU1QvYTFTWjQwcFczblhtNWJuWGR1STRqc1JFL0ZxMklxQ1hPMFJUc0hlUDUzcWpvZ2g3NGlrc2UvZVNNZTE5cGQxNFF6ZTB3Y0VVN041VjluRjlGTkM5aDNMUDZPdldMVzd2Y2dPdXdzcVpoZ1p4SHZ0ZGp0Zkh2MlhMd29tY1dQODhYS1dxejdxb0tQeXVhUTVBL3JhdEJQYnFvK3EzSFQ5RytsdkI5dUlrQUFBZ0FFbEVRVlFUc1owOWc4Wm9KR1RZY0lLRzNJVmx6MjRNVFpyZ2QrMjE2S0pyNDdqZ3JqQjdzZmNoZGpzWG5odGRxWE93SGZtTGxLZWZWTFdaVnk0bmI5MWFkSFZpUGNacmpFYjFZVXNFdnUzbkUvN25RODlGdmh6WmlUWU53aG0vNkNEeHp5MW5lUGVHVEh1d0RXR0J2bGVqdlJTT0hEbmkwUlpUS3JSZmx1Yk5tNU5mK0xObTA2Wk51Rnp1SndzYU4yNU12WHIxaUl5TTlOam5peSsrS0RlRVc3cEtyamM1T1RrK2hWT3JtMWFyOVZpN3crSEFWdUpubzhGZzhLanFhclZhY1piNjJYcXBkT3ZXamJGangxWnFud2tUSnRDZ1FZTktIK3VMTDc1ZzA2Wk5YdnZtenAzTGxpMWJBUGp6enovNTE3Lyt4VXN2dlVUbnpwMHJmUnhSZGZ2MjdTTzl4TytpL2ZyMTgzbGZpOFZDYnVFRE1TWGJTckphclJXT3VSam56NTluMHFSSkh1MjlldlZpMUtoUlpWYXlMMHRPVGc3ZmZmZWRxaTA3TzV2dnZ2dU9VYVBVdjJ2NFV2Mjd2REZkdTNiRmFEUXFZOWF0V3lmQlp5R0VFRUlJY1ZXNS9QNDJYd2doaEJCQ0NDR0VFSmUxeUdCL1VuT2s0ck1RNHVwd0tDR2JhK3VFVkR5d0JqZ3VYQ0QzcHlWZSsveGJYYThFbi9OLzM0NmxuQUJwNmFyS0FKb1NvYWpvcWY5eHR4VUdPSFZSMGRTZXBhNGU1OHpKVVlVWEhhbXBPTkpTTWRTcmo2NTI3ZUx3cDhPT3kyWUhyUTZOMFVqUW5YZWhpM0tIUW9xQ3dxYWJiaWI0L2dlTDUwcE1kTStoMVJMUXRSdU90RFIzbFZlTkZrT2p4aGdhTndIQSt1ZWY2aFBUNlFoNTRDRUMrOStvWEsrTUdkUEI2Y1NSbElUL2dEYVliaHdBT2gydS9IeWN1Ym5vb3FJSXVuc285dE9ueWZ6OE03RGIwY1hFb0krdGc2NVdZVUN1TURobkduaFQ0Y2s3Q1JvOEJHMXdNQlJXSWMyYTlRbVdQL1lYWGt4M1VObll2Z1A2aHZINE5XcUVvV2t6TlA3K3F1VVdiUDhOUTF4RGRERXhhTVBDQ0xyekxvTHV2QXRuZWhyV28wZXhKeVNRdi8wMy9GdTJKT1FmRDN0OUwwc0s3RCtBd1A0RHZQWTVzN0k4Z3FPYXdFRDhtalRGWmJPaTBSdndiMzZ0Y242K01xOVlUdDZHOVZpUEhDSDQvZ2ZkMTFlandabVRUZDY2dGU1QmhkZlAvN3FXK0RWeHYzZjJFc0ZZWFZTVSsxb0NCWHQyKzN6c3NvUStPdEpydXkvWHNLVEw0Zm9ZMjdtcms5dE9ISGRYS0M4UmNEVEVOeXEzUWpXQVBUbUpnQnU2dVkrWm5ZMWwzMTdsKzRSZjAyYjR0V3lsek9IWHZBVUIzYm9Eb0EwT0ptL2RXb3lkT3JzcnNmZnBpeU10OVpMY2h4ZkRaYlZnUDNYSy9Uby8zMTAxWGFjam9Nc04yRStmd3BHYWlpWXdFTk9BbTVSOXJILzlWVzNIdnhxTUh0aVU0VDBhTW43UlFmNnoraWhmYmpuRjRIWjE2TjBpbWw3WFJORW1ydnpxek5YTlpyUHh3dy9xQjN6OC9mMXAxYXFWVC9zUEdqU0lRWU1HQVhETExiY29BZUIrL2ZveGRPaFFBQTRjT0tEYXA3SlZjcjBwWFRsWHA5TmRWSlZxVGVIUGtZcTBhOWZPSTRTNVk4Y094b3dabzJ5Lyt1cXJkT3VtL2dTRGlSTW5lcTFpZmJrNGVmSmtsWUxrNVZYMjdkU3BFMHVYTGlXejhBR25uSndjeG80ZHk3Qmh3M2pvb1llcXZOYkx4ZHR2djYwS3ZIdnozbnZ2c1dkUDhVTTNzMmZQSnJDY2F2bDZmZlhIQnJadlYzOTZ5QTAzM09EenZqTm56bVRtekpubGpway9mejd6NTgrdjB0cXFJakF3a0RmZmZKUHJyNy8rYnp0bVZmbjcrOU91WFR1MmJkc0d3TTZkTzdIWmJENVhweFpDQ0NHRUVPSnlKOEZuSVlRUVFnZ2hoQkJDVkVwVXNEK3B1Uko4RmtKY0hmYWZ6V0pFei9pS0IxN0pkSHFQRUc1SkhuMGFqVWViMWt1NFJoY1dUdmh6TDZqYTdPY1RjTm1zaER6b0dTcXluVHdKZ0dYL2ZuY1EyMjRuOStjbDVDNWJTdVM0TjlESE5VUWYxNUN3cDU3MnVzNlNGYVlCVExjTVVvV2UwOTk1Qyt4MmFvMmZnS0ZodkJKSXhtb2w4OE9aV0kvOFJjaUREeEhRcXcvNnVEZ2l4NzFCem4rL3g1bVZSZWlvZnlyek9yTXk4YnZ1T293M2RBVWdZOW9VUWg4WlFXQy8vc3FZOE9kZlZLM0ZrWHFCL00yYkNMcjlEbzkxV3cvOFFjN2lSZGlPSGdHOUh0T0FtekFOR0lnMlBOeDliU05xWWV4Y0MxZHVMdWExdjNnOTkrb1MvdXp6eGRlbGtPM3NXWi8zdCt6YkMzbzlVVys5ZzY2d0lxc3pKNXVNNlZPVkN0K085RFQwY1hGS3BXTUF5NEUvbE5lR1JvM2Q0NUtUY1NTV3FuWmR3MnJ5K3VoaVk5SEZ4QmJQVTBwZy94dVYrNzBzZVd0K29XRG43K2pyMWNOKzVndzRITmpQbm9YMkhkRFZyazNFQ3k5NTNjLzY1MkZzSjArUXYzVUxHcjJlZ2gzYmxmZnBzdVZ5WVQxNkJML21MZEFFQkJBeWZJVEhFR2RHT3RZakVud3VMU3pRd1BRSDJ6QjZZRk9tcnpyS2hzTXBMTjd0dnVjYVJnYlNwa0VZYmVMQ2xmRzltMGNCMEt2dy85WEY1WEl4YmRvMGp5RHlIWGZjZ1g4NVA3TXUxdi85My8rVlc2VjE2ZEtsSG1ITjBzNmZQNi9hbmpwMUt0ZGVlMjIxcks4OFRxY1RhNmtLNW5hNzNXTzc5SmlpU3RpWHF6bHo1bFQ3bkMxYXRPREREejlrN05peG5DejgvUVBjbGFCYnQyNWQ3Y2Y3dTRXRlZmeVFRdW5xNExWcTFTSW9LT2hTTGNtclE0Y09LYS9EdzhPSmpmV3MybjhsQ1EwTnZhalFjMWhZR0E4KytLRFh2dkR3Y05YMkk0ODhnc0ZnSUNNalE5VzNiTmt5NWVHTGl1NkQ2NjY3VGdrKzIydzJqaDA3Um9zV0xhcThmaUdFRUVJSUlTNG5FbndXUWdnaGhCQkNDQ0ZFcFVRRys3SG5kRjVOTDBNSUlTN2EyZlE4OHF3T1dseW1GWityaSszSVgrUjgvMTNGQTh2aHNyb2ZlSEU1SEdpY1RuQzVzSjA1RFhZN3VGenVpclpidDJBOWZCaHdCNEYxRWJWdzJXdzRzekxKMzdKRkNYUGF6eWVRUGZkTExBZit3SEhoQWdDWm4zOUc2TERoR0JyRVFjbWdqdDJPL1VJS2VhdFdZVHQyVkxXbS9LMWJDTDd6YnV4bno1SStiUXJPRFBkSHFkdU9IOGNRMzhqOSt0aFJzcjc4d2gzK0JMSysrSnlDblRzSmZYUWsydEJRYkdmTzRNek1CSWNEVjM0K3RsTW55ZjkxRzRiNGVKelpXZGhPbmNLeWZ4K3A0MTRqZU9pOStMZHRwMVFyVmwzam8wZkpYYmFVd041OTBJYUVZanQ3QnN1ZTNSUnMzNDQ5c1VSQXptN0h2SHdwNWxVcjhHL2RCbVA3RHZnMWI0RXVNcEtjUlQvaXlzM0Y4c2QrTWovNjRDTGZMNnRuVzE0ZTlqT24wY2MxZEc5YkxOaE9uQ0RycXk4cU43bmRUdWJISHhMeDZsZ0tmditkbk8rL3c1bVZxWFRuL1BBOW1vQUE5TkhSdUt4VzhyZHR3M3Jvb05KdmFPUitiNnFqMmpOQTBpUERLcXpLSERUa1RvSUczMW51bUpxK1BvYW16YkNkT29raHJpRUZ1OTNYeHVWd1ZDb2M3c3pLeEhyNHNQSjFDTzRxMVBvNmRmQnYyUXBOcVVxZnJ2eDhySC85UmZiWFh3S1FQZmZMNHJuTTVrdHlIMWFuck5tekNIbjRFZnlhTkVVVEVGQjgzSUlDckVmK0l1ZjdCWldxMlAyL3BtR2tpZWtQdGdIZ1ZLcVpEWWN2c0hoWEFobG1HK01YSGZRWVAyN3d0WXdmY2wyMUhOdGlzZkRlZSs5NVZDRnUwS0FCLy9qSFA2cmxHR1dKaW9xaVRwMDZaZmFiVEtZSzUwZ3M5WFhwY3JrOHFrQlhsc2xrcWpERXVIdjNicVhDZFZrbVRweDRVZXVvQ1g1K2ZsV3FtRzIxV25HVzh6VWVIUjNOOU9uVGVmdnR0NVV3KzZoUm83aisrdXZadEdsVGxkZGJHY3VXTFdQMTZ0VStqeThvS0NpMy85Ly8vamVuVDUvMmFhNjhQUFdmMlljTkcrYlRmdEhSMFh6eXlTYytqYTNJbVRObmxOZng4WmZIZzRiTGxpM3orZnhLUHpTUW1KakliYmZkNXRPK0kwZU81UGJiYjFlMUJRVUZNWGp3WUsvajkrL2ZyOXErODg0N1diVnFGY2VQSDJmeTVNbktlaFlzV0tDTWFkYXNXYmxyYUZUNE8xZVJVNmRPU2ZCWkNDR0VFRUpjTlNUNExJUVFRZ2doaEJCQ2lFcUpEakdTa2kwVm40VVFWNzZENTdJQnVQWUtERDViL3RoUDBzTytmVlM3N2RSSmJLZE9WanpRQnlsUFA2bmFUbnAwdU5keEY1NzdkN256NUsxZnA5cTJuejVOMnB0dlZHb3R6dlIwc3VkK1NkNld6VkNpSW5YdVQ0dlIrUHVUdjIycktuQmJ4TEovSHhkZWZSbGo2elpZQ3lzUko0MTRXRFhHZXZBZ3FhK09BWVA3cjlDZDJkbGtmZjZadTFPblErUG41LzYvUm9QTDVjSmxzWUROUnVvYjQzSG01cWpXNDVYRGdXWDNMaXk3ZHdHZ01abUtLd0luSitOSVRxN1V0ZkJWNnJqWDNDOHFVLzNUWnZPNDEyeW5UcEx5MUJQdTh5N0ZubkNPOUVsdmxUbGR6cmZ6eWZuMjRqNldQdnVyTDhtZSs1Vjd3NGRnYSs2aWhlUXVXbGpodUpxOFByYWpSMGdiOXhyYTRCQ2NPZTd2VGE3Y1hDNjgvSUxIMk1wd0ZlU1QrZUhNU3U5M0tlL0RJdGxmemlIN3k2cFhlblZjdUVERysrOVc0NHIrZHpXTU5ERzhoNG5oUFJwNjlHMDQ3SDVBcFUxY3hSVm1mWkdRa01DRUNSTTRjZUtFcWowcUtvcUpFeWRpTkJxcjVUaGxlZjMxMXk5Nmp0SWg1OUdqUjEvMG5JTUhEK2JKSjUrc2VPQmxZUHIwNmF4ZHUxYlp0cFQ0WHJkNTgyWlZNTlJnTUxCd1lmbmZmMmZNbUVIanhwV3ZNajlseWhSV3JseFo3cGpBd0VBbVRKakFwNTkraWs2blkralFvWlUrenNWd09CdzRISTVxbXk4bko0ZWNuSndxNyt1TGdCSVBrbHdNczltTTJXeFd0bU1LUHduQlYvZmVleThkTzNaVXRlM2Z2NSs1YytjcTJ3TUhEdVRHRzI4c2QweHBOcHV0d29CNWVYemR0M1ExOXNwYXNtUUpzMmZQUnFmVFlUYWJNWmxNbkRoeGd1enNiR1ZNOCtiTnk1Mmo5RFZQdnNRLzE0VVFRZ2doaFBnN1NmQlpDQ0dFRUVJSUlZUVFsVkk3eEVocWpnV1h5K1BUNElVUTRvcHlKTWtkQUdrYTgvZCs3TGVvUHFVRDFBRE9yQ3l5WnM4cWR6OVhiaTc1VzdlVU82WW9mT3Foc0RvMFFPbDRiRkhWNmNweWxRZ0dYVktWQ2ZSV05KV1hVTy9meHVXcTFuTlJ6VnRkVTFYeCtwUjUzd2xSUTNxM2lLcTJ1WDc3N1RjbVRacmtVWW0yYWRPbVRKZ3dnY2pJeUdvN1Zsa3FxaTVzczlrcURLcVdydmhjSGZ6OS9Tc2NvOUZvME92Vi83VHJkRHBWNjlYcGRCN25aN2ZiUFNyWFhneXIxVnBtK05QcGRLcjZmQW45ZnZycHB6NVYyaTd0Nk5HakZROENNakl5ZVB6eHg2dFVWVnBVWGVtdjg4cSt4L1hyMTZkMTY5YXF0cXlzTE5WMmJHeHNoV011SitmUG4rZk9POVdmUUJFWEY4ZTBhZE04dmtZUEhEZ0F1TCtHdG0vZlR0KytmZG14WTRmU3I5Rm82TlNwVTduSEN3cFMveG5IL0hmOXZpbUVFRUlJSWNUZlFJTFBRZ2doaEJCQ0NDR0VxSlRhb2Y2NGdLU3NBbUxETG0xRk5pR0V1SlJPWGpDajFVRGQ4T3FwYkZkVnVwaFlIRW5WSDZJU1FnaFJNVU9qeWxlYUZaVzNhdFVxcGs2ZGlyTlVsZlpiYjcyVmYvM3JYL2o1K2YwdDYvamdndytJajQ4dnMzL216Sm44OU5OUDVjNXgvdno1Nmw2V1Q4SG45dTNiTTJuU0pGWGJqaDA3R0RObWpMTDkybXV2MGExYk45V1lpUk1uc25IalJwL1hVdlFlNlhRNm4vZTVHSHYyN0xtazgwK2JObzJqUjQvU3UzZHZicmpoQnRxMGFYUEpqblhkZGRjeGZ2ejRNdnN6TXpPWk5Xc1crZm41UFBMSUl6Um8wS0RNc2Q2QzJoOS8vSEdaSWZaTm16WXhkZXBVYkdWODZzU2pqejdxRWJvMW04MU1uejZkUTRjTzhlR0hIeElXRm9hbW1wNXVMaDE2cit6OTVIQTRzRnF0cXJiU1ZaUjlHVk5hWEZ5Y1I1WG9zdVRuNTdObFMvR0RjZ0VCQVhUdjN0Mm5mWXZlMjVMdmw5UHA5S2k4WGJSZHNuSzZ3V0NnVDU4Ky9QYmJid0FzWHJ5WVBuMzZzR3paTW1WTTgrYk5DUThQTDNjTkJvTkJ0VjNXdlNHRUVFSUlJY1NWU0lMUFFnZ2hoQkJDQ0NHRXFKU1lVSGZZT1ZtQ3owS0lLOXpKQzJhYTFnNnU2V1VRMExrTHVVc1cxZlF5aEJEaWY1TC9KUXhCQ3JjOWUvWjRoSjZOUmlQUFAvODh2WHIxK2x2WDh0UlRUMVZZOGJraU0yYk11T2dLeW52MzdtWEtsQ25LdGkvQjU3K0QzVzVYS3ZVR0IxZjhPMUxyMXExNTlORkhWVzM3OSs5bjl1elpsMlI5bGVWd09OaS9mei81K2Zrc1hMaVF6WnMzTTMvKy9FdHlyTHk4UE1MRHc1WGcrWUVEQnpoNThpVGdybmJjcFVzWFJvNGNxVnpmLy83M3YweWVQSmttVFpxVU9hZkZZbEhkRzZXRHJPQU8wODZiTjQrNWMrZXEybnYxNmtWaVlpSkhqaHdCNE91dnY2WkxseTQwYk5nUWNMOVBreWRQSmlVbEJYQUh4TjkrKysxcUN6Nlh2cWN0bGZ3a2hHblRwakZ0MnJSeXgzejk5ZGQ4L2ZYWGxacTNiZHUydEczYjFxZXhDUWtKcXVCeldGZ1lMNzc0WXFXTzUrdDU1K2JtS3E5RFFrSzQ0WVliOFBQencycTFjdmp3WWI3NjZpdVNrcEtVTVRmZmZIT0ZjNWF1ekg2NWZKOFJRZ2doaEJDaU9randXUWdoaEJCQ0NDR0VFSlZTTzhRZGRrN0s4djd4eGtJSWNhVTRtV3FtVVhUbFAxcTl1Z1hkZmdjRmUzZGpQMzI2cHBjaWhCRC9VL1QxR3hBMDZMYWFYc1pWTFQ4L24wbVRKcWxDenhFUkVVeWFOSWxHalJwZGttTm1abWF5YXRVcURodzR3TUNCQTFWOXBhdkRWa1h0MnJVdmVvN0F3RURWZHNtSzE1OTk5cGxTZGJwa2NISDM3dDNjZHB2NmZpMWRWZmV0dDk3eXFLeGI4cHpOWnJNeXg1QWhReGd4WW9ScTdQSGp4NVZRdDdlUWJXbkJ3Y0cwYU5GQzFaYWVubDd1UHRkZWUyMkZWYlV6TXpPWk1XTUdPM2Z1eEdnME1tM2FOT3JXcmVzeHp1bDBzbjc5ZW8vcldlVFBQLzhrUHo5ZjJXN2R1blc1eDcwWTMzenpEYXRYcjZaSGp4NzA2ZE9IalJzM0t1Y1pHeHRMMzc1OUdUeDRNTE5telFJZ096dWJGMTU0Z2ZmZmY1L0dqWXNyenp1ZFRuYnMyTUhxMWF2NS9mZmYrZXFycjRpSWlQQjZ6SlNVRkNaUG5zeisvZnRWN2IxNjlXTE1tREVjTzNhTXA1NTZDcGZMaGRWcTVkVlhYMlh5NU1rc1diS0V4WXNYcS9iWnVYTW42OWV2cDIvZnZ0VnlQWUtEZzlGcXRjclhma1gzeGRXcTVQMVh2MzU5UHZua0UzNzk5VmNtVHB5b0dwZVJrYUc4RGdzTEl5QWdnTDU5KzdKeTVVb0E1czJicC9RSEJ3Zjc5RDVsWldXcHRrTkNRcXAwRGtJSUlZUVFRbHlPSlBnc2hCQkNDQ0dFRUVLSVNxbGRWUEU1VzRMUFFvZ3IyNStKT2ZSb0ZsblR5d0M5bnNqWHhwUDkvWGRZOXUzQmtaeGMweXNTUW9pcm1pNjZOdjV0MmhKeXo3MmdsMzhxdTVRV0xWcWtDdlFCakI4L3ZsS2g1NnlzTE5hdVhVdEJRUUU5ZXZTZ2Z2MzZxdjc4L0h4VkJlYnZ2LzhlY0ljRFN3ZWZKMHlZNERWQVcyVGV2SG1zVzdmT28vMisrKzdEYkRiN3ZPYXltRXdtRml4WTRGRUZ0bVFsVnB2TjVsR3BGZHlCV0cvdEpkbHN0Z3FyVmhmTlVUUnV6cHc1dUZ3dWREb2RQLy84c3pKdTU4NmQvUDc3NzBwNHQ3b3FBWThaTXdhNzNVN2Z2bjNwMWFzWEd6ZHVaT25TcFVyL2UrKzl4NjVkdTlpNWM2ZXkza21USmpGejVreFZ3SG5yMXExOCt1bW5KQ1ltRWg0ZVR1Zk9uVEdaMUErMDdkNjlXN1Y5L2ZYWFY4czVsT1p5dWRpNGNTTlpXVmtzWGJxVU0yZk9LSldWU3hvNmRDaHBhV244K09PUGdMdks3emZmZk1PNGNlT1VNWHYyN0dIczJMSEs5cXBWcTdqLy92dFY4emdjRHBZc1djSlhYMzJsVkpBdTZiYmJia09yMWRLc1dUUHV1T01PSmVTY2twTENJNDg4NGpHK1NaTW1qQmd4Z280ZE8xYnRBbmloMSt1Smlvb2l1ZkQzMnZQbnoxZmIzSld4ZnYxNklpTWo2ZHExYTVrQitVc3BNek5UZVIwUUVJQ2ZueDk2THo5M0VoTVRsZGN4TVRFQVBQREFBNnhldlZyMTRBaTQ3eU5mcWplWG5CUGNBWHdoaEJCQ0NDR3VGdkszT1VJSUlZUVFRZ2doaEtpVW1GQWpHaUE1cTNJZlZTdUVFSmVUdEZ3clZydVQrS2lnbWw2S204RkF5SU1Qd1lNUDFmUktoQkJDaUdxelljTUcxYmJSYUdUOSt2V3NYNysrekgwNmQrNU0rL2J0QVhkbzhQSEhIMWVxeFg3enpUZE1uejZkWnMyYThjMDMzN0J0MnphT0h6L3VFUXdFZDJCMndZSUZxcmJWcTFjVEZGVDJ6LzVqeDQ0cHI5UFMwcGd5WlFxOWV2V2lvS0Nnd3RDeEw0cXFNWmVleTVjUTQ2VlNwMDRkQUhKeWNsaTJiSm1xNy8zMzMyZktsQ2tlVloycjZzS0ZDL3p4eHg4QUhENThtSVNFQkFJREF6bGQ0bE12N0hZN3Q5NTZLM3YzN21YanhvMEFuRGx6aHNtVEovUGNjOC9oZERvSkN3dERwOU1wd2M2TWpBem16NS9QeUpFalZjZmJzMmVQYXJ0dDI3YlZjaDZsSFR4NGtKU1VGR1c3Zi8vK3FudXBwRkdqUnBHWW1NaTJiZHZvMWFzWEw3MzBFbGxaV2J6enpqdU1IRG1TZHUzYUVSTVRRMUpTRWdETGx5L252dnZ1UTZQUjRISzUyTFp0RzNQbXpGRmRzL0k4L3Zqam5EcDFpcjE3OTNyMDFhMWJsMGNlZVlTZVBYdFdXN0M5cEtaTm15ckI1NU1uVDJLejJYeXFKQTV3NTUxM2VyeGZCdzhlVkgxTjkrdlhqOTY5ZTVjNXgvYnQyMW02ZENtVEowOUdyOWZ6eEJOUGVGUk52OVNTU3p6UVdGN3crc1NKRThycm9vYzdZbU5qNmRldkg3Lzg4b3ZTRnhVVnhWMTMzZVhUc2YvNjZ5L1ZkcE1tVFh6YVR3Z2hoQkJDaUN1QkJKK0ZFRUlJSVlRUVFnaFJLUm9OMUFyeUl5a3J2K0xCUWdoeG1UcDV3VjIxc1ZHMHFZS1JRZ2doaEtnS3A5UEpxVk9uVkcwRkJRVXNXclNvM1AxQ1EwT1Y0UFAyN2R1VjBETzRxeFN2WGJ1V1pzMmE4ZGRmZjNIMDZORXk1N0haYkd6ZnZsM1Z0bVhMRnAvWG41dWJ5OHFWSzJuUW9JSFArL2lxWkJWWWNBZkNpOXg5OTkzMDc5OGZnTmRlZTAwNS94WXRXdkRVVTA5VitsaGZmUEVGdTNidFVvNHpaY29VQU1MRHcxWGpQdjc0WTQrcTFqYWJqWEhqeHZIQkJ4OFFIUjFkNldPWFZqcndQbWpRb0RKRDhNOCsreXgvL2ZVWFNVbEoxS3BWaThHREI3TjM3MTZtVEpuQ0F3ODh3T0RCZzJuVHBvMFM2RjI0Y0NHREJnMVNndHhtczVsRGh3NHA4OVdwVTBlcHBGdmRWcTFhcGJ3MkdBejA3Tm16ek9DelZxdmxsVmRlWWZueTVRd1pNZ1NOUnNPeFk4Zll1WE1udTNidG9tZlBublRzMkZHcHZwMlVsTVN1WGJ1NDdycnJHRDE2dENvZ1cvS1laVlg2MXV2MWpCczNqc2NmZjF3VnpnWm8zTGd4alJvMXVpU2haNERXclZzclgzTjJ1NTBEQnc3NEhENXYxS2dSWGJwMFViVlpyVmJWZHYzNjlUM0dsRlJVTmJ6bytLVXJnbGNrSnlkSHRhM1ZhaXUxUDhEWnMyZVYxN1ZyMS9ZNnhtYXpxYjZYTlczYUZIQS9mRkh5SGdiM2ZiMTM3MTQ2ZGVwVTRiSDM3OSt2dkE0SkNmR29saStFRUVJSUljU1ZUSUxQUWdnaGhCQkNDQ0dFcUxTWVVLTlVmQlpDWE5HS2dzL3hrUko4RmtJSUlTNkY3T3hzWEM3WFJjMVJGR0l0cVNpODJyaHhZMzc3N1RkVlgxUlVGRjI2ZEtGejU4NjgrZWFiV0N6VjgyZVdGMTk4RWJ2ZGZ0SHo2UFY2YkRZYm16ZHZWcldYRENGSFIwY3JJV085dnZpZmNrMG1FODJhTmF2ME1VdUdXblU2bmRjNUZpOWVyS29xTzNyMGFMNzY2aXN5TWpMSXlNamc5ZGRmWi9yMDZhcUFOcmpENFVlT0hGRzFuVDkvM3VzNm5FNG5TNWN1VmJaYnRteEp3NFlOUGNZVjNUT0JnWUc4OU5KTExGNjhtR2VlZVliZzRHQm16SmhCWGw0ZXMyZlA1c2NmZjJUMDZORks4Tmx1dHpONzlteGVmLzExQUg3NzdUY2NEb2N5YjFHWXZycmw1T1N3YnQwNlpidHIxNjRlQWR2OGZQVkR3MGFqa1R2dnZGUFpMZ3FtdTF3dU5tN2N5T1RKazFtMmJKbFN5WHpwMHFWMDZOREI2L0h2dU9NT0dqVnF4TFJwMHp6V3RYdjNibmJzMk1IT25UdEpTMHRUVlpJRzJMUnBFMXUyYktGdjM3NE1HRENBVnExYXFlNjVpOVc5ZTNjKy9QQkRaWHZ6NXMxbEJwOWJ0MjdOazA4K3FXejdVbVc4OUhVdHllVnlzWHYzYmxWYlVhRFkyOWpTNFcrbjA4bFBQLzJrYWl0OS8vdWlaTlhsc29MSHUzZnZWbFdCdi83NjYwbFBUK2VGRjE0Z0lTRkJOVFl2TDQvWFhudU54eDkvbk1HREI1Y1p4azVQVDFlRnBydDE2M2JKQXU1Q0NDR0VFRUxVQkFrK0N5R0VFRUlJSVlRUW90Sml3d0pJbElyUFFvZ3IySm0wUEFEaUlzdit5R2toaEJCQ1ZGMVJhUE5pdEdyVmlzY2ZmNXp2di84ZW04MUc3OTY5dWYzMjJ3R0lqNDlIbzlGd3pUWFgwS1ZMRjdwMDZVTGp4bzJWZmYvNzMvL2ljcmx3T3AwY09uU0lyVnUzOHV1dnYxSlFVTUNubjM1S2FHZ280QTRTamhneGd2RHdjTnEyYlV2YnRtMjUvdnJyOGZmM0I5elZkQ3NiQmoxLy9qeExsaXhCcjljci8rbDBPbkp6YzVrMWE1WXF6S2pYNjRtUGo3L1lTd1hBcjcvK1NtSmlJa2FqRWExV3k5bXpaMVhoVDI4VmIzLzY2U2RWT0xWNzkrNE1HalNJMnJWcjg4b3Jyd0J3L1BoeEprMmF4UGp4NDFYNzd0MjdWeFZXTGMrMmJkdElURXhVdG92ZVI1MU9weHEzWWNNRzdycnJMblE2SFMxYnRxUmx5NWJZYkRaKy8vMTMxcXhabzR6VGFyVkt5TDJvc3ZmbXpaczVmZm8wY1hGeGJOMjZWVFZ2NTg2ZHkxemIxS2xUK2M5Ly91UFRlWlEwWThZTWR1ellvYXBFZk1zdHR3RHU0SGFSek14TTNuLy9mZHEyYmFzS3Fqb2NEbzRlUGNyaXhZdVZ0cGlZR05xMWEwZmJ0bTJWUVBTdnYvNUtXbG9hL2ZyMVV5byt4OGZIOC9UVFQ5T3laVXZtelp2bmNUNUpTVWtlWDRNVEpreGcwYUpGckZpeFFtbHpPcDJzV2JPR05XdldZREtaNk5LbEM4OC8vM3kxQktBakl5UHAwS0dEVW5sNS9mcjFqQm8xeW11QU9ENCt2c0t2ZzZLdnlTSXJWcXdnT2pxYVdyVnFxZHJ6OHZKWXYzNjlxdHB5VkZSVW1jSGpWMTU1aFdQSGpoRWFHb3Evdno5NnZaN2s1R1JWdFhudy9pQkdlVTZlUEVsYVdwcXlYZkw3VTBrbEh3aG8xcXdaWjg2YzRhMjMzbElkUHlJaVF0bDJPcDE4L1BISHJGeTVrc2NlZTh4cjllZVZLMWVxSGp3Wk1HQkFwZFl1aEJCQ0NDSEU1VTZDejBJSUlZUVFRZ2doaEtpMHV1RUIvSG9zcmVLQlFnaHhtVHFmbVk5T3F5SGM1RmZUU3hGQ0NDR3VTaEVSRWFvcXdsVjE5OTEzYy9mZGQzdTBkK2pRZ2UrLy81NndzRENQdnBTVUZINy8vWGYyN05uRG5qMTd5TW5KVWZWLzg4MDNQUC84OHdBc1dyU0l2THc4OHZMeVNFaElZT25TcFJnTUJscTFha1duVHAzbzJiTW5VVkZSbFZwemFHZ29peGN2OWluODNhZFBueXBWa3ZYbTdObXpmUGJaWjJYMmx3eCt1bHd1UHZyb0kxWG90bkhqeHJ6NDRvdUErL29PSGp4WTZmL3R0OS9ZdDI5ZmxkZTJkdTFhNVhWNGVEZzlldlFBSURZMlZqWHVzODgrWS9iczJhcmdyYzFtODVpdnFOcnQvZmZmei9idDIybmF0Q2tqUm93Z0xpNE9tODNHamgwN2xMRitmbjYwYWRPbXpMWFpiRGF2eDZpSTArbWtTWk1tdEdyVmlqLysrSU9ZbUJpbG9uRzlldlZVWTFldFdzV3FWYXNxblBQV1cyOEZvRy9mdnV6YXRZdm82R2h1dlBGR2REb2QzYnQzWitIQ2hUejg4TU1NSERnUXJWYUx5K1ZpMmJKbHFqbktxcnJ0NStmSHM4OCtTN2R1M2Y2ZnZUdVBqK25lL3dmK21pU1RTV1NYVFNRU3hKSllpbGdiUzFEVWNoV3hYSzVTYm4xVnRWeGF0ZFhXMGszdFZOVlNiUzJsVktseTdWc0lTcFhhbHlRU0VWbGxsOFFrTTc4LzVqZm56cGw5SmhNUmZUMGZqejdxN0o5TUptZk9uUFA2dkQ5WXNXSUYwdFBUUmNzTEN3dlJzR0ZEbTFaOUhqSmtpQkI4TGlnb3dLRkRoNFRRdTZXMGc5RjVlWGxZdVhLbFdkdDI2ZExGNExMR2pSdmpqei8rUUc1dXJ0Rjl0R3ZYenF4anFXbit2aDBkSGZIU1N5L3ByRk5hV29ycjE2OEwwN1ZyMThZSEgzd2dPbmUwYU5FQ0gzLzhNZGF1WFl1OWUvY0s4eE1TRXZEVFR6L3BCSi9sY3Jtb1duVjRlRGlhTkdsaVVkdUppSWlJaUo1M0RENFRFUkVSRVJFUmtjVUN2WnlSa3NPS3owUlVkVDNNTGtJZEg5MnFoMFJFUkZRMTZLdGVySGJ6NWsyREZYeGJ0R2docXY0YkhoNk9xS2dveE1iR0N1Rlh1VnlPUzVjdTRkS2xTMmpVcUpIRndXY1hGeGVFaG9iaTd0MjdSdGNMQ0FqQTJMRmpMZHEzTVdGaFlRYVhTU1FTVVlCY0lwR2dldlhxd284UjNkSUFBQ0FBU1VSQlZIU2pSbzJ3WU1FQ09EczdDL1BHakJtREN4Y3VRS2xVWXRxMGFXalVxQkVPSFRva0xMZXpzNE9qbzdnVFdWbFptZDRROFljZmZvaGp4NDVoeDQ0ZDZOU3BreEN1YmR1MkxieTh2SkNkblMyc3ExUXFqUWFSYTlXcWhRRURCZ0JRaFZhLy9QSkxOR3ZXREJLSkJBQncrL1p0VVJYbVZxMWE2VlFMdHBXSWlBaEVSRVRnN3QyN3lNcktFdHJRcVZNbmZQZmRkOGpNekRSN1g0R0JnZWpYcng4QVZlVnRYMTlmTkcvZVhOaW5wNmNuZnZqaEI5RnJMcEZJRUJZV2hveU1ETDM3dExPekU4TFo2aXJuYmR1MnhjYU5HN0Z2M3o1czM3NWRxRXJjdG0xYjRYVzFsUll0V3FCbHk1WkM5ZW90VzdhZ1I0OGVWb1g5L2Z6ODBLTkhEOUY3MEJ6VnExZlgyM2xDVFY4Z1dWdWpSbzN3eWl1dldIUmN6ZmQwUkVTRXp0OEtvS3I0UG43OGVIenh4UmR3YzNQRCtQSGprWjJkTFFUMzI3UnBnemx6NWtBbWsySGl4SW1RU3FYWXRXc1hnUDhGMmJYdDJiTkhWR25hbHVjWUlpSWlJcUxuQllQUFJFUkVSRVJFUkdTeFFDOW41QmVYb3JDa0ZDNHkzbDRnb3FybjRlTWlCSG81bTE2UmlJaUlxcHlPSFRzaUtDZ0l5Y25KQUZTQjBsZGVlUVU5ZXZTQXY3Ky9hTjBXTFZxZ1JZc1dLQ3dzUkV4TURJNGNPWUsvL3ZvTFNxVVNqUnMzUm5oNHVGVnRhTnk0c2NIZ3M1K2ZIenAwNklEWFgzOGRibTV1VnUxZm41Q1FFRGc0T0VDcFZFSWlrY0RCd1FIVnFsVkQ3ZHExRVIwZGpWYXRXb25XSHpac0dBb0tDdkQwNlZPTUhUc1dVcWxVdEZ3bWsrR1RUejZCdDdlMzNxQnFaR1FrNXM2ZEs1cDM1c3daekpzM1QyZGRCd2NIOU9qUkE5MjdkMGRwYWFrdzM5M2RIWXNXTGNMMzMzK1BHemR1SUNzckMwcWxVdS8yUGo0K2VQbmxsekZzMkRCUmtGbTdtbk9USmszdzg4OC80OUtsU3poNzlpemF0Mjh2V3Q2NGNXTzliYlJValJvMWhIL1hyMThmOWV2WEY2YWRuWjJ4Wk1rU2JOaXdBZGV2WHpjWWdKWktwZkR6ODBOa1pDUUdEeDRzdk03VnFsVVRxa2RyMGhlZUhUbHlKRTZmUGkyOGJxR2hvWWlJaUVEejVzM1J0R2xUVVpoZGN6OERCZ3hBMzc1OWNlN2NPWnc0Y1FKdnYvMjJaUytBbVNaTW1JQzMzbm9MSlNVbGVQejRNVFp2M293eFk4Wll0YS8zM25zUHRXdlh4dkhqeDVHYW1tb3dJQytUeWVEdjc0K0lpQWdNSERoUWIyVjR0ZkR3Y0RnNk9vckM4Z0JnYjIrUGdJQUFkT3JVQ2NPR0RZTzl2YjFGYlowK2ZUcnExS21EalJzM0NvRjJmYnAxNjRZVEowNmdWYXRXY0hGeHdlVEprekZtekJpODl0cHJHRDE2Tk96czdJUjEzMzc3YlRSdTNCaExsaXpCOE9IRFViTm1UZEcrTWpJeXNHblRKbUc2VjY5ZXJQWk1SRVJFUkM4a2lWTGZOMGNpSWlJaUlpSWlJaU4rL1RNRi9aYWR3YTNQZTZKaGdPMGUxQk1SUFN1aFUvYWpYYWczdHJ6ZDF2VEtSRVJFVk9XY09uVUtOMi9lUk9mT25kR3dZVU9MdHMzSXlNQ3hZOGZRb0VFRHZlRlRjeng5K2hSRlJVVkNhTkhlM2g3Mjl2YVFTcVdpSUtNeGp4OC9SbGxaR1FCVlVGVmRzYmN5eWVWeUliaHNiMit2TjRoTHo5NldMVnZnNWVXRnRtM2J3dHZidTdLYm8yUC8vdjFZdW5RcEFGVVY2bVhMbGxuZHFhQ2lLUlFLQURENzc5U1VXN2R1b1dIRGhrTGxibjF5YzNQaDd1NHVySk9Sa1dHMDBueG1aaWFxVjY4dWFxTlNxY1RNbVROeDhlSkZBRUJ3Y0RDKyt1b3JxNnByRXhFUkVSRTk3eGg4SmlJaUlpSWlJaUtML1hFL0c2M21Ic0d4NlZIb0V1NVgyYzBoSXJLWXcraWRlSzluQXl6OHArbWhyWW1JaUlpSXFIeldybDJMUC83NEE0Q3FXdmJzMmJQaDRNQVJwR3pseElrVCtQSEhId0dvS2w3UG5EbFRWSldjaUlpSWlPaEZ3bThTUkVSRVJFUkVSR1N4SUMvVlVMa3AyY1dWM0JJaUlzdGxGVHhGbVVLSlFDL2RZYitKaUlpSWlNajJ4bzRkVzlsTmVLRjE3dHdablR0M3J1eG1FQkVSRVJFOUU3WVpuNFdJaUlpSWlJaUkvbGI4M0owZ3RaY2dKYWVvc3B0Q1JHU3hsR3pWdVl2Qlp5SWlJaUlpSWlJaUlpS2lxb1hCWnlJaUlpSWlJaUt5bUVRQzFLcGVEWW1aaFpYZEZDSWlpNlhscWFyVis3czdWWEpMaUlpSWlJaUlpSWlJaUlqSUVndytFeEVSRVJFUkVaRlZhdnU0SURIclNXVTNnNGpJWXFtNS96LzQ3Q0dyNUpZUUVSRVJFUkVSRVJFUkVaRWxHSHdtSWlJaUlpSWlJcXVFK0ZSREVvUFBSRlFGcGVXV0FBQnFlTERpTXhFUkVSRVJFUkVSRVJGUlZjTGdNeEVSRVJFUkVSRlpwYmFQQ3hJekdYd21vcW9uTGE4WUR2WVN1RHRMSzdzcFJFUkVSRVJFUkVSRVJFUmtBUWFmaVlpSWlJaUlpTWdxdFgxY2tGc2t4NU9uWlpYZEZDSWlpNlRtRkNQUTA3bXltMEZFUkVSRVJFUkVSRVJFUkJaaThKbUlpSWlJaUlpSXJCTGlVdzBBRUpkV1VNa3RJU0t5VEZwZU1mdzluQ3E3R1VSRVJFUkVSRVJFUkVSRVpDRUduNG1JaUlpSWlJaklLclY5WEFBQVNWbFBLcmtsUkVTV1Njc3Rocis3ckxLYlFVUkVSRVJFUkVSRVJFUkVGbUx3bVlpSWlJaUlpSWlzRXV4ZERSSUFpUXcrRTFFVms1NVhBajkzVm53bUlpSWlJaUlpSWlJaUlxcHFHSHdtSWlJaUlpSWlJcXRJSktyd2MxSldZV1UzaFlqSUlvOXlpK0h0NmxqWnpTQWlJaUlpSWlJaUlpSWlJZ3N4K0V4RVJFUkVSRVJFVnF2dDQ0TEVURlo4SnFLcUk3KzRGQURnNHlhcjVKWVFFUkVSRVJFUkVSRVJFWkdsR0h3bUlpSWlJaUlpSXF2VjlxMkcrQXhXZkNhaXFpTXp2d1FBNE9QSzRETVJFUkVSRVJFUkVSRVJVVlhENERNUkVSRVJFUkVSV1MzVXp4VzNVdklxdXhsRVJHWlRCNSs5M1J3cnVTVkVSRVJFUkVSRVJFUkVSR1FwQnArSmlJaUlpSWlJeUdwaEFlN0lLeTRWZ29SRVJNKzd6SUtuQUZqeG1ZaUlpSWlJaUlpSWlJaW9LbUx3bVlpSWlJaUlpSWlzRmhiZ0JnQzRrMXBReVMwaElqS1B1cU9HRHlzK0V4RVJFUkVSRVJFUkVSRlZPUXcrRXhFUkVSRVJFWkhWR3RSUUI1L3pLN2tsUkVUbXlmci9GWis5V2ZHWmlJaUlpSWlJaUlpSWlLaktZZkNaaUlpSWlJaUlpS3dtazlxaGpvOEw3cVl4K0V4RVZjUGpRbFhGWjI5WFZud21JaUlpSWlJaUlpSWlJcXBxR0h3bUlpSWlJaUlpb25JSnErbUdPNmtGbGQwTUlpS3paT1kvUlhVWGhwNkppSWlJaUlpSWlJaUlpS29pQnArSmlJaUlpSWlJcUZ6Q0F0eHdKNVVWbjRtb2Fzak1MNEdQRzRQUFJFUkVSRVJFUkVSRVJFUlZFWVBQUkVSRVJFUkVSRlF1WVFIdXVQMkl3V2NpcWhveUMwcmc0eXFyN0dZUUVSRVJFUkVSRVJFUkVaRVZHSHdtSWlJaUlpSWlvbklKcSttR2tsSUZraDhYVlhaVGlJaE15c3gvQ205WFZud21JaUlpSWlJaUlpSWlJcXFLR0h3bUlpSWlJaUlpb25KcFdNTU5BSEQ5WVc0bHQ0U0l5TFNzZ2hMNHVMSGlNeEVSRVJFUkVSRVJFUkZSVmNUZ014RVJFUkVSRVJHVmk3K0hFenlyU1hFbGljRm5JbnIrWmVReitFeEVSRVJFUkVSRVJFUkVWRlV4K0V4RVJFUkVSRVJFNWRZdTFCdVhrN0lydXhsRVJFYmxGNWRDWHFhRXQ2dGpaVGVGaUlpSWlJaUlpSWlJaUlpc3dPQXpFUkVSRVJFUkVaVmJ5OXBlclBoTVJNKzlqTHdTQUlDUEt5cytFeEVSRVJFUkVSRVJFUkZWUlF3K0V4RVJFUkVSRVZHNXRhempoVnVQOHZDMFZGSFpUU0VpTWlnOXJ4Z0E0T3ZPNERNUkVSRVJFUkVSRVJFUlVWWEU0RE1SRVJFUkVSRVJsVnZMMmw1UUtJRXJTVG1WM1JRaUlvUFM4MVVWbi8zZG5TcTVKVVJFUkVSRVJFUkVSRVJFWkEwR240bUlpSWlJaUlpbzNJSzlxOEd6bWhSWEh1UldkbE9JaUF4S3ovdi93V2NQVm53bUlpSWlJaUlpSWlJaUlxcUtHSHdtSWlJaUlpSWlJcHRvVzdjNkxpZG1WM1l6aUlnTVNzOHJCZ0FFZWpwWGNrdUlpSWlJaUlpSWlJaUlpTWdhREQ0VEVSRVJFUkVSa1UxRTFQYkNsU1JXZkNhaTUxZGFiakZjWlE2UU92QzJLQkVSRVJFUkVSRVJFUkZSVmNRNy9FUkVSRVJFUkVSa0V5MXJlK0hpL2Njb0xWTldkbE9JaVBSS3p5dUJuN3Vzc3B0QlJFUkVSRVJFUkVSRVJFUldZdkNaaUlpSWlJaUlpR3lpWTBOZkZNc1YrRDMrY1dVM2hZaElyMGM1eFFqd2RLcnNaaEFSRVJFUkVSRVJFUkVSa1pVWWZDWWlJaUlpSWlJaW0vQnpsNkZKb0R0TzNzcW83S1lRRWVuMU1Mc0lnVjdPbGQwTUlpSWlJaUlpSWlJaUlpS3lFb1BQUkVSRVJFUkVSR1F6M1JyNzQrU3Q5TXB1QmhHUlhnbVpoUWlxWHEyeW0wRkVSRVJFUkVSRVJFUkVSRlppOEptSWlJaUlpSWlJYktaYlkzK2N2SjBCaFZKWjJVMGhJaEo1WFBBVVpRb2xLejRURVJFUkVSRVJFUkVSRVZWaERwWGRBQ0lpSWlJaUlpSjZjWFFPOTBWcG1SSVg0clBSTnJUNk16bm0zYnQzY2ZueVpRd2VQRmp2OHV6c2JPemR1eGN4TVRGWXNtUUozTnpjOUs2blVDaVFrSkNBME5CUWk0NmZtNXVMKy9mdmkrWTFhdFFJVXFuVTZIWTVPVG00ZS9ldU1PM3E2b3J3OEhDTGpsM1ZQWHo0RURFeE1jSzB2YjI5d2QvajMwVnFhaXJ1M0xralRMdTV1YUZGaXhZMlBjYU5HemR3K1BCaCtQajR3TmZYRjc2K3Z2RHg4VUZnWUNEczdGN2NPZ25KMlVVQXdPQXpFUkVSRVJFUkVSRlZxT0xpWXVUazVBalRUazVPOFBUMHJNUVdFUkc5V0JoOEppSWlJaUlpSWlLYmNaRTVvRjJvTjA3ZXlxanc0SE5wYVNtMmJ0MktMVnUyUUtGUXdNWEZCYjE3OXhhVzUrZm40NXR2dnNHeFk4Y2dsOHNCQUd2WHJzWDc3Nyt2ZDM4N2R1ekErdlhyRVJVVmhUZmZmQk1CQVFGbXRXUGh3b1g0L2ZmZmhla0dEUnJncTYrK01ybmROOTk4Z3lOSGpnalRRNGNPdFRqNExKZkxVVnBhYXRFMmxwQklKSEJ5Y3Fxdy9jZkh4MlBEaGczQ3RKT1RVNVVNUGhjVkZWbThqWU9EZzk1dy9LVkxsN0IwNlZKaHVuNzkrbGk5ZW5XNTJxZnQ1TW1UK08yMzMwVHpxbGV2anMyYk43L1F3ZWZFekVJQVFJaDN0VXB1Q1JFUkVkbUtRcUhBcmwyNzBLSkZDNTBPakxtNXVmanR0OS93MTE5LzRaTlBQb0dEZys1ajBSczNicUIrL2ZvbU95MWE0dW5UcDBoT1RrWktTZ29lUFhxRUZpMWFvRjY5ZW1admYvandZU2dVQ2dCQWVIZzRnb09EYmRZMlF6SXlNdURyNjZzelB6OC9IOW5aMmNKMHpabzFSYTlqV2xvYVNrcEtBQUF5bVF6Ky92NUdqM1BtekJtRWhvYWlSbzBhNVc2ek9reGtpMzBab2xBb2tKZVhoK3pzYk5TcFU4ZmsrcG9kT3owOFBOQ3JWeStMajFsU1VvTGs1R1M5SFhKalltS3djT0ZDQUlDN3V6dTJiTmxpZEYralI0OUdjbkl5QU9DMTExN0RoQWtUTEc3UHM1Q1ltQWhYVjFkNGUzc2JYT2Y4K2ZObzJiS2wzcjlqOWZKR2pSb1o3T2hjMllxTGkzSHYzajNjdTNjUElTRWhSanUzSGpseUJBVUZCV2pZc0NGQ1EwUGg2T2hvMDdhVTl4eGxTazVPRHBLVGs1R1VsSVRzN0d3TUh6N2NadnV1YUE4ZlBrUmdZT0F6T2RiejlQbDE4K1pOMFgyTkprMmEyUHg5VnhIK2JxOWhmSHc4cmwyN2hwbzFheUlvS0FoK2ZuNDJ1NGVUbnA0T0x5OHZtMTRQbVdQSGpoMXdjSENBdTdzNzNOM2QwYXhac3lyeDNqUFgyYk5uOGVtbm53clRIVHAwd055NWN5dXhSZVpKU0VpQWk0c0wvUHo4bnVseEsrdDlXTlV0WGJvVUZ5OWVCQUEwYk5nUWMrYk1xZVFXVlUyRmhZVkNSd1daVEFZZkg1OEtQMlpKU1FreU1qSVFGQlNrc3l3bEpRWDM3OTlIMDZaTm45dnIyK2NCZzg5RVJFUkVSRVJFWkZQZG12amp0OHNwbU5xbllZVWVaK2JNbWZqenp6K0Y2UlVyVmlBd01CRE5talVEQUxpNHVDQWhJVUVJUFFQQWdRTUgwTHQzYjUyQThZTUhEL0Q5OTk4RFVJVkN6NXc1ZzlkZWV3MnZ2LzY2MFJ0TCsvZnZGNFdlQWFCLy8vNTQvUGl4M3ZWZFhGd2drOGtRSHgrUFk4ZU9pWmExYTlmTzRIWnFYbDVla0Vna3d2VG16WnV4ZGV0V285dVVoNU9URS9idTNXdHdlWDUrdnVqMU5VVW1rOEhGeFVXWVZnYzYxQ3g5WVBQcnI3K2FGVEt2Q0FjUEhnU2dlcGcyYU5BZ2k3Y2ZNV0lFUm80Y2FldG1tZVh5NWNzNjh3WU1HUERDUDFpSXoxQUZuMFA5WFN1NUpVUkVSR1FMS1NrcCtQTExMM0h0MmpYNCt2cGkxYXBWcUY1ZDFmbnl5SkVqV0xwMEtaNCtmUW9BMkxseko0WU9IU3JhUGlrcENWT21USUdYbHhkR2pScUZidDI2aWE2MWxVcWxhSFFTZlNJakkzWENWSGZ1M01Ia3laT0Y2ZWpvYUl0Q2hZc1dMUkt1azk5NTV4MVI4UG5iYjcvRjBhTkh6ZDZYV25oNE9HYk5tcVYzbVVLaHdGdHZ2UVZIUjBlMGJ0MGF2WHIxUXFOR2pRQ292ait0WGJ0V1dIZlRwazJpb1BHQ0JRdHc2OVl0QUtZNzdCVVVGT0N6eno1RFNVa0pJaUlpTUdMRUNEUnAwc1JrMjB0S1NwQ1dsb2FrcENROGVQQUFEeDQ4d0wxNzk1Q1ltQ2lFZnpWRFV1bnA2U2d1TG9aQ29ZQlNxWVJTcVlSQ29ZQmNMa2RKU1FsS1Nrcnc5T2xURkJjWG82aW9DQVVGQlNnb0tFQmhZU0VLQ2dxUW41K1BuSndjWkdkbkl6YzNGMHFsRWdEdzZhZWZvblhyMXNKeGJ0KytMWVNYQWdNRHNYanhZdHkvZjEvbzJCa1NFcUkzK0t4VUtwR2ZuNC9Iang4ak16TVQ2ZW5wU0UxTlJYSnlNaElURTVHY25BdzdPenY4OHNzdk9wMVFTMHRMVVZ4Y0RBQVZldTJ1VUNqMGZqZTdjK2VPOERkbGpjREFRSGg1ZVlubW5UeDVFb3NXTFVLTkdqWDBqdEFVSHgrUFZhdFc0ZXJWcStqZHU3Zm9iMHZ0L3YzN21EMTdOdXp0N2RHMmJWdDA2OVlOa1pHUlZnY0MwOUxTY09iTUdZdTI2ZHUzcjhIZnllM2J0ekZ4NGtUaDc5ck56UTNyMXEzVEcvU09qNC9INHNXTGhRN09NcGtNSzFldTFCdThyNnh6bENrTEZpekFsU3RYaE9tWFhub0pUWnMydGRuK1RWRXFsU2dvS0VCMmRyYndkNWFabVltMHREUjA2ZElGTDczMGt0N3RFaElTTUhic1dOU29VUVB0MnJYRDRNR0REWWIrOHZMeU1HN2NPRHg1OGtTWTkrV1hYNkorL2ZwbXRiR2lQNyswNWVibVFpNlhHd3h4TFY2OEdJbUppY0swOXJuK2VmUjNmQTFQbkRpQkgzLzhVWmcydC9DQ0tkbloyWGp2dmZmZzR1S0NtVE5uSWlRa3BOejdORWRTVXBMb0dzUE56UTA3ZHV4NEpzZXVTaTVkdW9TeXNySUsyYmV6czdQZWE3RWxTNWJnMXExYjhQVDB4TUNCQTBWL1B6azVPVWhQVDdmNFdCS0p4T2c1c3JMZWh4Vk5xVlNpdExRVVpXVmxLQzB0UldscEtaNCtmU3I4WC8yZitocTF1TGhZdUVaOTh1U0pjSjFhVWxLQ21UTm42cjIyMGZ5ZDZPdkl1SFhyVnVUbjU1dlYzazZkT3YzdFJxUlVPM255cEZDTXBISGp4bGkyYkptdzdNYU5HNGlOamJWNG45N2UzaGd3WUlEQjVlZlBuOGY4K2ZNUkVCQ0FObTNhb0YrL2ZxaFZxeFlBNExmZmZoUE9pU0VoSVZpOGVERThQRHdzYnNPTGpzRm5JaUlpSWlJaUlyS3B3YTJEOE5FdjE1R1dXd3gvajRxckZqeGt5QkJjdm54WmVCQmRWbGFHQlFzV1lNMmFOZkQyOW9hZG5SMG1USmlnVTlYcXE2Kyt3c3FWSzRVSEdncUZBbDkrK2FVb3dGdGFXb29qUjQ1Z3dJQUJCb1BQZi83NUoxYXNXS0V6WDEyQlM1L0preWZqMVZkZnhjS0ZDM1ZDdjVNbVRUTDVNLy82NjY5d2RuWTJ1ZDZ6TW5QbVRDSG9ZSTQrZmZxSWZrNzE3MDdOMGdmVENvVkM1M1g4Tzd0dzRRSSsvdmhqayt1cHd4S2FObTNhWkxKaW5OcWNPWE5Fb1krcUlqNjlBSTRPZHZCMWsxVjJVNGlJaVA1MjB0TFNzSExsU3B3L2Z4NEEwTFp0V3l4WXNLQmMrengwNkJDdVhic0dRRld4ZU42OGVWaXlaQWtjSEJ3UUVSRUJCd2NISWZTMFpjc1dkTy9lWFFnYWFuNEhTRTlQeDhLRkMzSGt5QkY4OGNVWHd2NFZDZ1htejU5dnRBMi8vUElMWEYzRm5hb2FOV29FVjFkWEZCUVVBRkFGVm13bEx5L1BxckNKc2ZEVjFhdFhoVERFZ1FNSDBLeFpNeUg0YkVzSER4NFVxa05mdW5RSi8vNzN2NFZsTjI3Y1FGeGNITEt6czRYLzB0UFRrWjZlanR6Y1hJUDd6TW5Kd1pFalIwUWovM3p4eFJmNDY2Ky9iTjcrNzcvL1huUU5MSmZMa1pXVkJRQkd2NlBGeGNWaHlaSWxLQ3dzUkg1K1Bnb0tDa3graDFFb0ZMaHk1UXJhdG0xcnNsMnBxYW1JaTR2VHUweXorbWhxYXFyQk1HL05taldGWU8zdDI3Zng2YWVmWXNhTUdRZ0xDeE90dDJEQkFqeDY5TWhrbXd5WlBIbXk2SGUxZi85K0lXQ2lEaTh2WExoUUNMSXJGQXA4OHNrblNFcEtFdFp2MkxDaGFCK0E2bmVqRGhhZE9YTUdaV1ZsNk5DaGcyaWRkZXZXNGRkZmZ6WGF2dmJ0MjJQNjlPbElTa3JDMTE5L2JkSFAxcU5IRHlINFhGcGFLcnEvRUJ3Y2pHN2R1dUhRb1VNQVZCMklWNnhZZ2VuVHA0djJVVnBhaXM4Ly8xdzBxdE80Y2VOUW8wWU4wZS9TMGRFUjl2YjJ6L3djVlZwYWlpVkxscGhjVHp1Z3QzTGxTck9DMVJNblRoU0YvY3ZLeW5EdTNEbFJLRXc3RUtiWmVVSGRjU0V2TDgvZzM5aUZDeGV3YnQwNnZYK3pCdzRjQUtENld6bDY5S2pvSEtWdHc0WU55TWpJRU0yTGo0ODNPL2hjMFo5ZjJuYnUzSWx0MjdhaFpzMmFhTmFzR2JwMTYyWXdBRjVWL0IxZnc2dFhyNHFtdTNmdlh1NTk1dVRrWU9yVXFVaExTd01BakI4L0h1UEdqVVBmdm4xeDgrWk5xNjVodW5YclpuSUVDRUFWTXRUVXRtMWIyTnZiVzN3OFc5aThlYk5RRUdQUm9rVkNVWTFwMDZiaDBxVkxrRXFsMkxOblQ2VVVESmc3ZDY3ZSszaTJFQklTZ3ZYcjE0dm1GUllXNHM2ZE93QlU3dzkxaHdLMW1KZ1l2ZmZEVFpGS3BkaS9mNy9lWmMvaWZmanc0VU9NR2pWS21QNi8vL3MvREJreUJELy8vRFBXckZranpQL21tMjlRdDI1ZGk0K25hY1NJRWNqTXpFUlpXWm5PdmUveTZOV3JGMXEyYkdueGR2djI3VFA3KzBQTm1qVXRDajYvODg0N3d2dEZ6ZHpLNXA5OTlwbE9ZUmcxT3pzN1ZLdFdEYjYrdm1qUW9BRmVlZVVWZzZObERCMDZWTGdtMStiZzRBQVhGeGZVckZrVFRabzBRYytlUGEwYVRlZk9uVHZZdm4yN3hkdlZyVnZYYVBENTFLbFRBSUJIang1aHo1NDk2Tk9uajdCTXMzTmJXVmtaUTg4R01QaE1SRVJFUkVSRVJEYlZLTkFkellJOXNUazJDZS8zYWxCaHgyblZxaFhlZU9NTmZQZmRkOEs4bkp3Y3pKOC9INHNYTDRhOXZUM0N3c0xRdVhObm5EaHhRbGpuOXUzYk9IcjBLTHAxNndZQTJMWnRHMjdldkNuYXQ3MjlQZWJPbldzd0lIRDI3RmtzV0xEQXFvb2JYMzMxbGNFSDAzODM1YTM0VEdKbFpXVldQd3l4cEhKYlJWV2FxV2dKR1lWb0hPaGUyYzBnSWlMNld5a3BLY0dlUFh1d2FkTW1tNGMyUm80Y2lWdTNidUdQUC80QW9CcG1mdTNhdFJnL2ZqeXFWNitPNGNPSFk5MjZkUUJVSGI4MmJOaUFxVk9uQWdCKy9QRkhVUWMrQndjSHZQNzY2eGEzNFlzdnZrQnljckxPZk0xcnEvdjM3MlAwNk5GNnQvL3FxNjlRclZvMWk0OXJTNXJWeTJReUdkcTNiMi96WXlnVUN1elpzMGVZN3RxMUt4bzIvTjhJUWJ0MjdkSUpRSm5yNTU5L1JxOWV2WXhXNnJTRjI3ZHY0L3o1ODJhRmtUVVZGQlRvQkVMTWNmSGlSYk9PZGVIQ0JiTUNTTC8vL3J2T2FFVnFBd1lNd1BqeDQzSHg0a1Y4OU5GSEtDNHV4dlRwMDdGNDhXS0Vob1phM0haenRXL2ZIcHMzYnhZQ3BOZXZYOGNYWDN5QldiTm1RU0tSd003T0RsT21UTUdrU1pPRTc0NnJWcTFDdzRZTmhYYkZ4Y1hoOU9uVHdqN2QzTnowVm9XV3krVW16MEhxWUg1NWJkKytYWFNmUXAvWTJGaTg5dHBySnZlMWZQbHlMRisrWERSdjRzU0o2TnUzcjFsdHNlVTVTcUZRNFBEaHcyWWRWMU5DUWdJU0VoSk1yamQrL0hqUmRGRlJFZWJObTJmeDhZeEpTMHZEdW5Yck1ISGlSTkg4cDArZmluNjJ3WU1IRyt6UWNQUG1UZnozdi8vVm1iOXk1VXFFaDRlYkZhaDZscDlmU3FVU3g0OGZCNkNxa3B5U2tsTGxROC9BaS9rYVptZG40OTY5ZXdiYmNQdjJiZEU4ZDNkM1hMaHd3ZWcrSFIwZGhSQ3Z0dlQwZE15WU1VUG9YQUtvL2hiVTRlTnIxNjZaUEpmcDA2UkpFL2o3KytQeDQ4ZEdLemlyQTM5cVdWbForT2FiYnl3NmxwMmRIZjd2Ly83UDRqWnFVaWdVUWlEWHdjRkJDSDArZlBoUUNOdzJidHo0aFI4bFRlM2N1WFBDWjY1RUlrR1RKazJFampJVkVVeXY2UGVobXVib2QxS3BGRDE3OWdRQTBRZ0ZqUnMzTG5mb0dRQWFObXlJMU5UVWN1OUgyOG1USjYwS1BsZVVodzhmNnIzR1BYLytQQW9MQzBXalBscEtvVkFJblpvU0VoSnc4T0JCdEdyVkNqTm16SUM3dS9uM2RrdExTNUdibTR2YzNGemN2SGtUTzNmdXhLQkJnekJtekpoeVBZZlFIcFZGazF3dU4rdmV1Vnd1RjEyYmg0YUdpam9pYXI2SHREdjAwZjh3K0V4RVJFUkVSRVJFTmpleWZRaTJucTNZNERNQURCczJESC85OVplbzhvTzN0emVLaTR1Rm0ydi8vdmUvRVJNVGc3S3lNdGpiMjZOcjE2NW8wRURWcnJpNE9HemF0RWxudjVNbVRkTDdFRU9oVUdEcjFxM1l0R21US0xScloyY0hIeDhmNU9YbGlSNm15bVF5VVcvOHZYdjM2anpFOFBEd2dFd21RMVpXbHVpbW1KT1RrODZOUEhNZTVwdGJZVWlmakl3TTVPVGtXTDI5cGNwYjhkbkZ4Y1hnMExPR0ZCVVY2UXp2WitrK2pBa0pDUkdHcE5OVVdscUtjK2ZPMmV3NFpMbkxTVG1JQ3RNZDhwR0lpSWhzNytiTm16aHc0QUJPbkRpQkowK2VWTWd4N096c01IMzZkSXdiTjA2bzhwV1NrZ0s1WEE2cFZJcisvZnRqejU0OVNFOVBoN2UzdHhDVXZIZnZuczUzZ0VtVEpxRnAwNlpHai9meXl5K2pvS0JBcUxnb2xVcVJtNXVyTjFTb3pkQTY1Um05cEVHREJsaTBhSkhCNWN1V0xUTllSVTN6K0pyVnhDSWpJeXRraEprVEowNElsWUpsTWhuR2pCbGoxWDRrRWduOC9Qd1FGQlNFV3JWcUlTZ29DRUZCUVZBb0ZHYUhjZXpzN09EczdJeHExYXJCeWNrSkR4NDhFSmJWclZzWHJWdTNocHViRzl6YzNPRHU3aTc4MjgzTkRaNmVubGExMnhRWEZ4ZlVxRkVETld2V1JGQlFFRUpDUWtUQmNHTWNIQndNaGk4MHY1dmEyOXNiREcxSnBWSW9sVXBzM0xoUjJLYXdzQkRUcGszRHNtWExFQlFVWk9GUFpCNFBEdy9NbmowYjc3MzNubERsK05TcFUxaTNiaDNHamgwTEFBZ1BEOGV3WWNPRTBXbmtjam0yYnQySzJiTm5BNEJPR0dyaXhJazYxU24vTGlyNkhDV1JTSXdHZmNxcm9qc3ZBS3JYNVBmZmY4ZURCdzlFMzl1UEh6OHUzQ2R3ZDNkSC8vNzk5VzVmV0ZpSVR6LzlWRzhGejVLU0VzeVpNd2ZMbGkwemVhNTRscDlmMTY5ZkY2cW9BcW9LOVM5Q2dPcEZmQTJ2WHIxcXNvcTdwczgrKzh6a090N2UzdGkyYlp2Ty9IdjM3bUhXckZrNlZWTGZmdnR0bmFyNjFzck56Y1hPblR2Tlh2L1BQLy9FbjMvK2FkRXhiQkY4UG52MnJOQUJKeXdzVEJoMVFIT1VnT2JObTVmckdMWWlrVWdnazVWdkZETlRuWUEwTzZJcGxVcTg4Y1lid25SWVdCaDY5T2hScnVOcmVoYnZRelhONEhPWExsM2c3dTRPaFVJaHFxUnVUb2NrY3pScjFzenFEbjJhWkRJWm5KMmQ0ZVRrQkdkblp6eCsvTmdHcmJPZG8wZVA2cDB2bDhzUkd4dHJrNnIwbWk1ZXZJalpzMmRqNmRLbFZvZVdsVW9sZHV6WUFZbEVZdlc1dzhuSkNYdjM3alc0ZlAzNjlXWlZoNDZKaVJHTjZLSDV0Nlc5ZjN0N2U2RURqaWxTcWZTRitKdzNGNFBQUkVSRVJFUkVSR1J6d3lORDhNRzJ2L0RnOFJQVXFtNjdDbVpidG16UnVmR2pXYWxJSXBIZyt2WHJlUFBOTi9WdUw1VktjZW5TSlNFb1hWaFlLQnBHVnIyUDc3NzdUdlFBTlRvNkdrT0dETUhSbzBlRm9RODExNTgrZlRxNmRPbUNFeWRPNEpOUFBoR1dPVG82WXZYcTFmRHc4TUNPSFR1d2R1MWEwYmFCZ1lINCt1dXY0ZXpzakJVclZvaCtObWRuWjZ4WnN3WnVibTdtdkRTQzFhdFhXN1MrOXJhLy9QS0wxZHViWStyVXFRWWZaT1RrNUppOEtUcDdMcXM5YlFBQUlBQkpSRUZVOW14MDZ0UUpnR3BZVDB0dm91N2R1MWRVRVUwcWxRb1AwVzJoUzVjdUdENTh1TTc4M054Y0RCbzB5T0w5bFphV0dxd1M0dUxpWXZUOTRlVGtoUC84NXo4V0gxUGI4dVhMSzJ4WXpXY2xNNzhFRHg0WDRlVjZQcFhkRkNJaW9oZmU1Y3VYOGNFSEgxVFkvdDk4ODAzUmNNMXl1Vno0OTVVclZ4QWRIUzFNcTc4cjVPWGxDZGY0K3Fwd3JWcTFDcXRXclFJQVJFUkU0S09QUHRJNTd0eTVjM0hreUJFaElOR3NXVE9MUnMwd1p1L2V2VUlBV1ROb3VHZlBIc1RHeHFKTGx5N28xYXVYYUp1c3JDeWoxN0h4OGZFbWozdnAwaVVoN0FNQXI3enlDbEpTVW9UcVk5ZXVYUk90Zi9qd1lkSDFaM1oydHZEdjNOeGM3TjY5RzRDcVkyRmtaQ1FBVmNCQTgrSC9QLy81VC9qNit1TDgrZk80ZS9jdSt2WHJKenFHaTRzTHVuVHBBZzhQRDdpN3UyUGR1blhDZDdiT25UdGo1c3laSm44dXRjREFRSHoyMldkd2RIU0VUQ2FEVENZVGhYK0xpb3BFSVpkbXpacFpIY28yMThpUkkrSHY3NC9xMWF2RHg4Y0hmbjUrSnF0K2YvMzExd0RFSFVmbGNqa1NFeFBScTFjdm5mZUcydWpSbzRWQWE1OCtmVEJod2dTang1ay9mejcrODUvL0NOOC9jbk56TVczYU5DeGZ2aHcrUHVMcjZGcTFhbUhwMHFWRzkvZjc3NzlqNGNLRlJ0Y0pEdy9IdUhIamhMOC9xVlNLZ0lBQUtCUUtvUUx6b0VHREVCc2JpOHpNVEl3WU1RSTlldlJBVVZFUjR1TGlSSjFMMjdWcmg3WnQyNktvcUFqMjl2WkNlRTJiajQrUDhEZis3YmZmQ2hWakRkbXdZWU5PRmQ4alI0N2dpeSsrMEx0K1VGQ1E4UDQzSmkwdFRUUWFWTU9HRGVIdDdXMXl1NENBQUwzeksvSWNCYWgrTjVyM0xISnljdkRKSjUrZ3NMQVFnQ3FVTTIzYU5MMUIrWnMzYjJMcDBxWEMrYTE2OWVxWU5XdVdSVlViTldtR3dWeGNYT0RxNmlyODM5WFZGVzV1YnNJNXhNUERBNTZlbnZEMjl0YjcvVm1wVklyQ21VT0dETUhEaHcreFk4Y09kT3pZRVczYXRCSGVTOHVXTFJOOVArL2V2VHZrY3Jrd3l0akRodytGYXVuNktsMVd4dWVYWnJWOVFGVnBYYWxVaXNKVzJrSHVrcElTMFhKdEZSMkNONGF2WWZrZE8zWU1TNWN1RmQzbmtVZ2ttRGh4SXY3eGozOEk4NHgxckRHbXFvM21waGx3VmhmQktDa3B3YUZEaDRUNTJsV3pEeDA2aEpVclY1cmN0L1o3TFRZMjFxeUsvVDE2OU5EN21SMGNISXoxNjllYjNONlkvdjM3QytkdGJWbFpXUVpIaHpCazgrYk5CdDhuUC83NEkzNysrV2U5eTU3MSsxQ3pzclA2MmpNdUxrNm9adTNwNlltT0hUdGFmQng5V3JWcWhYNzkrc0hSMFZIblAvVzFxS09qSXo3OTlGUFJPV3pEaGcxd2MzT0RrNU1Ubkp5Y2pIWUkrdTIzMzRRcTJaclgvS21wcWNLemdlclZxMlBvMEtHaTdYeDlmVVZCL2tlUEh1bGM3NXRMTS9qczdPd3NPdWNkTzNiTTRudjJkZXZXUlhSME5KUktKVEl5TW5EMTZsV2Rad2czYnR6QTBhTkhqZTQ3S2lvS3JWdTNGdTZweDhiR2lpcUtBOERPblR2eGozLzhBd0VCQVRoLy9qeHUzNzZOdTNmdkNzdlQwOVB4d3c4L0FJRG9jd1ZRZmU0WXEwNnZHYVkzWnQrK2ZjSy83ZXpzMExWclZ3Q3E1MVdhbzVjQ3NPalpoWXVMQzRQUFJFUkVSRVJFUkVUbDRlY3VROCtYYW1EeGYrOWcyWERiVmNVb0tDalFxUUtoU2FsVUdsMWVYRnhzTXNDcGJ4L3FHOExkdW5YRDhlUEhoYUVrSlJJSkJnMGFoT3pzYk96YXRRdEtwUkpPVGs0b0xpNkdtNXNiV3JkdWpjek1USGg0ZUtCVnExYjQ1WmRmaEdDQmk0c0w1czZkSzFSVTY5ZXZuL0FRc1VHREJ1alJvOGR6LzdCZ3laSWxlaXNkR1dKdmI0OFpNMmFVNjVnT0RsWGpkcGJtTUwyalJvMHl1MktidG9TRUJJd1lNVUx2c2tHREJ1R3R0OTR5dUsxVUtrVzNidDJzT3E2bTFhdFhWL25nYyt3OTFkLzB5L1ZNQndtSWlJaW9mUFJWTWJhM3R6ZHJ5Rjl6R0x1bU56UmZMcGVMZ2dYR3RqTVdGTlI4a04yNmRXdWNPWE5HbU83ZHV6ZWlvcUlNYnF2ZXQ3cFNyYVlIRHg3bzdSeVluSnlNNU9Sa1ljUWFUVmxaV1daVkV6UG13SUVEd3IvZDNOelFzbVZMeE1iRzRxdXZ2dEs3dmpvQW9FOTZlcnF3WFlzV0xZVGc1L0hqeDRWQWhyKy9QNFlNR1lMUzBsSjgvZlhYZVBqd0liWnYzeTRLL3ZyNCtJZzY3LzN3d3c5QzhOblk3MUFmQndjSCtQdjdDd0hhMHRKU1VjZFg3ZmRMYVdtcDBhQ2FMYXBoRHhvMHlLTDlLQlFLL1BycnJ5Z3RMUldGR0lxTGl6Rm16QmgwNzk0ZGlZbUpPb0VPOVRwcSsvYnRFNFc0MUR3OVBZWHFwOVdyVjhmbm4zK08vL3puUDhqTnpRV2crcjFPbno1ZEorUnNaMmNuR3QxSUgxT0JiclYrL2ZyaHhvMGJ1SHIxS3ViTm00Y0dEUm9nTGk0TzQ4YU4wMWwzOWVyVkJqdjduanQzVGdpeXQyclZ5bUExVktsVUt2eE51YnE2bXRWR1MwUkZSWms4RndEQXdZTUhSVlhiaHcwYmh2YnQyNWZyMkJWMWp2cjk5OThSR3h1ck03K3dzRkFVRlByd3d3L1Jva1VMbmZWT256NHR2S2NBd012TEM5OSsrNjNPZWxGUlVYcTNCNEMyYmR0aXhvd1pjSFoydHVtOWt0allXTnkvZjE5b1Y3OSsvYkIwNlZJY08zWU14NDRkZzd1N096WnQyb1NmZnZwSkZFUUtEZzdHeElrVElaRklrSktTZ2p0MzdnQlFCZW5lZi85OUxGaXdRS2ZEd0xQKy9Nckt5aEpWOVFkVW9mMGpSNDRZM0I4QWt4MUEvUHo4Yk5xQjNCSjhEY3RIWDFFR3FWU0txVk9ub25QbnpxTDVBd1lNd0lBQkE2dytscjI5dmQ3QXF2Wm5NUUNyUStEbWp2Wmd5TU9IRDBXakNLb3JmeDgvZmx3SXhNcGtNb1NGaFltMkt5MHR0ZW8rbVVLaE1HczdZOWVpOGZIeEZuVUMwL1RsbDE4YVhmN2JiNzhKMSt2Mjl2WTYxZXYxVmJOM2QzYzNlRjFqcURyMXMzd2ZBa0JTVXBMUVdTOHNMRXk0QnRBTVEvZnMyZFBneUJpV0NnZ0l3THZ2dm10eVBYdDdlOUc1cVVhTkdnWTdiV2s3YytZTUxsNjhxRE0vS3l0TEtHb1NFaEtpRTN5dVg3OCtwazZkS2t3Zk9YTEVxdUR6elpzM2taS1NJa3gzNk5BQlI0OGVGYjRIWHJwMENUazVPUmFObHVMcjY0dFhYMzFWTkUrN2dBbWdxa3B1TFBqY3NHRkQwWDVHalJxRmhRc1hpa2JDVVNnVU9IMzZOQVlQSG96ZmYvOWQxQUVDVUkyS3FiNCsxcTV5WGxaV1psRTFlMzJTazVQeDExOS9DZE90V3JVU1hxdmR1M2NMMzEzSXRLcnhwSWlJaUlpSWlJaUlxcHpwL3dqREs1K2Z4TFErWVFqd3JKd3FKcllta1Vnd2RlcFVqQjQ5R21WbFpaZ3hZd2F5czdORkQ0RUhEeDZNeU1oSU5HclVTUFF3cms2ZE9saTVjaVhlZU9NTmxKU1VJRGc0R0xkdTNVS2RPblVBcUc1R05talFBTldxVlVOd2NEQXlNakwwVmdneXhkYkR5QmxqcXh2Q2xqRDBVR1A0OE9ISXk4c3p1YjEyNEVZdWw1dFZiUVZRVmFkNy9mWFh6VnBYOCtHdk9lMnFDSVdGaFNhcnVwbTduNnJ1UXZ4anlLUjJhRmJMZURpRGlJaUliTXZEd3dORGh3NUZTa3FLMFNHQnF3ck5ZRUNyVnExRW9jS2dvQ0JFUkVRWTNkNVlxTlpTVGs1T3FGV3Jsc0hscWFtcHlNL1BON2c4T3p0YkZHUnMyclNwelRzWnl1VnkwVWc2YjcvOU5tUXlHWGJ2M28ySER4OENVQVhPaklVaU5MOXpXQk9lVDBoSTBCdWcxV2Z2M3IxRzM2YzdkKzQwR2ZhMXRZeU1EQ0VncHEvU3I1T1RFMHBLU2t3R3Fjckt5dlMrZnRyYkJRWUdZdTdjdWZqZ2d3K0U5WDE5ZlN1OEErcmt5Wk5OdmhlcWtyTm56K29ObW12U3JGb0xBTnUzYnpjWnBveU9qaGFDZWZwVTFEbnE3dDI3b3NxRWhxU2twSWlDVUlaY3Zud1pseTlmMXBrZkhCeHNNUGdzbFVxdHVrZGlURmxabVNpQS9hOS8vUXM1T1RtaWdIUFBuajF4L1BoeFVVaFYzWkZkSGRiOCtPT1BNV25TSktFYWRGeGNITjU5OTEzTW5Uc1g0ZUhoTm0yekpYYnUzR216VGtkL1Y1WDVHa1pIUjZObno1NFdiL2YrKys4Yi9QeVBqSXpFanovK0tDeDNjM1BEeHg5L2pEcDE2bURYcmwxNDdiWFhiSGErRHc0TzF2bE1WU2dVbURCaGd0QlJBRkNGQ3JWSENrbElTQkRkaTJyU3BJbE4ycVJOczMxMmRuWm8zTGl4enZ3bVRabzhWMFVZU2t0TGpSYjlNTFd0SVVWRlJhS2Z1MSsvZm5qNzdiZDExdFArblU2ZVBObGdaeFJEN1h5VzcwTUFvczhielpGRzFQUHQ3T3hFVmFiSk5NMFFNYUQ2TzBsSVNNQzllL2NBcVA3V1Q1MDZKUnBaeFJwOSsvYkYzcjE3a1pDUUlNelR2T2R1RG50N2U3enp6anM2YmJaa1AxS3AxS29PR29iQy85cVYwR3ZVcUFGQWRRL2VVSlYwMHUvNU9Uc1RFUkVSRVJFUjBRdWxRd01mZEFuM3hTZS8zc0Nxa2NZZnJsVWxMaTR1ZU91dHR4QVNFb0xhdFd2clBNeHMwNllOUWtORGhaNzV6czdPVUNnVVVDcVY4UFQwaEtPakkwcEtTbkR6NWsxNGUzdUxxZ2JJWkRMaEFhQ2JteHRHang0dExDdHZGUk5yYmR1MkRRa0pDWWlLaWtMTGxpME4zckI3Vmd6ZCtDNHFLcks2S3JHNTIxbGFZYTZ5S1JRSzNMcDFxN0tiOFZ3NDhGY3EvdEVzQUhaMmhvZUpKQ0lpSXR0d2QzZEg3OTY5RVJFUmdYYnQya0VtazVrMUhMZzFBZ0lDTUduU3BITHZaK2JNbVNhRFRUazVPVUpZMTkvZkg4SEJ3Wmd4WTRadzNXOU9JTmJKeVVrVUJGWlh4STJJaUJBcXZHbFdjWTZJaUVEOSt2VjFobGdIZ05xMWF4dDlYUmN1WElqRGh3OGJYTDVyMXk3UjlhMDZ0S0pab1ZHN0txTk1KaE1OdTExU1VpS01BQ09SU0lUdkN1cWZaZlBtelhqMDZCRUFWUUJLSnBNaEppWkdxS0FHcURwdVBuMzZWQWdNYXRPc2ZHZXNBbUpseXMzTnhmcjE2NFgzQjZBS2xxOWZ2MTdvNktvMlpNZ1FrL3Z6OC9QRGhnMGJBRUFVSXRVTVBrdWxVbFNyVmcxdDJyUkJ4NDRkOGVUSkU1MzlyRnk1VWdnZHRXblRCcjE3OTlaWlIxOWx3YVpObStLZGQ5N0JpaFVyMEwxN2Q3ei8vdnMyL3o1YVhGeXNFOEJ5Y0hDQVFxRjQ3a1krMnJCaGcwN2dWdjIrTmlRNU9SbW5UNSsyNkRnM2I5NDB1VTc3OXUwTkJwOHI4aHoxUEVoTVRNVEdqUnR0c2k4SEJ3ZU1HREVDMjdadEU2cWxlM3A2b2xtelp0aTRjYU5Rc2RMTnpRMHltUXpMbGkwVGJUdHYzandFQndjTDg3eTl2ZkhsbDEvaXZmZmVFMGI1eXNyS3dxUkprekJ3NEVDODhjWWJPdmRTS3Zyekt6MDlIWHYyN0NuMy9wOW5ML3ByNk9YbHBmTVpZZzVqNSt2QXdFRE1talVMMDZkUFIrM2F0ZkhSUng4aElDQUE4K2ZQeDZsVHAzRGd3QUc4Ly83N1ZvOWFac3F2di80cUNqMUxwVks4OGNZYk91dXRXclZLVkEzMXdJRURGWEpmdEhYcjFtalVxQkVBMWYxYloyZG55T1Z5L1BPZi94VFdDUW9LTXJtZm9LQWcwVGxCTFRNelUvVHplbnQ3NjMxdHM3T3p6Zm9NcUVpN2QrOFdWZVp2MnJRcDR1TGloR2tIQndlRWhJVG9iS2U1anJtZTlmdXdVYU5Hd21nR0w3LzhzakMvWDc5KzZOR2pCMXhjWE9EdjcyK1RZd0dxVUxCNnRCTmp0Tzh6Zi9mZGQwYXZnZXJXcll1dVhic0NVRjIvcWEvWERWMlBWOVE5ZklWQ0llb2dCS2hHWmNqSXlCQ0N6NERxZFNodjhCa0FRa05EUmNGbmF3cU11THU3dzlmWFYvaU0xdHhQclZxMTBLSkZDMlJsWlFuWEJDNHVMa0psY0psTWhqNTkrcUJQbno3bCtURUVXVmxaT0hqd29ONWxPM2JzRUhWYzZkZXZIL3o4L0xCdTNUcGgzb2NmZm9oV3JWb1ozTC9tZDdXL0F3YWZpWWlJaUlpSWlLakNmRG0wR1ZyTlBZSVBYMnRVSVZXZnBWSnBoZlNDTjNaVGJ2UG16ZGk2ZGF2QjVkcFZTZzRjT0lEUm8wZnJmVEI2K3ZScGc5VmI4dlB6UmN1KysrNDdCQVlHbW1xNnpTVWtKQWhEdk1wa01uejQ0WWVpbThTV2V1dXR0NFRoSW84ZlB5NnFHbFdqUmcxTW1USkZ0TDcyOVBOVVplVlpjSFoyMWhsU1U4MmNoeThFeEtjWDRPTDliTXp1MzZpeW0wSkVSUFMzVUs5ZVBVeWVQUG1aSE12WjJkbGtCVk56Mk5uWm1RdythMVpTYmQyNk5RREF4OGNIc2JHeCtPaWpqeXc2WG9NR0RVU2g1WGJ0MnFGZHUzWUFWQSs4MWFHN2wxOStHZjM3OTllN2ovdjM3eHNkM2NOWTFkVW5UNTRZckd6Y3ZuMTdZWm4yVU9UcjE2OFhLcElCd0lRSkU0U09kdlhxMWNQcTFhdEYrenAxNnBUdzc2U2tKTXlZTVVPMDNOM2RIV1BIanNXcVZhc010bFd6dXBvMXd6N2IyZGtaclJLcldWSFN3Y0hCYUVqRVVCZ2xQejlmRkZnSFZHR0s3ZHUzWSt6WXNhTDU1blM2MUZ3bk9Ua1pnQ3FBNmVycUtzeDNjbkxDOHVYTGNlUEdEYk1DNFFxRlF1OTd2S2lvQ0tkT25VTExsaTFGcjFQZnZuM2g0K05UcnU5K3hpeGF0QWduVDU3VW1iOTA2Vks5bFQwakl5Tk5Wczc5NmFlZmpGWTV0NVptWmZUbldVV2VvLzc1ejM4aU9qcmFOZzAxd3Rpb1VnOGVQREI2TDhiUzQ0d1lNUUxIang4WDV1WGs1T2o4dmRhclYwL1VVUU1BbWpkdmpnY1BIdURCZ3djNis0Mktpc0xPblR1RmFZVkNnVjkrK1FYUjBkRTY1NWFLL3Z6YXNHR0RLRlFYSEJ5TURoMDY2TjNIdm4zN1JJSEhmdjM2R1QxdmFwNkxLdE9ML2hvbUp5Zmp3b1VMSnRmVFpxeXFMNkRxVkRWNzlteTBidDBhVGs1TzJMMTd0L0I1blpDUWdDbFRwbURkdW5YbHFuVHQ2ZW1wOC9PbnBLU0lLcXdEUVAvKy9lSG41MmYxY2NxclpjdVdPdk9rVWlrNmRlcGswWDY2ZE9tQ2tTTkg2c3cvZnZ3NFB2MzBVMkU2UER3Y2MrZk8xVm52M0xselFqRFhsSkNRRUt4WnMwWTBMeTh2RDFPblRoV21vNk9qUllVMjFJemRWOVlPNm1wL2J2ajUrWWtxMzVmWHMzd2YxcXRYRC9YcTFkTlpydjZzdExYWTJGaTkxemltN05peHcranlxS2dvSWZpcy92MG9sVW9NR1RJRU9UazVBRlFoYjgzT09oWGhqei8rRUk0SEFBMGJOb1MzdHpmYXQyK1B6WnMzQy9Pdlg3K085UFQwY3YrTnE3OFhxVmxUZWRuWWZ2cjM3NC8rL2Z0ai8vNzl3cWlldFd2WHhzS0ZDd0VBNjlhdHc2Ky8vbXB3djE5Ly9UV3VYTG1pODNlcHZZNzZQdjVQUC8ya3Q3akt3NGNQOGROUFA0bmE5L3Jycit1RXpKMmNuSjZieitIbndkL3JTUkVSRVJFUkVSRVJQVk5OYTNrZ3VsVWdCcTJNeGRIcFVYQ1MycjQ2aDdPenM4MzNXWlVOSERqUVpqMzdwVklwL3ZqakQyRzZwS1FFbnA2ZVNFeE0xRHZjb1RsYXRteUorZlBuQTlDdGFPWG01aWFxWnFkOVF4SXd2L0sxZGpCQTdjbVRKNktIVVlEK0lhTUJJQzB0VFc4Ym5xV2dvQ0RoUnF1bDNOemNiUEpRWXZqdzRSVVNJSGhXTnNjbXdhT2FGUDlvcHYvM1RFUkVSRlhmTysrOFk5WDFpcHViRzc3NjZpdXoxcjErL2Jyd2I4MmdoRktwdFBpYXNUd2hEclhpNG1LclIvZjQ2YWVmUklIZml0SzRjV01odUt2UCtQSGo0ZW5wS1pyMzlPbFRnOVVEOC9MeWRKWVpxa0NvVnFkT0hlemV2VnZ2c3FLaUlsR24xNzU5KzJMOCtQRUc5MVVaMUQ5djdkcTFkWlk5ZmZyVTdPOEtGeTlleE1XTEZ3MHVYN3QyclU1bDBZb0tQVnVqVmF0VzZOdTNyOUYxOXUvZmI5WjU0TkdqUjhLK0txcUsrS0JCZzB3R2hROGZQb3pGaXhjTDAzUG56alg1bWh1ckJGbVI1eWdIQndlaEUzSldWcGJSOTVLbElpTWo0ZWJtWnJQOVdlTGxsMTlHWW1LaTNtWCsvdjZZTm0wYVJvNGNLWHFmbVBwYjB0YXpaMC80K1BnWVhGNFJuMTluejU3RnNXUEhSUE1tVHB5b2QvUUFBRGh6NW96b1BzbWdRWU5FblZ5ZWR5L3FhM2p3NEVHRFZVSExxMlBIamdCVTcrZXZ2LzVhdEd6Q2hBbTRjK2VPY08vT0doTW5UaFNkcytWeU9SWXNXSUNpb2lKaG5xK3ZMNFlQSDI3MU1mNnVaRElaUWtORFJmTWVQMzRzbXZieDhkRlp4NVNJaUFpZGdLVTVWcTllYmJEVDJDKy8vSUxmZnZ2TjRMYlArbjM0SXJwMTY1WW9oUHdzSERseVJEUWRHUmtKUU5WWnlNL1BEK25wNmNLeTQ4ZVBpeXFvVzBxcFZJcXFTQVBHQS95R1BINzhXQmdGeGRMOXlPVnlveDBYRlFxRldlc0FxbXRRUTUxUHYvbm1HMUVnZXVEQWdUcmZrMGdYZzg5RVJFUkVSRVJFVktGV2pZeEE1UHlqNkxmc0RQWk83Z0JIQjlzUFc1dWVuaTY2cVdZdER3OFAxS3BWeStnNlRrNU9vb2R5MmplMlhGeGNSQThqSlJJSm5KeWNoQ29DbXV2YTJkbUpoaGJXSEpwT2ZTek5kYlhwbXhjZEhXMnphaWtGQlFXaWFrVjJkbmFvVzdjdVVsSlM5RlltTUlkbTVSbnRoNi9hd3l6ckM0U1lXL0Y1eUpBaEdEcDBxTTc4dlh2M1lzV0tGY0swVkNyRkR6LzhvSGNmdzRjUHQ4bjdpaXBQYWs0eGxoNjhnemZhaDhETzd1ODExQjhSRVpFNTdtY1dJakh6Q1FEZ2NsSU9jcDc4N3hydmpRNGhxTzFqdUZwaFplbmJ0Njh3Z29pM3R6Y0ExVU5rYTBKUDZ2ME1HVEpFdUU0MTlIMUFNMlNzR2JTMXM3TXpXcVZVSDB2V1Z5cVZLQ2twc2JxNm1iYTB0RFJSTmJHSzFMUnBVeHc4ZUJEZTN0N3c5dmJHdlh2M2hPOEE3ZHExd3l1dnZLS3p6YU5IanpCdTNEaTkrMHRLU3RKWlprNEZ3cXlzTEwwajhHaFhrTTdLeWhKVnpkVlVyMTQ5Zzc4RFQwOVBnK0V0THk4djBmVG8wYU1obFVxUm5aMHRXclp2M3o0OGZQaFEySithdWdLamRpZ1pVSFVLdGRYN3d0d09wbXBKU1VrbXcwUzJDUGhYRkhNcWI2dUZoSVRvZkZmTno4OUhhbXFxenJvS2hjTHNjNUYyRzRxS2lvUnpraW51N3U0Njg1N1ZPU294TVJHTEZpMnlhSC9HckZtenh1emdzN0hndHlYVTcvZkl5RWpzM3IwYjd1N3VLQ3NyRTRXaTNuampEWGg3ZTZOTGx5NklpWW1CczdPelRtakttR2JObXVIYXRXdWkreExQNnZOTDh6NE9BTFJ0MjlaZ1lMZXE0V3RvTzNGeGNaZy9mNzdvM2x5ZlBuM1FvMGNQMFlnTnRyQml4UXJjdlh0WE5PK0REejR3V2hXYkRKczZkU3J1M0xralRHdmVTd2FBalJzMzZsd2IxYXRYeitpNSs2V1hYZ0tnS3NDUWw1ZUh2THc4QUtxQ0l5RWhJYWhldmJyZTdZS0NnZ3dXSmRIM1dhWHRXYjRQbnhWSFIwZXpycyswcndOTWJhTjlMUUpBcDROR2Ftb3E3dDI3SjZwd2JjdnJzZUxpWXAyUk1OcTNieS84Vy8yNXF0bSs4Z1NmZCs3Y2lhU2tKSVBITTRkY0xoZU5ZbUh0ZmdCVkp6VUhCd2NzWDc0Y21abVpldGNaTldvVVFrTkQ4ZHR2ditIOCtmT2laV3ZXckRINFRLVjU4K1k0ZS9Zc0FOWG4yK0RCZy9XdTkvbm5ueHU4VGhzOWVqUjY5KzV0N28velFtRHdtWWlJaUlpSWlJZ3FsTGVySTA3TTZJTEkrVWRSZDhwK3ZCNFpqREZSZFZIUDMzWkRjaDArZkJqZmZmZGR1ZmNURlJXRldiTm1HVjFuMkxCaEdEWnNtREN0T1F3YUFIejIyV2M2US9CcURnOGRIUjB0UEpDSmpJd1VEWEg0L3Z2djQ2Ky8vZ0tncWp5emE5Y3VvMjNSVjlGNC9mcjFlTys5OThyOUFEd3pNeE1yVnF3UTNZeXJXN2V1MGFHZkxhVmRYVXY3cHAyK3FsVG1CcDlKOVRCZXM0TGQ4eVRuaVJ6emZybUJzaktsNlpXdHBJUVMvLzByRlQ2dU1zenAzN2pDamtORVJGVFZuTHlWZ2QxL1BNU0pXeG00bktTL1FsaUlkelgwYTFFVE1GeWtzdExvNjl4V1hxTkdqVEs1VG84ZVBZUVJTelp1M0NoOGIzajU1WmV4Zi85K203Y0pBUDc3My85aTY5YXRlUFBOTi9IcXE2OWkxS2hSQmgrQ0c2TjVEYjl6NTA2ck96RmFxa3VYTG9pS2lvS1RreE9PSGoyS3p6Ly9ISURxdTg2a1NaT2VTUnNBSUNZbXhxekszcWRPblRJWXNsbXpabzNCNm9tdXJxN28zNysvM21YcTczZHEwZEhST0hqd0lPTGk0dkRGRjE4QVVBV1d0bTNiSnF6VG9FRURZWDVDUWdJQS9jSG40T0JnN04yN0YzZnYzaFYxTUxXRWg0Y0hhdGFzcVROZnFWUWlKaVlHSFR0MjFEdWlrRktwdENnOHJLMWp4NDRJREF4RVVsSVNUcDgrYmZWK0tvSjJnT3lqano3U3FRcDQ1TWdSNGZlbktURXhFV1BIanJYcXVKYU05TE45KzNaNGVIaUk1bFhHT1FwUWRUN1FGOFl5cEtpb3lLSUFzVnFIRGgxRTkwOXNJVHc4SEh2MzdvVlNxY1M3Nzc0cnRLdE9uVHBDeDR5aFE0ZmlYLy82RnpadTNJaXJWNithdmUrNWMrY2lNVEVSL3Y3K3dyeG45Zm5Wb1VNSDRkeGpaMmRuOVh2eWVjVFgwRFlTRWhJd2RlcFVQSG55UkpnWEdCaUlkOTU1eCtiSDJyUnBFdzRjT0NDYU4yREFBTFJvMFFLWExsM0NwVXVYZExiUjdxejA3YmZmNm53V2VYcDZZdENnUVRadmIxVlFWRlJrZE9RT3VWeXVjNjJuK2J2V0p6QXdFTzNhdGNPY09YT3dhTkVpSVZCYnYzNTkwZWdFMmlaUG5teXdVNHFwYy8yemZCOCtTMU9uVHNYVXFWTk5ydGUzYjEvUnRkVFBQLzlzMGVlcFhDN0gwYU5IUmZPeXNySXdmdng0OU83ZEcyKysrU2JjM054c0dueU9qWTBWdGJsbXpacWl6bGJ0MjdjWEJaL2o0K09SbEpTRTRPQmdrL3RPVDAvSC92MzdvVlFxa1pHUmdTdFhydWgwU1BUMDlEUjVyL3ZXclZ2WXYzOC81SEk1MHRMU2NQcjBhWjF6U3F0V3JkQ29VU09EKzBoTlRjV01HVE4wT3J5MGFkTUdqbzZPK09hYmJ3eHVHeDRlam9pSUNGeTRjRUUwUHkwdFRTYzBycWwvLy80NGRPZ1E0dUxpTUdYS0ZJTWRRNHo5N1pmbjJyeXE0cE1pSWlJaUlpSWlJcXB3QVo1T3VMS2dCMVlmamNQS3czZXg5bmc4SG4rdC84R3dNV1BHak1IbzBhT0ZhWDBQWUcxaDM3NTlvbW50NmxkTGx5NFZocEZMUzBzVExWdTNicDFRcmFoNzkrNklpSWd3T0t4c1dWbVpxS0tUOW8xSXpXVVNpVVRuaHBlK0IrL0hqeDlIVEV3TWZIeDhySDU5aW91TGtaMmRyVE5mWGYzRFZyUXJyR21IcXZXOWJ1WldJanQ1OHFST1JRZ0FPa050bDVhV0duekFySzV1UXJiWC9ZdFR1SGovc2VrVnkwdXBSRTB2WjhUY3prRC9scFlQaFVoRVJQU2l5SGtpeCtRdGw3SDcwa09ocW5OVVExOHMvVmR6TkE5V1ZaZHRIdUlKejJxV1ZRVjlYa3lhTkVtblU1MG1wVktKblR0M0N0VnoxZFJETTV1alo4K2UyTDE3TnhJVEUzSHk1RW1NSGozYXFxR1dEYlV2UGo0ZVY2NWNFVjBEYTdaWDM3V3R1WjQ4ZVlLa3BDUzR1YmtoSUNDZ1hHMjFoRHE4a1pXVmhkV3JWd3Z6SjB5WUlGVHExQ2FSU0VUZkMrUnl1ZWg3a25ZSFQrMXB6ZGZQVnRWaGJXblBuajFZdjM0OTdPM3RVVmhZQ0JjWEY4VEh4NHUrZTRTRmhRRlEvU3p2dmZjZTR1UGowYlJwVTUzM3I5ck1tVE90SHVhOGE5ZXVtREZqaHM3OHExZXZZdjc4K1dqUW9BSEdqaDFyODBxblVWRlJpSXFLd3FsVHA4d0tQcTlmdjk3Z1NEMXE1bjUvOC9IeHdadzVjd0NvQXNKLy92bW5hTG4yOTFCTHEyRlhsb284Unhrelk4WU1OR25TeE96MXo1dzVnM256NXBsY1QvdCtRVVgrSHZidTNTdXFudnJ2Zi85Yk9IOEVCUVVCQUQ3ODhFT0w5MnZPNjFJUm4xL2R1blhEdW5YcklKZkxNV1RJRUFRRUJLQ29xTWpvTVRTVmxKUVlYRjg5cXRuejVFVjlEVWVQSG0xVnBkU2hRNGNhL1V5SWk0dkQ5T25UZGM2WmZuNStRa0dDcGsyYjR0TlBQelc0ajRNSEQrTGt5WlBDOU1pUkk0WFBMdUIvVmVkMzdkcWw5OXdkSFIwTkFMaDI3UnEyYjk5dThtZlNOMUpGVUZEUTN6YjRYRkhtekpsajhRZ0JjWEZ4VmgzcldiNFBYMVFIRGh6UVcrMWVxVlJpMzc1OU9IWHFGQll2WGl3S3daZjNzMVE3YUsxZE5mbWxsMTZDbTV1YnFGM0hqaDB6cTVOcFFrS0NxTGlNTnBsTWhubno1cG1zRkcrc0l5T2dDdGRQbXpZTmdLb29TMHhNREc3ZHVvV0xGeThLNjJSbFpTRXJLd3NOR3pZVWJUdHc0RUFBeGdQR3MyYk5ncjI5dlU3bkF4OGZIMGlsVXNqbGNqZzZPdXA4YnRuWjJXSGN1SEU0ZGVvVVdyVnFaZlJucFA5aDhKbUlpSWlJaUlpSW5nbDNaeW1tL3lNTTAvOFJob1FNd3ozVGpiRzN0MzhtRHgxTlZWZTRlUEVpMHRQVDlTN1RyQUFVSGg2T3RXdlg2aDFXR1FET25qMkxBUU1HNkYyV241OHZXcWF2QW5UVHBrMVJvMFlOblNGMlMwdEw5UTY3VzE3ZHUzY0hvSHE0c0dIREJtSCs5ZXZYc1dUSkV0RzZvMGVQUm9jT0hYVDJvVG44b1hZbk10SnJBQUFnQUVsRVFWUzFFV09oQlRWekt6N2Z1M2NQOSs3ZE03bWVVcW5FNGNPSHpkcW5yZW1ya3FaOVUxU2hVT2g5V09iazVHUXkyRzVuWnlkVWl5dVBPM2Z1R0F6dlcrdkNSNjlnMHVZcktGVlVYTVhud2hJNXRweE5Rb204REFOV3hHTHB2NXBqMHF2MUsreDRSRVJFejZ1UGR0L0Fzb04za1BORWpqYzZoS0IvUkNBNmgvdFYyWkN6UHAwNmRUSzRMQ01qQTU5Ly9ya284T1RrNUlSMzMzMFhyNzc2cXRuSGtFZ2s2Tk9uanhEZ1BYcjBLSktTa2tTQkMwdk5temNQN2R1M3g4S0ZDM0hreUJHRDY1V1dsdUxOTjkrMCtqaHFyNzMybWpEOHNWUXFSVVJFaEdnSTV2ejhmTVRFeEFqVHQyN2RFbTEvNHNRSjBiRGxtc0dxM054Y1VWWFpzTEF3MUsxYkYzSzVIQXNXTEJDQ0xaMDdkMGFYTGwyRTQybGY2d1lIQjJQOSt2WEM5QTgvL0lCTm16WUowOXUyYlRNYWVORGNuNkh2amkxYXREQzR2VnArZnI1WjN5Y0FJQ1VsUlFoeHFZV0VoR0RwMHFVNllUaDE1YnF5c2pLY1AzOGVYYnQyRlZXRWswZ2thTk9tamREK0xsMjZDSytYb2VCelJUaDA2QkFBMVhlQktWT21ZTktrU1JnM2JwendIZTZiYjc0UmZ2OWVYbDRZTzNZc1VsTlQ4ZjMzM3d2NzZOaXhveWhZYUt5eW5pbFBuand4V2EzU1hGS3BWQmlsU2ZQOXJLWmRQZHVTQUwycnF5dWlvcUxLMTBBejZCdUpxU0xQVWNiTW1qWExvdGZJM09yazJoVU4xZmNTZHUvZVhhNktodTNhdFVQdDJyV0Y2ZVRrWkt4YnQwNllidHk0TWRxMWF3ZWxVb25jM0Z4NGVucmkrdlhyVm5VdXFGKy9Qdno4L0l5dVV4R2ZYMjV1YnVqWXNTUHUzYnVIa1NOSFl1blNwUmJkOXhnelpvekJaVUZCUWRpNGNhUForM29XWHRUWDBNN096dWIzUUM5ZnZveTVjK2VhUEo5NmVYbWhkZXZXQnBkZnVYSkZORjIvZm4yZDliZHQyeWE2ZC9naU8zZnVIQjQvMXUzY241S1NJcHErZCs4ZWxpMWJwck9lb1h2TWhzeVpNMGNVbXN6THk4UEVpUk9GNmFGRGg2SkhqeDVZdm53NXJsNjlpZzgrK01Ca0I2YTFhOWNLMTNHYTU5aHIxNjRKbzFwRVJrYnFqSEpvaldmNVBueFJ5ZVZ5azUwR3ZMeThVS3RXTGRIclhKNlJGSE55Y2tUaFlFQzNBNG1kblIzYXRXc25PbDhlUDM3Y3JPQ3pNU0VoSVpneFk0YkIwVmZNRlJrWmlmZmVlMDhZTlNNL1AxOFlrVVlmN1NJMTVseC82S3U0RHFpdTYrdldyWXZidDI5anhJZ1JlcytQelpzM1I5T21UWTN1djIvZnZucEhnZ0hNNjNEMW9tSHdtWWlJaUlpSWlJaWV1VHEreG52bVd5b3dNQkJ0MjdZMWExMkZRb0UvLy94VDc4TTJMeTh2bTdhcm90bmIyMlBhdEdtWU1XTkdoUTlsRmgwZGpYcjE2Z0ZRUFNqV0hLSk9lOGhLT3pzNzlPblRSM1FUVVYwRlc1TjJWWTlxMWFxSnB2VU54VmVlRzdUUG04ek1UUHpyWC84eXVrNWNYSnplSWZ5MmI5K082dFdyRzkzV3hjVUZLMWV1TEZjYkFkWHZYbDhGa2ZKYTlycHRxOGJwMDZkNUFBYXZPb3NHL3E2WXZQVXltZ2Q3b25PNGI0VWZsNGlJNkhtdys0K0htTHoxTXU1blBrRy9Gald4N1BYbXFPMWoyK3Z3NTkyWk0yZXdlUEZpMGJWTTNicDFNV3ZXTE5TcVZjdmkvVFZ2M2x6NDkvWHIxL1ZlNDFwRHMzT2dOanM3TzV0VzE2eFRwdzZjbkp3d2JOZ3duU0JmWm1hbTBVcHJ4Z0pNNmVucG9tM2ZmUE5OMUtwVkN3c1dMQkFOVTYxVUtqRmx5aFE4ZVBBQWp4OC9OaG1FOFBVVlg3dGxaV1VaRFQ1cmZpOHlWTFZRYzhTWGUvZnVDYVBkU0NRU29jTGFsU3RYTUdYS0ZJUEgwUXcwS3hRS25ldGw5YlJtMVZxcFZJb3VYYnJnM0xsekFGUUJ6aTVkdW9oR0hBb0xDeXZYOTlMQmd3ZWpjK2ZPUnRkWnQyNGRMbCsrYkhCNWNYR3hxRktlUkNKQnk1WXRVYU5HRFdHZVpnVnZQejgvZE92V0RYZnUzQkVGbjBORFE5R3RXemRyZm94S3BSM0duelp0bWs3NDBOQXc0NzYrdnBnMWF4WUFHSzFBYXcySlJDSjZUK3Y3dmx4UjV5aGpqQTI1WGg3YWdUajEvWUl0VzdaWVhlRWNVRlZjVkFlZkN3c0xNVy9lUE5GNUl5Y25CNk5HalVKNmVqcUNnb0t3ZHUxYWZQLzk5enFWd2MweFpjb1VpenJZYUNydjUxZWZQbjBnbFVvdHJ0NzZJcW5xcjJGOGZEeU9Iejl1OFhiNkFuZHFXN1pzc1ZrbkVsTnUzcnhwY2gwSEJ3ZTkxemdsSlNXaXoxbDk2enhQbGNmdjNyMkx1M2Z2bWx3dk5UVlZaNVJCYTJoZkcybGZSN3E3dTJQLy92MUNNSGpWcWxWWXRHaVJ6bmFhU2twSzlKN1BGUXFGTUY5ZllZYVZLMWRpOXV6WndubTVhOWV1R0RwMHFHajdMVnUyaUVZZ2VKYnZ3MmZwNjYrL3h0NjllODFlWC90dlZSMHdOMlhnd0lGd2NYSFJHWVVTVUYzbkJ3VUZJU1ltQnUrODg0N08zNUtwWWkvR25EaHhRcWN3eHVUSmswMXVsNUtTZ3R1M2IrdFVUemJHMGRFUlhsNWVDQXNMUTZkT25kQ2hRd2VyUm5LcFZxMGFmSHg4MExScFU3ejY2cXM2d1gxOUhlQUExVE9pQVFNR29HM2J0ckMzdDBkRVJJVGU5V2JQbm8xRml4WWhKeWNIdlhyMU1qaVNnTG9UVkdob0tNckt5akJ3NEVDRDM2dE1kWGhwMDZZTjJyVnJaM1NkdjVNWDUwa1JFUkVSRVJFUkVmMXRkZTdjMmVURFhVQjEwMzM1OHVVNm9XZDNkM2VNSFRzV1BYcjBNT3Q0czJiTkVoNWluajkvSGp0MjdCQ1dUWmd3UVJoS0x5QWdBTWVPSGJQSnpYaERZWWdtVFpwZ3pabzEyTEpsQ3k1Y3VGQ3VCNERhcEZJcEdqUm9nTmRlZXcxZHUzWTF1SjVtbFRnQWFObXlKZXp0N1lVaEJ5OWR1b1NGQ3hmaXBaZGVFcTJuM1ZaWFYxZlJ0TDV3ZWxVWlp2aDVJSmZMalZZT3RHUS9WVlYweTBEVTkzZEZSRzB2bEpRcU1IbnJaZnc1djN0bE40dUlpS2pDZlJkekg2UFhYMEN6V2g0NFByM3pDOVB4SnpNekV6ZHUzREI3L2JWcjE0b0NUelZyMXNTUUlVT1FrSkNBaElRRWc5dTFhTkZDcDFNZUFGSGx6dVRrWkp0VXZRTWdkQmpVMXJkdlg0d2VQUm91TGk3NDl0dHZEVzZmazVNamZEK1IvVC8yN2pzc2luTnRBL2k5Qzd0TDcxVVVRV3dJVmhRVUcyS0lYYkVyeHFnUkN4cGJna2FORVRYR3hOZ2lTZXpkNDBsaUpTb2FqVDJLc2FHb2lHS2hLS0NBVkVGZ1lmZjdnMi9uN096TUxrc1hmWDdYNVNYelRudDNHTGJOUGM4cmthamRub21KQ1lSQ0lYcjA2SUVSSTBaZ3k1WXRsZSs4Qm5mdTNFRkVSQVNyVGJYNnJJV0ZoY2JmaFdwSUp6MDluWFVUcGlybElJM3E1d3MrR3pac1lFYnRNVEF3d0o5Ly9sbm1PZ0E3MEt6Sm16ZHZtSjlOVEV6UXFWTW5abmpybUpnWTdONjltelZhVDU4K2ZiVGFyanBTcVpRM21LU01MekNyN09MRmk2eHR0Ry9mbmhWNkxpZ29ZUDFkV1ZwYVZyQzM2aGtiRzZOMzc5N010UExOdG1abVp1allzU05TVWxKWTFSNDlQRHlZODBWZEpUeHRxQWEvWHJ4NFVlNXR2SG56UnUzb1RoVmxhR2lJc0xBd2pjdFUxM09VSnV2V3JTdFhoY0VyVjY1Z3laSWxaUzZYbnA3T211WjdUcTZzeE1SRUpDUWtzTnFTa3BLWW4yMXRiYXRzWHpYNSttVnNiTXo1L3VWOThLRWR3L1BuejFjbytLeEovLzc5bVJ0ZmJHeHNXTzhmcWxyZnZuMDU3d0ZVQlFRRThCWUUrUExMTDNIMzdsMW1PaXdzakw0UExLZisvZnZqMUtsVHlNM05SVjVlSHRhdlgxOGx4UkZVTld6WUVOMjdkMmZlUDBWR1JpSTRPQmdpa1FoeGNYRll2WG8xbmp4NUFuMTlmZlR0MnhmMjl2WTFlaDdXcE9MaTRrcDloNnJ0dXNYRnhXb0QxZ1lHQmxpOGVER2lvcUxRdW5WcnhNZkhzK2FyQy9vcWUvandJVzdmdm8yUFAvNlk5Ujd2M0xseld2V1B6N2x6NThvTVBudDVlV0g1OHVVVjNvZkM1TW1UTVh6NGNLMldGWWxFME5QVGc0bUpDY3pOemZIbzBTTUFwYThYbzBlUFJseGNIQzVmdnF4MmZZRkF3TnprNGVqb2lLZFBuL0l1bDUyZGpWNjllc0haMlJuOSsvZXZVSWliOEtQZ015R0VFRUlJSVlRUVF0NTcyZG5aMkxwMUswNmRPc1daMTdkdlh3UUdCbXBWQ1VrbWszR0d0bFN0V3B5UmtjRU1PL3Z5NVV0ODhjVVhhTjY4ZVNWNlh6WUhCd2ZNbXpjUEFKaWhiSldyT1hUczJGRnQxVEMrY0d5N2R1M1FvRUVER0JzYmwvbEZYRkpTRWhJVEUxbHR2cjYrT0gzNk5EWnUzTWkwSFQxNmxIUFJTSFVvUjlVdlgvbUN6OXBXZlA3MDAwOHhiTmd3VHZ2Smt5ZFovUktKUkRoMDZCRHZOZ0lEQThzOTNDUUFUdldMMnZveXM2Q2dBQ3RYcnF5VmZiOHJoRUlCeG5adWlOVW5IK0duZ0RiNGJQdE4zRW5JUXB1R1pyWGROVUlJSWFUYUtJZWVMeXpzQVRPRDk2ZmE0NE1IRC9EdHQ5OVdlUDNrNUdTTnd4a3JoSWFHb21uVHBweDI1ZmVudWJtNStPcXJyL0RsbDE4Q0FCSVNFakJqeGd4bS9xNWR1MkJzYkl5aFE0Y3liZXZYcjJjRk1oV2ZHMXhjWERCNDhHQzR1YmxoeFlvVnpQdEpSMGRINW5QS3ZuMzdjUC8rZlJ3NGNBRE96czV3ZFhWbFJyMVp0R2dSY3pOaWh3NGRFQklTb3ZIeHpaZ3hnL2Q5dFVBZ3FMTDNyZ0tCQUsxYXRXSkN2cXFFUWlHc3JLeFF2MzU5M0xwMVMrMTJsQ3NFQXFXZmQ5cTFhOGRVczFVT1FSY1VGRERWbXdGbzlSbFB1VnBlZVNvdEt3ZURHelJvZ0UyYk51SHExYXVjd0laeWY4ek16S0N2cnc5ZlgxOG15THR2M3o1V2Z6WGRjS3FOc0xDd01zT3haVkVNZGEvUXYzOS8xclFpRktKUVZzaFlLcFVpSnlkSDY0RDAyN2R2RVJzYnkveHQ1ZWZuczRMUGpSczN4cGRmZm9uejU4K3pncy8rL3Y1VlVnRlBOWEJibDFUWGM1UW1VVkZSeU1qSTBMcVBxdWVQT3FyaEliN3pSeUFRbE5uSGtwSVN0V0d5WnMyYXdkVFVGTm5aMmJ6eitXNGkwYlJQbVV5bU5yeFhrNjlmcW9GM2IyOXZqWlZldzhQRFdjZGcwS0JCYWl2cnE3dXhwaWJRTWF5OExsMjZ3TXpNREphV2x2anV1Kzh3YWRLa2FndWN0bS9mSGlZbUppZ3BLWUducDJlVmg3Zy9WRy9ldk9FOFo2bCtONjJZbmpCaEFrSkRRMkZvYUlqUFB2dE1ZNFgrcVZPbklqQXdFQUN3WnMwYTVrWTFkM2QzckZpeEFnQ1lJaGVxZkh4OG1PQnpWbFlXd3NMQ1VGSlNndDI3ZHpPdlMyL2Z2c1VQUC95QWRldlcxZWg1K0w1eWRYVmx2ck8yczdOajNVUUhBSzFibDQ2eWw1eWN6R3JYNXZrbkl5TURPM2Jzd0s1ZHU3QjY5V3EwYk5rU0tTa3BXbFZ4VitmaXhZdVlNbVhLT3huNDNiUnBFeHdjSEhEaXhBbk9lNVNuVDU5aTE2NWRXbTNuMnJWcm5PSXdDczJiTjBldlhyM1F0MjlmaU1YaU1tOUMxQ1FySzR2eisxWm1hMnNMZ1VCUTRlM1hOUlI4Sm9RUVFnZ2hoQkJDeUh0TkpwTmgvUGp4ckVwYlFHbTRZTmFzV2VXcWdGUmNYSXpWcTFkclhFYjV3alVBREI0OEdFWkdSZ2dLQ3RLKzB5cENRME8xcmxpVm1wcUtQWHYyc05xVUsxK3B5czdPeHQ2OWUxbHRMaTR1V2xkc1VxMTZJQmFMNGUzdGplTGlZbXpidG8yNXdIajU4bVc4ZnYyYXVWZ3BsVW81RjVSVmd3WjhGeWUxRFQ2TFJDTGVLdGw4UTVScUdscThJbFF2SkdoVFRRTW9EWDhvaHR4VkZSOGZ6d2xVRSszMGJHR0x4WWVqWVdlbUQxTjlFWDQ2SFl0ZGt6eHJ1MXVFRUVKSXRYaGZRcy94OGZHNGN1VUtEQXdNNE9mbnAxWGwzdXAyNnRRcDNMNTltNW1XeStVUWlVVE0rOHNuVDU0dzgvVDA5T0RnNE1BSmNVZ2tFdDczbmwyNmRFR1hMbDBBZ0FtWDhJbU9qa1pFUkFRaUlpTFFvVU1ISnZpc0xESXlrZ211S1BQdzhHQStrL0M5SndZQUp5Y25UcURsNGNPSFNFbEpRWThlUFhqWE9YLytQSm8yYmNvSktDdjA2ZE1IV1ZsWnFGKy9QaHdjSEdCcmF3czdPenRZV1ZreDRRZE5WWmJOemMwaEVvbVl6d2FLbXk3djNMbURQWHYyd00vUEQrUEdqWU8xdFRXclVpdkFybjdMNStYTGw2d2JIZFc5RitlalBIcU52cjQreEdJeDcyZVZsSlFVNW1kRjFlU0FnQUNjUG4yYTgvNSsrUERoV2dWTk5SR0x4V3AvdndvRkJRVnFBeGNKQ1Ftc2lxcFdWbGFjTVBHLy8vN0xtaTdyTTNWS1Nnb21UcHlJcGsyYm9sT25UdWpUcDQvYUVIUmlZaUxXckZrREV4TVQ1bThpTFMyTnRZeTJuNjgwOVdmQWdBRUF3QnUwVXE3d2JHbHBpUTRkT3ZCdVF6bDBYUllMQ3dzWUd4dWp1TGlZZFo3YTJkbEJJcEVnTHkrUDlmblkwZEVSQW9FQUdSa1pySXExbWxUbmM1UW0yZ2FDeXV2WnMyZXNhYjd2UkJvM2Jvd05HelpvM002bFM1ZlVobVdGUWlFOFBUMXg2OVl0T0RrNXdkSFJFZmIyOXJDenMyT2VxMVE1T2pwaTI3WnR2TnQ3K3ZRcHBrNmRxckUvdFVINU5ZYlBsU3RYV0VIS1ljT0c4VDUyYlJRV0ZyTE9aUk1URTYxdVFublgxZVF4Vk5EVjFkWDZPekJsQlFVRmF1ZnA2T2hnNXN5WjhQRHdxSllxNnFyNzh2ZjNoN2UzTng0OGVQQmVCNTlIalJyRlc3bjZuMy8rd2FwVnE1aHBiMjl2eko4L243UGNqUnMzdEE3MUh6OStITnUzYjllNHpPKy8vNDdmZi8rZG1jN0x5OE84ZWZNd1o4NGN0ZXNvdjE0b1Y5Y1dDb1Zsdmk2NHVibkJ4Y1dGdVdHRmIwUVJTMHRMK1ByNlFpNlgxK2g1V0pQS1d5VStQRHljOVg1TTIwckE3dTd1eU1uSndjV0xGK0h0N1EwQWFvT3dxbUZsZGUvWGxTbmVjeXUvVDFVdG1pSVFDREJyMWl5MXoxRXhNVEVJRHc5bnBsKy9mbzI3ZCsraVRaczJaZTYvcG1selRLcUtXQ3l1OURiV3JGbWpjZjdSbzBlci9Gckh1NHlDejRRUVFnZ2hoQkJDQ0trVHNyS3lNSDc4K0FxdHkxZlJJams1R1FzV0xOQjZHMXUyYklHWldjV3F4TXBrTW8wWEhyUlpYMXQ4RjdETHV2QmRHUmN1WEdCTmQrclVpZm5TMnR2Ym02a1FVbEpTZ2hNblRtRHMyTEVBU2k5b3F6NHUxV0FDMzJOUmZQa3VrOGswRGkrdGJvaG52akIxV1VOQkt4UVhGelBMNnVqb3FQMnlVclVDdHJZWDVnME5EYkY1ODJiZWVVT0dEQ256Z3JlT2pnNzA5UFMwMnBlQzRyd1VpVVJhRHh0YTE0WVg5V3hrRGtPSkRzN0hwTUxmb3g0dVBrd3JleVZDQ0NHa0RzcktsMkxPZisvVStkRHpuVHQzOE5WWFh6SHZGUThmUG94Tm16YkIwTkN3M085M0Nnc0xXU09oYUxzdVgramc3Tm16ckdIWDdlM3RXZk9WSzlJMmFkSkU0L2FQSERtQytQaDRkTzNhRlczYnR0WDYvZFhEaHcrWm45V0ZkUFB6ODVHUWtNQnBiOUNnZ1ZiN1VKYVJrWUVsUzViZzlldlhPSHYyTEdiT25NbThaOC9MeTBOb2FDak9uVHNIYTJ0cnJGMjdsamZrOWZubm42dmQvdHUzYjlWV1luM3g0Z1cyYmR1R05tM2FzSWFPVm9RMzA5UFRJWlBKY09yVUtYaDVlY0hhMnByenVNc0tuYWxXTmxaVXg5T0djcVZvVGFFZDVmQ200bmRnYjIrUG5qMTdza1lUc3JhMlpsWGVyYWl4WThlaVQ1OCtHcGRadlhvMUo3eXNjUFRvVWRaMDM3NTlXWDhQYjk2OFlaM3JlbnA2YU51MnJjYjlLY0tBc2JHeGlJMk5SWk1tVGRRR245ZXRXOGRzVnlhVFFTZ1VzczU3QUtoZnY3N0cvZjM1NTU5NCsvWXRmSDE5MVliZjFYMCtsOHZsclAxNWUzdGo1c3labk9YT25EbFRydUR6Nk5HajRlL3ZqOFRFUkV5Y09KRnBYN2h3SVZ4ZFhYSCsvSG5XVFE4Yk4yNkVXQ3pHNXMyYmNmRGdRYTMyVVZQUFVXS3hXR1AxN3NMQ1F0YU41OGJHeGhxRFBueWhxZUxpWXR5N2Q0L1ZWcDRiRThyanl5Ky9ySkhQdUxYNStsV1RMbDY4eUFwNkxsMjZsQW5tVmRhSGNnd1Z4bzBiaDFHalJwVjd2ZUhEaDdOdXpsSFZ0V3ZYeW5TclhCVGZBU3JmVVBNK01ERXhRY09HRFpscGEydHJyWW92cUFzUlcxbFpzVUt6RlhuUFZ0MmVQbjNLZVYxUkVBZ0VDQXdNNVAyZTNjek1EQ05IanNUQWdRTlpyd1UxZVI3V2xPN2R1Nk43OSs1YUwzLzY5R25XZDk5QlFVRmFCMk5mdm53Sm9WQ0lDUk1tWU9mT25XcVgrK2VmZjFqVDJyeVdLbjlQcnFoY2YrN2NPZFl5Ym01dTZOZXZuOXB0ZUhwNjRzU0pFNnpuNFBQbno3K1R3V2ROUER3OE9FVnd3c0xDT0lWZ2xQbjcrM051bEhtZkF2N3ZHZ28rRTBJSUlZUVFRZ2docEU2UXlXUWFoK1FyTDIzRHJzcjcxOUhSd2NpUkk1bTIxTlJVVHNXU2p6NzZpSFVSVU52S3lkcEtURXpFeG8wYjFjN251N2p4NjYrL3F2MkNUWGtvWElXOWUvZmkrUEhqdk10UG1US0YrWkkwUGo2ZVZUVUtBS3NTbkorZkh4TjhCa29yV1FRRUJFQkhSNGQzZU52R2pSdXpwdm1DellxTG9rK2VQTUgwNmRONSt3Z0FlL2JzNFZTKzVpT1ZTakZ3NE1BeWx3T0EvZnYzWS8vKy9RQUFMeTh2empEV0NuZnUzR0ZOeDhYRndkN2VuaFdjcjQ3S0M4N096amgyN0poV3k4YkZ4V0hUcGsySWpJd0U4TDhoMGRWZDRDc3NMTVNKRXljUUdSa0pEdytQS3V0elRkRFZFY0tudVEzK2VaU0dLVDFjc1B0eUF1NGtaS0ZOdzRyZHlFQUlJWVM4cXlac3ZRNjVIQWliM2JuT2hwNEJjQ3Jodm56NUVsRlJVZkQyOWtibnpwMjFmcjhEbEw1M1ZRUlBoVUpodWRaVnZRbXZmdjM2ckZEaFJ4OTl4UHo4NTU5L3N0N2ZkdXJVU2VPMm56OS9qaE1uVHVERWlSTll1WElsMnJWclYyWi9DZ29LY09QR0RXYjY3Tm16R0RwMHFNWUFZbVZJcFZJc1c3WU1yMSsvQmxBNmZQUDI3ZHVaVU12Ky9mdVpFRVJhV2hxQ2c0T3hkdTFhVHRBME96c2J5Y25KU0VsSlFWSlNFdk4vY25JeXNyS3lFQmdZeURyV0JRVUZDQTBOUlhoNE9HUXlHVnExYW9YbXpac3p3ZWZZMkZqazVlV3hRczYydHJZQXdMeTNWVkI4YmhHTHhVeHdReUUyTmhhSER4OW10ZTNkdXhjcEtTbm8wNmNQZEhSMFdPdW92azkrL3Z3NVovOTh4L0R4NDhmTXRDSnMrdnIxYTA0SUxDOHZEM2Z1M0lHblorVkdKdG0rZlh1WmxTRFZlZnYyTFN1TUxSUUtXU0ZxdVZ5T05XdldzRUt0dnI2K1pZWjBWRWY2S1N1NERKU2VCeTlmdmtTOWV2VllnVjBBYU5Tb2tjWjFvNk9qY2Y3OGVlellzUU4rZm42WU8zZHVtZnRUdUhmdkhuUE9BNlZEay9QUmRCTnViYW5PNTZpMmJkc3l6OHV1cnE2Y2thNlUvZjMzMzZ4cWhGOTg4VVdaKzFNOEJ3aUZRZ2dFQXR5OGVaTjE0Nis5dlQzbmI3aXFxSWFlQ3dvS2tKeWNqT1RrWkx4NDhVS3I1MmR0MU9UclYyMVN2bkZBSkJKVjJmRURQcHhqV0JkODZDT1NsVlVCdkx4YXRHaFJaaFZYQlYxZDNYSVhQVkJldDd3S0Nncnc2NisvNHVqUm85aTBhWlBhNVZxM2JvMEdEUnF3M2grSnhXSXNYNzRjelpvMXExQi95MUtYejBPNVhLNTI5QTF0Mk5uWllmcjA2UnFEekZldVhHR05NbUZsWmFYVmV6RGw2eTlHUmthSWpZMWxqWVlCbEIxY056YzNSOHVXTFZudlN5NWR1b1RQUC8rOFdndTBWRFZ6YzNObWhNcXNyQ3lFaG9ZeW9XY2RIUjNXNzFBb0ZFSW1reUVzTEF3QU1HSENCQW84MXdBS1BoTkNDQ0dFRUVJSUlZUm9TVWRIaHhrMldpNlhZOTY4ZVp4bEdqUm9nRmV2WG1IR2pCbk1GOHFxRllDN2RldW1jZmpUN2R1MzQrelpzN3p6OHZMeWNQUG16WEwxdTd5VlZSU2hBajVqeG94aGZsWWVzZzRvclFLaGZLRytmZnYyTURNelk4TFlyMSsvUmtSRUJMcDI3Y29KQnpzNE9IQ0dQK1ViZHJnaVg5SlhKMU5UVTFaVk5GMWRYVXlhTkltMXpQcjE2MUcvZm4wY09IQ0ExYTQ2WkhObHlPVnl6Snc1RXpvNk91alpzeWQ4ZlgzaDZPaUk3Ny8vSHZmdjMyZVc4L0x5d3N5Wk0zSHExQ2xXTUNRaUlnTGJ0bTNENU1tVE9kdjkvZmZmY2VqUUlhWlNXM2g0T0RNMGRGM2gyY2dDSzhNZndzZlZHZ0J3NFdFYUJaOEpJWVM4Vnk3RXBDRXNNaGtoL2kzZ1pGVTk0YkNhVXE5ZVBVNmJ1bUJwV2ZMejh5dmJIWWFqb3lPQTBpcC8vZnYzeDdCaHcxQmNYSXpmZnZzTmUvZnVaWmJUMDlPRG41OGY3ellVRjhkVFVsS1lOdVdxZm5LNW5GVVpUZG5GaXhkWlljdU1qQXdzV0xBQUsxZXVaQzJuYmhqMThsUTBsY2xrV0x0MkxhS2pvNWsyWjJkbnpKbzFpNWtlTjI0Y0VoTVRtWXYvcjE2OVFuQndNTmF0VzhlRXNlZk1tY042TDhySDJOaVlGWEI4OWVvVks1eFdYRndNZDNkMzVyTkhTVWtKMXF4WncvcU1vemlHeXNGd0hSMGR1TGk0QUNpdFd0eTNiMThBcGNmNDFLbFQyTGh4SXllOG1wdWJpeU5IanVESWtTTndjM1BENTU5L2p1N2R1L01HTkpSRHBPb3FNMFpHUnJJcUM3ZHExUW9aR1JtWU8zY3VLNGdDbEo2cjMzenpEYVpNbVFKL2YvOWFxVGo2MTE5L3NXNFE3dGl4STZ5c3JBQ1VuaFByMXExalZiZ1RDb1VZTVdLRTJ1MHBIbnQ4ZkR6VEpwRklXQlVqK1c3Y0ZZdkZtRDE3Tm14dGJmSHJyNyt5emlHUlNLUzJ3clRpYjBjUnpwSEw1YndCWlNzckt5eGV2SmpUYm1KaWdsOS8vWldaRmdnRWFtLzZWQjA2L2wzNG5GcWR6MUhYcmwzRE45OThVNkYrTFYyNlZPdGxGeTVjaUI0OWV1RE1tVE9zZG5YQmFibGN6dnU5Z1RLK203MFZybDI3aHJpNE9DUW5KeU1wS1FsSlNVbXM0RHRRK2wyRk1wbE14bncyVnFWOFUwQmxWZmIxcTZDZ1FPM3JpU3JWNVFvTEM4c3NGaUFVQ2lHUlNEanR5c0huTm0zYVZEaWdXUlhxNmpGVWlJeU1MUFA4NWxPWkVlZTBwZnk4RGxSc1pMRFkyRmkxd1UvVndoY3hNVEZxOTlHOGVYTUlCSUp5NzcrdUdqWnNHSVlORzFiaDlUZHMyRkRtTXNybm5XSzBCcUQwZTEzVmN6SXVMZzRYTGx6QW1UTm5PQ1BWRlJVVlljNmNPUmd3WUFDR0RoMnFkaFNHaXFxSzg3QzIzTGx6aHpQcVNYblBZMDJGUEFvS0NqaWpDaXJmRUtXSjhuc3pFeE1USERwMGlMT01Oc0gvYnQyNnNZTFBiOTY4d2MyYk44dThHYXEycUh1L1VGSlNndVBIajJQMzd0M01PUzRTaWJCNDhXS0VoSVF3QWZ6Um8wZmozTGx6U0VsSlFWaFlHQzVkdW9SaHc0YWhYNzkrVlJxQW5qNTlPbHEyYktsMnZxYlhsZmRSN2I4REo0UVFRZ2doaEJCQ0NLbURqaDA3eGdudkFzRHUzYnNoazhtUWxKU0VrSkFRVHBnWEtMMG9hbVJrcEhiYmRhSHlRVzV1TGs2ZE9zVnE2OUtsQzZ2dk9qbzY2TkdqQjQ0Y09jSzAvZm5ubitqWXNTT3VYYnZHV3BldmtoYmZCWjUzOFV0czVlck5aODZjNFlRWXBGSXBRa0pDOE1zdnY1UTUzSFpGM2I5L253bFM3OXUzRC92MjdjTlBQLzJFek14TXBLYW1Nc3RsWm1ZQ0FBSURBeEVkSGMyNktIbmd3QUUwYU5BQWZmcjBnVlFxaFVna2drQWd3TU9IRDFrWGRuZnUzQWtmSHgvZWMvdGQ1VnJQQlBsRnBSZlVHbG9hNEVKTUttYjMwank4TXlHRUVGS1hMQTJMUmtOTEF5d1o3RmJiWGFtMEVTTkdJQ1VsQlpjdlg0YUJnUUVDQWdLWUFLczZxYW1wdUhMbENpUVNDWFIxZFNHWHl4RVZGWVdYTDE4eXkxVDJmV1R2M3IzaDYrc0xjM056U0tWU25EMTdGdnYyN2VPODl3c0lDR0JHK2xBTk1QejIyMjl3Y1hIQjdkdTNBWlNHZnEydHJYSDc5bTNFeGNVaEpTV0ZGWjVTckMrVlNsbWptWWhFSWtpbFVzVEZ4V0hLbENtY3p3OENnWUQ1QjVSZXNKZEtwU2d1TGk3endydGNMc2U2ZGV0WXdVTlRVMU1zVzdhTXRhNVFLTVRDaFF2eDlkZGZNNDhuSlNVRndjSEJXTE5tRFN3c0xPRGc0RkJtOEZrdWw3T3FJaXNUaThXb1Y2OGVXcmR1elZSUkE5akRkanM2T2tKZlh4ODNidHhBUmtZRzA5NjhlWE5XNE83MTY5ZTRlUEVpamg0OXl2bWROV2pRQUhwNmVxeCtSRWRISXpvNkdwczJiVUxmdm4weFlNQUFXRnVYM2tRWEZ4ZkhDa2VxT3orVlI5RnAyclFwRWhNVDhkMTMzN0g2YVdGaHdVekxaREpzM0xnUmYvMzFGd0lEQXl0VS9YbjgrUEg0K09PUE5TN3ovZmZmNDk2OWV3RCs5M2NoazhrNEZiQVZOenRtWkdSZzVjcVZuSXJhbzBhTllvVkNWWU1XWjgrZVJWRlJFYXRpYzlPbVRWbWg3cXRYcjdMV3NiQ3d3TGZmZm92OC9IeE1uejZkYzFOdXIxNjltUE5RTlJ4Kzh1Ukp4TVhGc1g2UGl0K052cjQrOC9uRndzSUNycTZ1bk9NU0VSSEJDcys3dTd2RDB0SVM5KzdkdzRzWEw1aGo5ZWpSSTV3K2ZacFpUaXdXTStkYVFVRUJDZ3NMT1lITGdvSUNaQ2YzeU5rQUFDQUFTVVJCVkdkbmM4SjhlWGw1eU03TzVnUWtjM0p5SUJLSldNRnR1VnpPZkM2VFNDU2N2L3ZxZkk3U2RITjBWWHYyN0JrdVhickVhbE5YV2ZMSmt5Zm8xNjlmaGZlMWUvZHV0YzgvQ3FybjlmUG56eXNWT2xSVlhhOWZBUUVCbkJDaXRoUTMvR3ZTc0dGRGJOdTJqZFVtbFVxWkNzdEE2YzBUTmVGOU9vYktidCsremZ3dDFwWlRwMDdoMWF0WDBOZlhaNnI3UDNyMGlQVmNDWUM1U2FZODVzK2ZyL1h4blRObmp0cDU0ZUhoWlk0ODhMNUlURXlzZENFQ2JZTHh5bFdibFdWa1pIQmVVNVJ2aWdOS2kyREV4TVF3cjNkU3FSU0hEeC9HNGNPSDRlYm1oc0dEQjZONzkrN2w2bk4xbm9jMVllclVxWkJLcFRBME5JUllMRVpoWVNFVEpsY3dORFNzMHVzQm9hR2hySnVZOVBUME1IandZTTV5cXU4RExsNjh5QVNmSlJJSnhHSXhaN1RMWnMyYWFSVmk3OXExSzM3OTlWZldaNXR6NTg2OWM4SG5reWRQUWk2WGMwWTlrVXFsK1B2dnYvSEhIMzhnT1RtWm1XZHNiSXlRa0JDMGJ0MmF0UjB6TXpPc1hyMGFDeGN1UkVKQ0FqSXlNckJseXhiczNyMGJuVHQzeHR5NWM2dmtSams3TzdzeVB4dC9TQ2o0VEFnaGhCQkNDQ0dFa0RyQjNOeWNWVmxYV3pLWkRQNysvcXcyWDE5ZnpKNDl1MXpiVWI1by91TEZDMnpkdWxYdC9nQWdLaW9LczJiTndvb1ZLempMbkR0M2poa1d1cTdhczJjUDUrSnNURXdNNXN5Wmc2S2lJaFFVRk9EdDI3ZWNpeGhSVVZIWXNXTUg1MEt3dDdjM1p4K3FYOFlyZnprb0ZvdlJzR0ZEWnZyNTgrZXNJUTdOek14Z2FtcGEvZ2VtNU1XTEY2enFNNmFtcHN3RllyNHZlTE95c2pqVk5CU3lzN1B4OWRkZkl6UTB0RnFHNkZYOUV0cmUzaDR0V3JSUXU3eXVyaTYrL3ZwclRKMDZsWFh4UFQ0K0hxOWV2Y0xjdVhNeGRlcFVlSHQ3WS9Ma3liaDI3UnB6TEhKemM3Rm56eDVNbno2OXloOUhkWEd0VnhweXVQYzhHejZ1MXZnek1ybU1OUWdoaEpDNkl6NDlEeGNlcGlIRVgvMXJmMjJiTVdNR1pzeVlvZFd5WXJFWWMrZk94ZHk1YzdYZXZyNitmcGtWN0pTcnpGYUVucDRlREEwTlVWSlNnaGt6WnZBR0FYdjI3SWxSbzBZeDB5S1JDS2FtcGt4WThmTGx5NnlLdWUzYXRRTlFHdDdic21VTFozdUs5NDI3ZHUxaTNjejI0NDgvWXRXcVZVaE9UbVp1YkZPSWlJaFFHNHJwMzc4L0o2Q2lUQzZYNDZlZmZtSUZWZlgwOUxCczJUTGVHL2hFSWhHV0xsMktXYk5tSVM0dURrRHBlK2k1YytkaXpabzFhTnk0TWVkbVNYdDdlN2k0dU1EWjJSbU5HaldDVUNqa3JjcnA1K2VIQ1JNbU1HSGp6cDA3c3dMUENvcHc4SC8vKzE5V3U3ZTNOKzdmdjQrSWlBaEVSVVZ4QWlZS0xWcTB3UExseTJGc2JJeUlpQWpzMmJPSDlidk56czdHYjcvOWhqLysrQU8rdnI2WU4yOGU2ekdKeFdLMGF0V0tzOTNpNG1KV3hXd25KeWZNblR1WDlabWxiZHUyV0xac0diWnMyY0txY2gwWEY0ZjkrL2RYS1Boc2FHaklIRE9nZERTaFI0OGVRVTlQRDJLeEdEazVPVXpvR1FDemJGRlJFWm8xYThZRUJlM3M3T0RoNFlINzkrOWowYUpGbk1DdXU3czdQdm5rRTFaYnZYcjFtRkErVURyQ2pXcVkyc3ZMaXpYZHJsMDdaa1NqQmcwYTRJY2Zmc0RCZ3dkWk44OHFPRGc0NExQUFBtT21GWlhGRmE1ZXZjb0pVcnU1bGQ0TU1tSENCRXlZTUlHelRZWDA5SFNzWGJ1VzFhYW9FaDRmSDQvUTBGQzE2eXFIcUhmczJNSGI5KzNidDJQNzl1MmM5Z1VMRnZCdWMvVG8wWnkyL1B4OEpuQWJFQkNBVHovOWxEVy9PcCtqek16TTBMNTllOTYrcWtwUFQyZFY0WFJ4Y1dHR2lTK0xwYVVsZHV6WXdRcEpXVmxaYWZ4c1d4a09EZzVsQnArcisrYnJtbmo5cWlsUG5qeGhmWWRTVThIbjkra1l2bXZTMDlOWkZlUDVHQmtaY1Nxamsrb2hsOHVydmFMMzNidDNrWkNRd0dvVENvVVlPblFvUEQwOXNYSGpSbzNydTd1N0l6QXdFTXVXTFdPRlJZSFM3NDAxdlE5VnA2NmZoM1oyZHJoeTVZckdaYlI5amRWR1ltSWlMbHk0d0dvYlAzNDhMQ3dzT011cUZyV0lpb3BpZnJhMXRZVlFLTVQrL2ZzcjFBOExDd3ZXaldLcUZpeFlvUFo5VUhuOC92dnZsVnIvNE1HRG5ORTZUVTFOVVZoWWlDTkhqckRPWXhjWEYzenp6VGRxenpVYkd4dXNYNzhlYTlldVpXN2lLaXdzUkwxNjlkNkowVUhlUjNSVUNTR0VFRUlJSVlRUVVpY0lCQUpXWlYxdDhRMmJxS09qVTZGdEFhV2h6MFdMRnFuOW90bk96bzY1V1B6OCtYUE1tREVEUVVGQkZkb1hueVpObXVDUFAvN2duZmZzMlRQT0Y0WWRPM2JVV0JrbE56ZVhVNGttT0RnWUhUcDA0RjNleE1TRUdiSk5sZXFYaE9vY1BIaVFOVzFnWU1CN1FVeDFtRmpsU2t0T1RrNnN5amhEaGd4aGhheUhEaDNLdXFCYkVXUEdqR0VGVFByMTY2ZjJZcmxVS3NYeTVjdFp3d0c2dXJvaUt5dUxxYkNSbUppSVpjdVdZY1dLRlZWNjhiU29xQWdYTDE1a3RmWHIxNi9NSVJMdDdPd3dZOFlNL1BERER6QXpNME53Y0RDOHZMeHcrZkpscEtTa0lDUWtCSzFhdGNMRWlSTXhjT0JBMWdYOG8wZVBZdURBZ1dxSDlYN1h1Tll6Z1ZBQTNIdVJEWi9tTnRoOU9RRjNFckxRcHFGWmJYZU5FRUlJcWJRbFI2SmhxaS9DN0Y1TmE3c3J0Y2JZMkJndUxpNGFxNUlPSFRxMFN2YWxvNk9EbVRObjRvc3Z2bUErYStqcTZ1S1RUejVCUUVBQTV6MllyNjh2YnhCU0pCSmh4SWdSQUVxcjRLb1NDb1Z3ZDNmSHMyZlBXSUdEOXUzYnc5M2RIYXRXcmNMU3BVdlZCbnI1YUJvV1dVRTVvS2dJTm1zS0hlcnI2MlBac21XWU5tMGE4MzY4YWRPbWtFZ2tjSE56ZzUrZkg1bzJiWXJHalJ1alVhTkd2QldudTNidHlvU2FHemR1akMrKytBSk5tckJINTVnNGNTSWlJeU5aQVZ5UlNJVCsvZnNEQUp5ZG5abnEwa0toRUQxNjlFQnNiQ3dPSERqQTIyOURRME9NR3pjT2d3WU5ZaW9IZTN0N28xT25Ucmh5NVFwMjd0ekorbndqazhuUXFGRWpDQVFDVnRpOFhidDJ2SlVtZFhWMU1XM2FOS3hjdVJMR3hzYVlObTBhTWpNem1lcUVucDZlV0x4NE1TUVNDV2JPbkFtUlNNU0VoTVZpTWI3NDRndTF4N3c4cksydDFRWkNGTWNKS0EzTkxscTBDTjI2ZGNPNmRldVl6eE10V3JSQTI3WnRXV0ZZRnhjWExGMjZsRk9aVUNRU29WKy9mcnlmRllIU3o1SzllL2RtdFEwYk5nelhyMTlIYm00dVZxNWNDVk5UVTR3WU1RTG56NTluZmJacTBhSUZGaTllekFyb05HblNCRFkyTnF6UGJNcWNuWjIxT3VlQjBzOXordnI2VEFEWXdjRUJ2cjYrQUVvRDZwcFVaZlhmcWxBZHoxSE5temZIOTk5L3I5WCtUNTA2aGRXclZ6UFRZOGVPUmVmT25iWHV2NG1KQ1RJek01bm50cEVqUjNLcWUxY1Y1ZUNTbnA0ZUdqUm9BRWRIUjlhLyt2WHJxLzBPcGlyVTVPdFhkWXVKaVdGK2RuWjIxcW9pYUZWNG40NmhNbDFkM1FvRjVhb3lHTnV1WFR2czJyVkw0ekxqeG8zN1lDb3Vmd2dhTjI3TSttN2IyZGtaYytmT1JaTW1UU0NUeVdCcmE4djV2dGJDd2dJOWV2UkE5KzdkbVp1Qk5tM2FoRjI3ZHVIWXNXUE1EVkZEaHc2RnM3Tnp1ZnRVMTgvREZpMWFhQXcrVzFwYVl2TGt5VlcyUDBkSFJ5eGZ2aHdoSVNFb0tDaUFoNGNIaGd3WndydHMwNlpOV1RldEtWTjNiZUI5NCtycXlybW0wYTVkT3hnWkdlR0hIMzdBekpremtabVppZUhEaCtPVFR6NHBzekszb2FFaHZ2bm1HMXk0Y0FGYnQyNkZzYkV4eG93WlU1MFA0WU5Hd1dkQ0NDR0VFRUlJSVlTODE1U0hJSzZzNHVKaUxGbXloRFdzbjQrUEQ2dUtRbkJ3TUE0Y09JQnIxNjRCS0swNG9Wbzl3Y0RBZ0xmS2drSm1aaWFub3BhQ3JxNHU3N3BTcVpSVDVRd28vWkpTMDc3NEFyaEdSa1lhMTdHM3QwZnIxcTFaVlNBcW8zUG56cnhmVGl1T29ZSnkxZTNxSnBQSjFQNE9WRW1sVXF4WXNZSnpQSUtDZ2lBUUNEQnIxaXltc2x0a1pDUisvdmxuM29yamVYbDVtREpsQ3U4K05QWGx6Smt6eU1uSllhWkZJaEVuVUtEY1YyVTllL1pFV2xvYWV2ZnV6VlN6L3ZmZmY1bjVkKy9lUlhCd01IYnQyb1cvL3ZxTHFmSXRrOG13YmRzMkxGMjZWRzIvM2lVNlFnRmNiSXh3LzBVMkFqbzVBZ0F1UEV5ajRETWhoSkQzd3ArUnlmRDNxQWN6ZzZvYkhya3VhdDI2TlNmMEpKRkk0T3pzakVHREJ1R2pqejZxc24yMWFORUM0OGVQeDY1ZHUrRGo0NE94WThlcXJmdzFhZElrV0ZwYTR0YXRXOGpKeVlHT2pnN3M3ZTB4ZE9oUUp2RGNxRkVqaU1WaUNJVkNtSmlZb0VHREJoZzRjQ0JUWmZuNzc3L0hqei8raUp5Y0hDWVlvYWdvZHY3OGVadzVjd2JQbmoxRGRuWTJxMUlxWDc4MUVRZ0VHRDkrUEJvMWFvUlZxMVpoL3Z6NVRNVlhUZXpzN0xCbzBTSXNXN1lNMDZkUGg1K2ZINERTWU9xOGVmUEtYSC82OU9tNGQrOGVoZzBiaHVIRGgvT0dIQjBjSExCbXpScHMyclFKRHg4K2hKbVpHYVpPbmNvYzk1a3paOExHeGdiYnQyOUhqeDQ5WUcxdERXdHJhM2g2ZXVMNjlldk1kaG8yYkloKy9mckJ6ODhQUmtaR3ZNZWdTNWN1OFBiMnhzbVRKN0Zueng1a1pHU2dSWXNXVEhCdS92ejVjSFoyeHM2ZE96Rm8wQ0Mxait1amp6N0NoUXNYMEw1OWV4Z2FHbUxPbkRrSURBekV3SUVETVdIQ0JOYmpEQW9LZ3B1Ykc5YXVYWXN4WThhZ1hyMTZaUjQzaGFaTm16S2ZCMVEveHlsWG85YlIwWUZFSW9HQmdRRWNIUjB4WXNRSU9EazVzWmJ2MXEwYm1qZHZ6dHgwS2hRS01YLytmSHp4eFJlSWpZMkZsNWNYRmk1Y3lCdGdCMHFIY3pjeE1jSGx5NWVSazVNRHVWd09FeE1UdUxxNjR0TlBQK1dNeWlNUUNEQi8vbnpvNnVveTg2eXNyQkFjSEl4Rml4YkJ3c0lDbjN6eUNmcjE2OGM1THlRU0NiNzc3anRzM3J3Wmp4NDlZb0wzWm1abWFOZXVIU1pQbmx6bXphQUs5dmIyQ0EwTnhWZGZmWVc0dURnRUJRVXgrNnRmdno1TVRFeFluN2trRWdrY0hSMHhjT0JBMWsyOHhzYkdOUkwyNUR0M2xWWDFjMVJOY25KeXdzOC8vNHc5ZS9iZzlPblQ2TmV2bjlwbGJXeHN5Z3dUUFg3OEdNZVBIK2VkNSt2ckN6YzNOemc2T3NMR3hrYXI4OFhlM2g0aElTRzg4NTQvZjQ3dnZ2dXV6RzJvcW83WEx6OC9QOTVxK2xYRnlzcUswL2JvMFNQbVo5WHE3dFh0ZlRtR3lzYU5HMWVoRy9xSER4L091bkdrTXBvMWF3WURBd1BPY1RBME5FVFRwazB4Y09CQWRPblNwVUxiWHJKa0NZcUxpeXZkeHcrcGlxcU5qVTI1UnpCVXRXelpNbzNoZUFNREF5eGN1QkJ6NXN6QmtDRkRNR0hDQkNib0tSUUtNVzNhTkh6NTVaY1FDQVR3OVBURXdJRUQwYjU5ZTg1cnRMNitQb0tDZ2pCMDZGQ2NPSEVDa1pHUm5KRUt0RldkNTJGTmFONjhPZk96VUNpRVdDeUdSQ0tCdWJrNU9uWHFoT0hEaDNPdUhWUld1M2J0c0dMRkNtemV2Qm1MRmkxUysvcW1LSVN4ZCs5ZXBLZW5BeWo5L3IxMTY5WVlPM1pzbGZicFhkVzhlWE5jdkhnUmVucDZNRFUxUmRldVhabjNIcGFXbHZqeHh4K2hvNlBETy9xTkpqNCtQdWpjdVRPeXM3TTV6MU1DZ1lEMU4xTmROM2g5Q0FSeVRaOStDU0dFRUVJSUlZUVFRdXFJeE1SRVNLVlM2T25wUVVkSEIwS2hFSzlmdjhidTNidHg2OVl0MXJKOSt2U3BVQVV0MWNwRmd3WU5RcU5HamJCdTNUcW1MVFEwRkUyYU5NR0tGU3VRa1pHQmI3LzlGcG1abVpnNGNTS3pqSitmbjhZQXdFOC8vWVR3OEhCbWV0T21UWEJ4Y1ZHN2ZHNXVMbGFzV01FTUVheGdZR0NBLy96blB4cS9QTTNPenVaVXFGcXlaRW1aRlpudTNidFg3bU1va1VoUVdGaklhZCswYVJQKytPTVBaR1JrUUNLUlFDQVFJQ2twQ1M5ZXZHQXQxN0JoUTFhVloyV3FGWjhuVHB5bzlRV2l1M2Z2UWw5Zkh4S0pCR0t4R0VWRlJUaDM3aHoyN2R2SFdpNHdNQkFqUjQ1a3RlWG01bUxac21XNGMrY09xMzNnd0lITWNPNi8vZlliZHV6WXdaby9kZXBVZE92V0RRRUJBVnIxVWRVZmYvd0JDd3NMeU9WeUJBWUdzaXBUK1ByNk1wVy81OCtmenpyL0RRd01zR0xGQ3JSbzBZTHpwWGRCUVFFdVhicUVOV3ZXc0liZzd0eTVNNVlzV1lJdFc3WndLdVp0M3J3WmpSbzFxdEJqcUdrRDFsMUdjdVpiM0ZybWh6YUxUc1BKeWhCaHM3V3ZQRVlJSVlTOGk4SnVKV0Z3YUFTT3pQU0d2OGU3T2J4elRaSEw1VXpvVnlBUWFCMTRyQ2laVEliTXpFeFlXbHBXNjM0VXNyS3lFQmtaeVZTaFZVY3FsVUlxbGJKR3ZoRUtoZERSMFNuWGpZUzV1Ym5sRG1IazUrZXJEY1NXcGJDd2tEWENTMFVkTzNZTW5wNmVzTFcxQlFERXg4ZGo4K2JOOFBEd2dJZUhSN2tyRFJZVUZPRFFvVVBvM3IwNzZ0ZXZ6NXIzOE9GRE5HdldUT081bHAyZERSTVRFMmFadExRMFdGdGJxMTArUFQwZEZoWVdWUnFBa01sa2xkNWVXbG9hYnQ2OGlUNTkrbFJScjhwMjkrNWR0R2pSb2taRGJkbloyVGgxNmhSVDZWZ2hJeU1ETXBrTVlyRVllbnA2NzJ4VlNXVTEvUnhWSGQ2OGVWTm15THNtRkJVVk1jK3BRcUd3U3A2cmxOWDA2OWY3NkgwNGhuSzVuUFZkakZBb2ZDY2VoeUpFcmFPakE1Rkl4SHh2UjJxR1ZDcGxuZHRsVlp1dEtpOWV2T0M4NzFFNGRPZ1FPblRvQUVkSHh4cnBDMUMzejBPNVhJN2k0bUxvNnVyV2VKL2xjbm1kT1U2RVZNU0hjK3NMSVlRUVFnZ2hoQkJDM212SGp4L25IWjZWajZZTHpab29LbGpJWkRMVXIxOGZnWUdCT0hmdUhHYzVYVjFkTEZxMENNWEZ4UkNMeGF5aGtBSGc3Tm16ekZET2ZJcUtpclRxajF3dXgrWExsL0hycjcveVZyWWVOMjVjbFZlTVVHalpzaVhhdFd1SHlNaEkyTmpZd05IUkVaYVdsakEzTjRlWm1Sbm5uNkdoSVJZc1dNQU1QNjNRcFVzWHVMaTRRQ0tSbEZsQnVxeHFPQlcxZHUxYVZoVnZkUlRoQ1lXa3BDVE1temVQTTdSeWt5Wk5NSFhxVkdaNjVNaVJ1SDc5T3V1eFIwUkVWRWsxa2hzM2JuQ0c0L1AzOTJkK1ZoNnFIQ2dObzh5ZVBadTVVS0FnbDh0NVEra0FtQ3AydzRZTlExaFlHS1JTS1pvMmJZcUpFeWZXbWRBekFOUXowOGUxcHhrQUFCOVhHK3krSEYvTFBTS0VFRUlxTHl3eUNhYjZvZzgrOUF6VWZOQkpLQlRXYUtEUXpNeXN6TkF6VURyNlIxV0VZaXJ5T2FLaW9XY0FWUllrSERCZ0FHdmF5Y2tKMzMvL2ZZVzNwNmVucDdhaXJISUZQM1ZVS3h5WDlWbTBPajd6VkVXSTJ0cmF1a1pEendDN1duVk5NVFUxNVlTZUFXNGw3YnFncHAranFzTzdFSG9HVU8xQjk3b2ExSDJYdkEvSFVDQVE4STdLVnRzVW80T1IybEZUUVdkVjZrTFBBSmdSTUdwU1hUNFBhekt3enJkdlF0NW5GSHdtaEJCQ0NDR0VFRUxJZTZGTm16WmFCNTg3ZGVwVW9YMVlXbHFpYmR1MmlJbUp3ZEtsU3pWV1RGTU1YY2RISnBOcEhGWlFHeWtwS1FnSkNVRmNYQnp2L0c3ZHVtSHc0TUdWMmtkWkZFTWJhaE1rWDdWcUZTZjBMQkFJTUc3Y09BQ2xGN1gvK3VzdmpkdG8zNzU5eFR1cmdidTdlNW5CWnowOVBjNHczelkyTmpBek0yTUZueDBkSGJGaXhRcldGOXBDb1JCZmZmVVZwa3laZ3Z6OGZQVHExUXV6WnMycWtxRkgyN1p0aStEZ1lPemZ2eCtKaVlsbzJyUXBYRjFkbWZrZE8zYkVtVE5uT091VmxKU3dxZ0JxMm43YnRtMEJsRjdzSHpkdUhCd2NITjdwSVNUVnFXZXVqN1RjUWtpTFpmQnBibzMxcHg4ajdGWVNCY1VJSVlUVWFYOUdKc1BmbzE1dGQ0TVFRZ2doaEJCQ0NDR2t4bER3bVJCQ0NDR0VFRUlJSWUrRjFxMWJNOVdZTlJreVpBZ2FOMjVjNGYxMDY5WU4vdjcrTlRxY0h4OTdlM3YwNjljUEd6WnM0RHptbmoxN0lqZzR1TnFyT3RqWTJHaTliTy9ldlJFZEhjMEtHSThjT1JKT1RrNEFTaXRJYStMcTZzcFVIcTVxMmxRdG5qQmhBa3hNVEZodElwRUlJU0VobURKbEN0NjhlWVBHalJ2aisrKy81NjFDWW1kbmg4OC8veHpaMmRrWU5td1k3ejZNalkyeGI5OCszbmxqeG94QmJtNHVwMTBrRXFGWHIxNzQrT09QY2UzYU5VNmx2RzdkdXVIamp6L0c2ZE9ueTN5TXFweWRuZkhWVjEreDJrYU9IRm51N2J3ckhNejFBUUJKV1cvaDcrRUFVMzBSd2lJcCtFd0lJYVR1dXBPUWhheDhLZnpiMFdzWklZUVFRZ2doaEJCQ1Bod1VmQ2FFRUVJSUlZUVFRc2g3d2REUUVJMGJOMFpzYkN4bm5wR1JFVnhjWE5DM2IxK3Rob2ZXcEUrZlB1VU9GT3ZxNnJLR21QWHk4c0lubjN5aWR2bjkrL2ZqbjMvK1lhM1BaOUNnUVdqWXNDR1dMVnVHM054YzZPdnJZOUtrU1p6aG5UVVJDQVNjeXRYVk1iUm15NVl0c1hYclZtemR1aFZIamh5QnE2c3J4bzhmejh5M3M3T0RsWlVWMHRQVElSS0pvS2VuQnlNakk5alkyTURiMnhzREJneW90bUVCbloyZG9hdXJDN2xjRHFGUUNCMGRIWWpGWWhnYkc2TlJvMGJvM2JzM1BEMDllZGUxc2JIQjdObXpjZjM2ZGN5YU5VdmpFTGgrZm41bDlrVmZYNzlDajBFZ0VLQmp4NDY4N1hQbnprV3ZYcjF3N2RvMXZIcjFDbEtwVk8xMkpCSUpyS3lzMExwMWEzaDZlcjVYUXlJcWdzOHZNdDdDeWNvUS9oNzE4R2RrY2kzM2loQkNDS200Q3cvVEFBQnRHdGJkb1o4SklZUVFRZ2doaEJCQ3lrc2dsOHZsdGQwSlFnZ2hoQkJDQ0NHRWtLcWdXdmxZSUJDOFY4Rk5kVjYrZkluang0OWp5SkFoc0xDd3FPM3VsQ2tpSWdJdUxpNnd0YlZsdGN2bDhnci92bEpUVTFtL2YyTmpZeGdhR2xhcW45Vk5McGNqTHkrUG1SWUlCTzk4bit1eXlQaE1lSVNjd2NIUE8yRm9oL29JdTVXRXdhRVJPRExUbTZvK0UwSUlxWlA4ZjdxQ080bFppRi9icjdhN1FnZ2hoQkJDQ0NHRUVGSmpxT0l6SVlRUVFnZ2hoQkJDM2h0Q29iQzJ1MUFyN096c0VCZ1lXTnZkMEpxM3R6ZHZlMlZDNmpZMk5oVmV0N1lJQkFJWUdSblZkamMrR05ZbUVnQkErcHNpQUlDL2h3Tk05VVZZZi9veEJaL3JvS1ZMbHlJcEtRbjE2OWRIL2ZyMTRlYm1CaTh2cjlydVZyVjYvZm8xY25KeTRPenNySEU1cVZRSzVYb25JcEhvbmJzSjZQYnQyM0IxZGVXTU9LQXNMaTRPVDU4K1phYmJ0V3NIQ3dzTHlPVnl4TWJHb2xtelpwWHVoMVFxeGVyVnExbHRmbjUrYU4rK2ZhVzNyZXJKa3llNGUvY3VNOTJxVlNzMGJ0eTR5dmZ6cnZqbm4zOXc1c3daVnB1OXZUMm1USm55enAyUGRkbkZSMmtZMUs1ZWJYZURFRUlJSVlRUVFnZ2hwRVpSOEprUVFnZ2hoQkJDQ0NHRUVQTGVzelVwRFZpbTVSUXliYk43TmNIU3NBZUlUOCtEa3hWVjI2NHJFaElTY1BueVpRQ2w0VmdBbURKbFNwVUZuNHVMaXlHVlNxdGtXd282T2pvUWk4VnE1Ky9kdXhkMzd0eGhwc2VORzRkV3JWb0JBUEx5OHZENzc3L2o4T0hEc0xDd3dKWXRXNkN2cjY5MlcyUEhqc1hyMTYrWjZYWHIxc0hkM2IwS0hnVlFXRmlJbkp3YzVPVGtJQ3NyQzFsWldjakl5RUI2ZWpyUzA5UHg4dVZMZUhoNDRMUFBQbE83amRUVVZDeFlzQUJpc1JpK3ZyN28zNzgvYndENDJyVnIyTDU5T3pPOWZQbHllSGw1NGJmZmZzUE9uVHZSdlh0M1RKa3lCZGJXMWhWK1BNWEZ4VGgzN2h5cnJWbXpadFVTZkw1NTh5YnI4WHorK2VlVkNqNlhsSlNncUtoSTR6SkNvUkN2WHIxQ2JHeHNoZmRqYTJ1TGxpMWJsbXVkK1BoNC9QampqeWdvS0dDMUwxMjZ0TnloNS9qNGVKdy9mNzVjNjVTWHJhMHQrdmJ0VzYzN3FBNTNFcktRbFMrRlQvTzZkL01YSVlRUVFnZ2hoQkJDU0dWUThKa1FRZ2doaEJCQ0NDR0VFUExlRStzS1lTVFJSZm9iNWVCelUveDA2akdXSEluR3JrbWV0ZGc3dHJpNE9KdzdkdzdSMGRGNC92dzVjbk56SVJLSllHVmxCVGMzTi9UdTNWdXJJR3R4Y1RIT25qMkxDeGN1SUQ0K0hsbFpXVEF5TWtMOSt2WFJyVnMzOU8zYkZ4S0pST00yTWpJeWNQYnNXVVJGUmVIWnMyZkl6czZHWEM2SG1aa1ptalJwZ2g0OWVxQmJ0MjRhSys3TFpETGN1WE1IbHk1ZHdzT0hENUdhbW9xOHZEem82K3VqWHIxNmFOdTJMUVlNR0FBN096dXRqcytCQXdkWTAvcjYrdWpUcDQ5VzYycmo2TkdqMkxoeFk1VnREd0M2ZE9tQ2tKQVF0Zk1URWhKWTFZQ3pzcklBbEI3L3dNQkE1T2JtQWdCZXZueUpiZHUyWWNhTUdXcTNWVkpTd3BwV0Y3ak95OHREZUhnNGlvcUtVRlJVaE1MQ1FoUVVGS0N3c0JCdjM3N0YyN2R2a1orZmo3eThQTHg1OHdaNWVYbGFCY0lmUDM0TUx5OHZ1TG01OGM0L2ZQZ3dTa3BLOFBidFc0U0hoME1pa2ZBR2dGV3JRVXVsVXR5OWV4ZTdkKzhHQUZ5OGVCSFhybDFEUUVBQWhnMGJCcEZJVkdiZmFwTnFTRmxUdFd0dG5EOS9IaXRYcnRTNGpKdWJHenAzN293dFc3WlVlRDlkdW5RcFYvQTVMUzBOQ3hjdTVJU2VBV0REaGcxbzFxd1pMQzB0dGQ1ZVltSWkvdnZmLzJxOWZFVzR1Ym5WeWVEemhZZHBBQUFmMTRxSC93a2hoQkJDQ0NHRUVFTHFJZ28rRTBJSUlZUVFRZ2doaEJCQ1BnaFd4bUtrNS80ditHeG1JR0txUG8vdjRsenI0YkhFeEVSczJMQUJ0MjdkNHN3cktTbkJpeGN2OE9MRkM1dzZkUXArZm42WU0yZU8yckJuVWxJU3Z2MzJXeng5K3BUVnJxalNlLy8rZmZ6NTU1OVl0bXdaSEIwZE9ldS9lZk1HTzNic1FIaDRPR1F5R1dkK1dsb2EwdExTRUJFUmdZTUhEMkx4NHNXd3NlRldIYjErL1RvMmJkcUU1OCtmYytibDVlWGg4ZVBIZVB6NE1RNGZQb3pKa3lkajhPREJhbzhQQUR4NzlneC8vLzAzcTYyZ29BQ2pSbzNTdUY1WjVzMmJoNjVkdTFacUc5WEJ3c0lDSFRwMFlGVWxQbnIwS0hyMDZLRTIvSzRhVGxZWGJzL056Y1hXclZ1cnJyUC9UeTZYWTlXcVZkaThlVE5uMzdtNXVUaHg0Z1F6Yld4c2pFOCsrWVIzTzZyclNxVlMxS3RYRDE1ZVhyaDY5U3FBMHQvOWpoMDdvS3VyaStIRGgxZnhJNmxhcXNGblRSWEE2NnBYcjE1aDd0eTVTRXRMVXp0Ly92ejVXTHQyTFl5TmpXdTRkKytmTzRtWmFHaHBRQ01XRUVJSUlZUVFRZ2doNUlPanZnd0hJWVFRUWdnaGhCQkNDQ0dFdkVlc2pTV3M0RE5RV3ZXNW9hVUJKbXk3WGt1OStwK1RKMC95aHA3NS9QMzMzMWk3ZGkzdnZOZXZYMlBldkhtYzBMT3FwS1FrTEZpd2dLa3VyT3orL2ZzNGR1d1liK2haMWFOSGp6Qi8vbnplQ3ErN2R1M2lEVDJyS2k0dXhvWU5HL0RYWDM5cFhPN25uMy9tOUVrdWw2T2dvS0JTLzRxTGk4dnNZMlZvcW9oZGxxbFRwOExRa0Ixcy9PbW5uOVQyV1RYNFhOTUJXNUZJaE9MaVlseTRjSUV6Yi8vKy9Yajc5aTB6UFdIQ0JMVUJXTldLeUVWRlJiQ3lzc0t5WmN1d2NPRkNHQmtaQVFCYXRteUpvVU9IVnVFanFEamxhdG1xLy9Mejh6bkxxMXRXOFUrYkN0dmw1ZWJtQmpjM056ZzVPYkhhSFIwZG1Ya1ZxVVlkR3h1TFdiTm1JU1VsaGRYZXExY3YxdmtmSHgrUEdUTm1JREV4c1VMOUY0bEUwTlBUcS9TLzk4SEZoMmxvNDJoVzI5MGdoQkJDQ0NHRUVFSUlxWEZVOFprUVFnZ2hoQkJDQ0NHRUVQSkJzRGFXNEZVT08vaHNaaURDcmttZTZQSERCVXpZZWdNN0ozV29wZDV4T1RzN3c4YkdCcm01dVhqNjlDa0tDOWw5UDNQbURBWU1HSUFXTFZxdzJrTkRRNUdhbXNwcWE5T21EUm8xYW9TYk4yK3lBb2VwcWFuWXZYczNaczJhcGJFdmRuWjJxRmV2SHVSeU9lTGk0amhoNmVmUG4rUElrU01ZUFhxMDJtMklSQ0kwYnR3WUppWW1TRTlQNXcxbWI5bXlCVDQrUHJ6QnhHUEhqdUgrL2ZzYSsxa1ZIQjBkNGVmbngycTdldlVxM3J4NXcwejcrUGlvcmJaZFdGaUlTNWN1c2RwNjllcFY0ZjZZbTV0ajRzU0pDQTBOWmRvU0VoSnc4T0JCM2tyWHFvSG9pZ2FmUlNJUjlQWDFZV0JnQUVORFF4Z1pHVEgvR3hrWndjVEVCQ1ltSmpBek00T3BxU2xNVFUxaFlXR2hOc2ljbFpXRnNMQXdacnBSbzBibzE2K2YydjN6Vlh6T3k4dERSa1lHTEMwdEVSQVFnSjA3ZDhMS3lnb3JWNjZFdGJVMUFnTURLL1JZcTBwd2h6dTVmZ0FBSUFCSlJFRlVjREFlUG55bzFiSXJWcXdvY3hsL2YzOU1uejZkZDE3VHBrMHhlZkprQU1DVksxY1FIUjBOQUJBSUJKZzBhUklBd01yS0N1bnA2YXoxMXF4WkF4MGRIVVJGUlNFNE9KaHAvK3l6ejlDNWMyY0F3SlFwVS9EczJUT3RIZ2NBbkRwMUNxR2hvWnlxMWhNbVRFQkFRQUJhdDI2TkgzLzhrV2xQU2tyQ2pCa3pzSERoUW5oNWVXbTlId0Q0L1BQUDBiZHYzM0t0dzJmQWdBRzhOMnZVRlhjU3NoQ2ZubzhRZjdmYTdnb2hoQkJDQ0NHRUVFSklqYVBnTXlHRUVFSUlJWVFRUWdnaDVJTmdhU1RCZytRY1RydVBxelYyQm5iQWhHMDNjQ2N4QytjWCtNRE1nRC9VV3QzMDlQUXdaTWdRREJvMENCWVdGa3g3Wm1ZbXZ2bm1Heng2OUlpMS9NV0xGMW5CNTVpWUdFUkVSTENXR1RGaUJCT0VMQ3dzeE96WnMvSGt5Uk5tL29rVEp6Qmh3Z1NZbUpodyt0T2pSdytNSGowYXpzN09USnRVS3NVdnYveUNFeWRPY1ByQ0YzeTJ0cmJHMkxGajBhTkhEMWFnK2NtVEp3Z09Ea1plWGg3VGxwdWJpOGpJU0hoN2U3TzJFUk1UZ3cwYk5yRGFHalJvZ0xadDIzTDJkK3ZXTFNRbEpUSFRyVnUzUnNPR0RUbkxLYXRmdno3emMvdjI3ZEcrZlh2Vy9NbVRKN09DenpObnpsUWI4TjI2ZFN0cjJzdkxDNTZlbmhyM1g1WisvZnJoeElrVHJOL2J2bjM3NE92ckN4c2JHNmF0cEtTRVV4RmIyK0N6ZzRNRFZxMWF4WVNkSzFPbG1zL09uVHRaUWRNWk0yWkFLQlRpMzMvL1JjdVdMYUd2cjQrb3FDaGtaR1FnSXlPREV5QU9EUTNGK3ZYck9kczlmLzQ4Z05JYkJXbzcrRnpWZEhYVlg4SnhkSFNFbzZNakFPRGx5NWVzNFBQdzRjT1o1UTRjT0ZCdC9jdk56Y1V2di95Q2MrZk9jZVpObmp5WjZZZWZueDhLQ3d0WnY3LzgvSHdzV3JRSS9mcjFRMkJnSUZQQm0yam53c00wQUtXdlg0UVFRZ2doaEJCQ0NDRWZHZ28rRTBJSUlZUVFRZ2doaEJCQ1Bnam1oaUprNWtsNTU0M3Y2Z1FBbUxEdEJucDhmNkZXd3MvT3pzN1l1SEVqSzRTcllHNXVqa21USnJFcXRBSmdWVzhHZ0wvLy9wczFiV3hzakU4Ly9aU1psa2drR0Q5K1BCWXRXc1MweVdReVhMMTZsVldWMk1qSUNNdVhMK2V0eGlvU2lUQjkrblQ4L2ZmZmtFci9kenhWK3dJQTNicDF3NEFCQTJCb2FNaVoxN2h4WXd3Wk1nUjc5KzdsUENibDRITnFhaXFXTGwzS3FtUXNrVWl3Wk1rU0p2aXBiUG55NWF6Z2MvZnUzVEZnd0FET2N1V2hXc2syUHorZk4vZ2NIeCtQUTRjT01kTWlrUWhCUVVHVjJqY0FDSVZDVEo0OEdmUG16V1BhQ2dvS3NHblRKaXhldkpocFU2MEtEbWdmZk5iVjFZVzFkZldFS0dOalkzSHk1RWxtdWxldlhuQjNkOGV6Wjgrd2VQRmk2T3ZybzArZlBxeGpwMG91bDJ2Y3grdlhyNnVzdis4S1RjSG5pbEtFdzFYUGxaOS8vaG5idG0wREFMeDY5YXJNN1Z5NmRBbS8vUElMTWpNeldlMGlrUWp6NXMyRGo0OFBxNzEvLy80d01USEJ5cFVyV1g5UDRlSGhpSWlJUUZCUUVIcjA2S0hWWTNqdzRBRysrdW9yclpaVjFibHpaOHlmUDc5QzY3NUxkbCtPUitzR3BuQ3k0ajYzRWtJSUlZUVFRZ2doaEx6dktQaE1DQ0dFRUVJSUlZUVFRZ2o1SUpnYmlwSDlWZ3FaVEE2aFVNQ1pyeHgrZHY0eUhEK05hWU54WFp4cXJIOGZmL3l4eHZsOGdXalZRSzVxdGVkT25UcEJJcEd3Mmp3OFBDQ1JTRmpCeDZpb0tGYncyZDNkWFdOZnhHSXhiR3hzV0FIajR1Sml5R1F5VnFYZ1VhTkdhZHhPV1k4cE9Ua1pjK2ZPNVlSYXAwNmR5aHQ2cmk2cXgvbjQ4ZU9ZT0hFaVo3blEwRkNVbEpRdzAwT0hEb1dEZzBPVjlLRnQyN2J3OVBURTlldlhBWlNHWXUzczdGakhYTFdmZ1BiQjU1S1NFcVNscFZWSlh4WE16TXdnbDh1eGV2VnFKcmhzWW1LQ3laTW5Bd0EyYnR3SXVWeU8vUHg4SERwMENMcTZ1cXlBZTFrTURBeGdaV1VGUzB0TFdGbFpRUzZYUXlEZy9tMlh4N1p0MjdCbno1NHlsL1B5OHNLQ0JRdFliVDE3OWxUN3QzUG16QmxrWldVeDA3MTc5K1pVT1k2UGo4Zk5temVaYVIwZG5mSjBYU3N2WHJ6Z2JkYzJPQjRmSDQ4Tkd6Ymc5dTNibkhsMmRuWllzbVFKWEZ4Y2VOZnQxcTBiN096czhNMDMzeUFqSTROcHo4ek14SW9WSzdCLy8zNk1HVE1HblR0MzF2aDdsTWxrck9yaDVjRjNjMEJkRTUrZWh6dUpXVmdYMEthMnUwSUlJWVFRUWdnaGhCQlNLeWo0VEFnaGhCQkNDQ0dFRUVJSStTQ1lHNVlHUURQenBiQTA0ZytEanUvcWhEYU9acGk5N3c3R2I3MkJKVWVpc1dTd1c0MEdvTlZKVFUzbHRKbWJtek0vWjJkbmM4S0x6WnMzNTZ5anE2c0xKeWNuUEhyMGlHbmpxOWFzaVV3bTQrekwxTlNVRlhyV1JsbVA2ZHR2ditVczQrM3RqZjc5KzVkclA1V1ZuNS9QbWo1MjdCaEdqeDROQXdNRHB1M216WnU0ZCs4ZWE3bmMzRnhzM3J5WjFkYXBVeWUwYXRXcVF2MllOR2tTYnQ2OGlRNGRPaUFvS0lnVHFsWU5nK3JxNm1vZEJIN3g0Z1VDQWdJcTFDOTFWcTVjaWJ0Mzd5SXVMbzVwMDlmWHh3OC8vSUM4dkR3OGVQQ0FhZS9WcXhlZVBuMktKMCtlUUNLUndOemNIQzlmdm1UbXU3cTZ3dC9mbndrNlcxcGFRazlQcjByN0N3QlNxWlJWeVZ3ZHZ1Q3R2NysvMnVYLy9mZGZWdkI1L1BqeHNMUzBaQzF6NHNRSlZ2QzVPaW8rVjVUaVhQNzc3NzhoazhsNGwzbjkralZtejU1ZDVyYlVoZHVmUEhtQ3BVdVh3dEhSRVNFaElUVjZjME5ka1pVdnhlRDFFVERWRnpFMzZ4QkNDQ0dFRUVJSUlZUjhhTjZkYjgwSUlZUVFRZ2doaEJCQ0NDR2tHcGtiL0gvd09hOUliZkFaQU5vME5NT0ZoVDY0RUpPRzhWdXZNd0ZvbitZMjhIRzFSdmZtMW5DeU1xeXBiak5Pbno3TmFXdlpzaVh6YzBKQ0FtZSt2YjA5Nzdac2JHeFl3V2ZsZ0trMkxsMjZ4QWwrS3ZkRkd6S1pER2ZPbk9HMEsyL25zODgrdzhLRkMxbnp4V0l4ZnY3NVo3WGJmZkxrQ1d2NjRzV0xpSStQVjd2OG9FR0ROQVlzQ3dvS2tKZVh4MnJMeTh0RGVIZzRoZzhmenJUbDV1WnkxZzBQRCtlMFdWaFlWRGo0N09Ua2hLMWJ0NnJ0cjJwQVc3WGFkMjJ3c0xCZ1RiOTY5UXF2WHIxaXRSa2JHMlB5NU1rb0xDeUV2cjQrakl5TVVGeGNqRDU5K2pETFdGbFp3ZGZYdDBiNlhCbEpTVWt3TkRTRW1aa1pxMTMxL0ZDdDlneHdBOEU2T2pxUXkrVjQrUEFoWEYxZHE2Ui9ZV0ZoRUFxRnVIZnZIcjcrK211bWZlSENoZWpZc1NNQVlOYXNXYXl3T2dEbzZlbmgyYk5uYWtQUGdQYWg4YkpZV2xyeVZvTlhhTlNvRVVKRFF5dTBiUk1UazRwMjY1MHdaOThkcHRxem1ZR290cnREQ0NHRUVFSUlJWVFRVWlzbytFd0lJWVFRUWdnaGhCQkNDUGtnbUJtV2hzUXk4NHEwV3Q3SDFScnhhL3RoMXoveHVQQXdGZWRqVXJIcmNtbUF0bzJqR2N3TVJIQ3lNb1NUZFdrSTJzeEFoTzdOck5HbW9abW16VlpJZEhRMFRwNDh5V3JUMDlORDkrN2RtZW5NekV6T2VxcmhTd1hWOEo5cVlGYVQ3T3hzYk4yNmxkUGV1M2R2cmJjQkFBY1BIdVNFdFpzMWF3WW5wLzlWTWUzUW9RTUdEaHlJbzBlUHd0emNIRGs1T2JodzRVSzU5aE1WRllXb3FDaTE4enQyN0tneCtKeWVuczdiL3Z2dnY2TnYzNzR3Tkt6WkVMeW12cW9HdEd1NmIzdzZkKzZNWDM3NUJYSzVYTzB5UVVGQm5ITlNWMWNYWXJFWVJVV2xmNjg1T1RrQWdMZHYzeUkxTlJXcHFhbDQ5ZW9WNi8vdTNidHJyTHBjRTdaczJZS3JWNitpUllzVzZOcTFLNFlPSFFxWlRNYjBId0JFSWhGdktGMDErSHovL24wRUJnYmkrZlBuMkxKbEMrdHZJeVltQnN1WEx3ZkFEbFhMWkRLTUdUTUdBUER4eHgrenFwSURwYzhiT2pvNm5QMkx4V0xvNitzREFHK1ZjSkZJaEcrKytRWkJRVUhNZWVidDdZMW16WnBoNTg2ZFpSOFlOWHIxNmdVQVRDVnBTMHRMZlAzMTF4cXJ4eHNZR0ZSWkVMd3FoSjUrWE8zN09IbjNKUjRrNXlEeGRUN0dkV21JMmIyYVZQcytDU0dFRUVJSUlZUVFRdDVWRkh3bWhCQkNDQ0dFRUVJSUlZUjhFSmlLei9ubHEwZzZ2cXNUeG5jdERSemVTY2pDaFlkcHVCQ1RpcXg4S1c0blpESmhhQUF3MVJjaGExUFZCaTlqWW1Ld2FORWlsSlNVc05vREFnSll3V2JWQ3N4QWFaaVJqMnE3VkNxRlRDYlRHRFlFZ0t5c0xNeWZQeCtwcWFtc2RnOFBEM2g2ZW1wY1Y5bng0OGM1NFdtaFVJaXBVNmR5bHAwMGFSTGk0dUl3Wjg0Y1RKczJqWE1jcXR2ejU4OTUyM055Y3ZDZi8vd0hVNlpNS2RmMk5GV3lyU3psY0MxUVdrbFpXMFpHUnF3Z2ZWV3dzcktDcGFVbGV2YnNpYXlzTEZoYVdpSWpJd00zYnR4Z2xtbmZ2ajM4L1B3QUFISzVIQmtaR1V5d1dVZEhoMW51d1lNSEdESmtDRzlsYlFWTm9YQnRCUVlHWXVEQWdXVXVwOXczaFlLQ0F0eThlUk55dVJ6UjBkSFEwZEhCMEtGRGtabVp5UXArcTdzaFFmWGN2bjc5T3ZQejd0MjdFUklTd2t3WEZSVngvZzRWRk8wNU9UbWM0SE5tWmlhRVFpSG5PTDU1OHdZWkdSbTgvVkN3dDdkSGNIQXdObS9lakduVHBxRlRwMDZJam80dTkwMFB5anAyN0lqT25UdGoyTEJoMkxGakIwYU1HQUZUVTlNeTE4dkt5a0owZEhTNTltVm5ad2NYRjVlS2RwVlh3dXQ4ek5wM3AwcTNxWTVRQUl6cTZJaGRrN1IvcmlXRUVFSUlJWVFRUWdoNUgxSHdtUkJDQ0NHRUVFSUlJWVFROGtFdy8vK0t6eGx2dEt2NHpLZE5Rek8wYVdqR1cyMHpxNXlCYW0yY1AzOGVhOWFzUVdGaElhdmR5OHNMSTBlT1pMVXBLdU1xVXhka1ZxM29LaEFJZUt1OEtudjY5Q21XTEZtQ2x5OWZzdHB0YlcweGYvNThqZXNxeUdReWJOdTJEUWNPSE9ETW16aHhJdHpkM1RudGVucDZXTHQyTGUvMjlQVDBPRzFGUlVXUXlXVE10RWdrNGcycEttaWFCNVErYm5YQ3dzTFF2MzkvT0RnNHdNZkhCOTI2ZFdQTi8vbm5ueEVlSHM1TTE2OWZIeDA3ZHRTNHY4cDQ4ZUlGYTlyVzFsYnRzcXJoVmt0TFM4eWVQYnRhK3ZYVlYxOEJBQW9MQzFuaGRnTURBOHlaTXdjQThPdXZ2K0w0OGVPY3FzY0tVcWtVVXFubXZ6RjExYm5MUXlRU01aV1B5eXNpSW9MMWQ2ZzRIMVFEeXVibTVyenJxM3ZzQUhENThtVThmdndZVFpwVXJ0THY2TkdqZWR0WHIxNnQxZnBkdW5TQnQ3YzM4OXppNXVZR056ZTNTdlVKQUp5Y25MQnMyVEt0bDMvOCtER1dMRmxTcm4zMDd0MGJYMzc1WlhtN3BsRkRTd1A4czZnSGJqN0xxdEx0Y3NseElTWVZ2LytiaUpkWmIzRitnVTgxNzQ4UVFnZ2hoQkJDQ0NIazNVWEJaMElJSVlRUVFnZ2hoQkJDeUFmQjdQOHJQbWZsVnp6NHJIbjdvaXJibGxRcXhjYU5HM0hzMkRIT3ZDNWR1bURCZ2dXY1VMTkVJdUhkRGgvVmtMUyt2cjdHNEhONGVEZzJiTmpBV2MvUjBSRXJWcXhRVzhGV1dYcDZPcjc3N2p2Y3YzK2ZNeTh3TUJBalJvd29jeHZLOVBUMGVJL1A4dVhMY2ZIaVJXWTZLQ2dJQXdZTUtOZTJsVDErL0pnMWJXWm1ocXlzMHBCamNYRXhWcTVjaVo5KytnbENvWkFWb2s1TVRNUmZmLzNGV25mVXFGRmxCc3dyNDltelo2enBldlhxcVYwMlB6K2ZOYTJyVzNxNW9MaTR1TXlBY1ZsMGRYVWhFbkgvSG43KytXZFdPSHZhdEdtd3NiRUJBQmdhR21vTS92TFIwZEdCa1pFUkdqWnNDRnRiVzdpNnVsYXEzNVYxOXV4WjVtZWhVSWl1WGJzQ0FKS1NrbGpMV1Z0Yjg2NnZldHc5UFQxWlZaLzM3dDNMaElOTlRFemc3ZTBOb1BUM3JueERncUxkeGNVRmVYbDVGWDA0YWdtRlFraWxVbFlWNjhvU0NBUzg1MHhkMEtXSkZibzBzYXIyL2N6dTFRU3o5OTNCK3RPUHNlUklOSllNcm56Z25CQkNDQ0dFRUVJSUlhUXVvdUF6SVlRUVFnZ2hoQkJDQ0NIa2cyRDYvOEhrN0xkVlg1bTVLbVZtWm1MUm9rV0lqWTFsdFF1RlFuejY2YWNJQ0FqZ0RjOGFHQmh3Mm5KemMzbjNrWjJkelpvMk1USGhYYTZrcEFUcjFxM0RxVk9uT1BPNmRPbUN1WFBuOHU1WDFZTUhEeEFTRXNJRWhoV01qWTB4Yjk2OGFxMkNYQmt5bVF4UlVWR3N0cSsvL2hxTEZpMWlxbkRIeE1UZ3Q5OSt3NWd4WTVobFNrcEtzR3JWS2xaVjVVYU5Hc0hQejY5Uy9jbkt5b0t4c2JIYUt0VVBIanhnVFd1cURxd2FmRmI4SG84Y09ZSXRXN1pVcXA4REJ3N0VqQmt6V0cwblQ1NWtuVWRkdW5SQnIxNjlVRkJRZ1BqNGVCZ2JHNWU1M1Q1OStxQlZxMWF3czdPRHJhMHQvdnJyTHh3NmRBakRoZzFEcDA2ZEt0WG55a3BQVDhmTm16ZVo2VFp0MnNEQ3dnSUFFQjhmejFyVzBkR1JkeHVxd1c4Zkh4OGtKeWN6WWZHclY2L2krZlBuYU5DZ0FaeWRuYkYwNlZJQXBZSHlvMGVQQWloOW5sQzBBK0N0cmw0VmdvS0NrSkNRVUdYYkU0bEVPSEhpUklYWHQ3T3o0ejJIVkc5Y3FPdCtHdE1HV2ZsRldCcjJBT083T3NISnlyQzJ1MFFJSVlRUVFnZ2hoQkJTNHlqNFRBZ2hoQkJDQ0NHRUVFSUkrU0FZNitsQ0lBQ3k4OS9kNFBQcjE2OHhaODRjcEtTa3NOcXRyYTJ4Y09GQ3VMdTdxMTFYVVRsWDJhdFhyM2lYVFUxTlpVM3pCVEZsTWhtV0xsMktxMWV2c3RyRllqR0Nnb0xRdjM5L3RYMVJkdmZ1WFN4Y3VKQUpDaXU0dTd0ajRjS0ZhcXZmdmd0aVltSllGWE5OVEV6UXBrMGJqQnc1RW52MjdHSGE5K3paQTFkWFY3UnIxdzRBc0dIREJqeDgrSkMxclduVHBuR3FkSmZIalJzMzhPT1BQMkxWcWxWd2NuTGl6TDk3OXk2cjZpOEFqZWVMYWlWZ2JRTHNGWFh6NWsyc1g3K2UxZmJxMVNzRUJBUWdMUzBOQVBEdHQ5OWl5cFFwc0xXMWhZMk5EV3h0YlhIMjdGbHMyclRwLzlpNzg3Z295LzMvNDI5bUdGWVhFRVJ3QlhGRFRjWGN6WDNwbEZscWFkbmkwVTdpTDdPVGRiSk9abW5tcWN6amt0YXh6TElzelRhelhFcFB1V3VadTdtbG1Uc3FpcklJSWdQRDd3OE85NWViR1dCQUZKWFg4L0hvMFZ6WGZkM1gvWm1aZTZqc1BSK01jK3JXcmF2dTNic3JLeXRMNzcvL3ZoSHFmZm5sbHpWa3lCQTkrT0NEViswNUZPYjc3NytYdytFd3h0MjdkemNlNSsxeUhoRVI0WEtQdkIyZnZieThOR0RBQUUyWk1zV1krL3JycnpWeTVFaTM2N3IzM250MXp6MzNPTTN2MnJWTEw3endnakVlTTJhTXkvRDRsZHl6MTlMUW9VUFZzV05IcC9rci9iTEI5V2hjMzBiNmVQMVJmYlR1Q0YyZkFRQUFBQUJBbVhSai9Ja1ZBQUFBQUFBQUFKU0FpcjQySlYybkhaOHpNelAxNnF1dk9vV2VvNk9qOWU2Nzd4WVlZcFZjaDVmLytPTVBwem03M2E3RGh3K2I1bXJYcnUyMGJ2YnMyVTZoNTlEUVVFMmZQdDN0MEhOY1hKekdqUnZuRkhydTM3Ky9KaytlZkYySG5pVnB6Wm8xcG5HelpzMGtaZGVmdTNhSHc2Rng0OGJwanovKzBQejU4NDN1dXpsNjkrNnRwazJiRnF1R3RMUTB2ZjMyMnhvOWVyUVNFaEowNk5BaGwrdnlYck5xMWFvdXcvQTVqaDgvYmhyNyt2b1dxNzdDT0J3T1RaZ3d3ZFQ5V3NydXhKc1RlcGFrcUtnbzNYZmZmZXJRb1lQcTE2K3ZnSUFBcDREM3dZTUhsWktTb25IanhwazZHWHQ1ZWFsZXZYcFhwWDUzMk8xMkxWNjgyQmo3K3ZxcVE0Y09rckk3dU8vYnQ4KzBQaW9xeXVVKzZlbnBwckdYbDVlNmQrK3VnSUFBWTI3RmloVk9uZE1MWXJGWTVPWGw1ZlNYeldZenJmUDA5SFM1enRPVC9qblhtL0JnZjkwVFhWVWZyejlTK0dJQUFBQUFBSUNiRUg5aUJRQUFBQUFBQUtETXFPaHJVK0oxR254ZXRHaVI5dXpaWTVycjJMR2pSbzhlTGF2Vld1ajVQajQrcWxldm5nNGNPR0RNYmRpd1FjT0dEVE4xYmQyeVpZdFR3REp2cDllREJ3K2FncVdTVktOR0RVMmVQRm1CZ1lGdVA2ZTMzMzVieWNuSnBybmh3NGVyYjkrK2JwMC9iOTQ4blQ5LzNoam43b2hydDlzMVk4WU1wM1B5aHIzWHJGbWpJMGNLRHdnKytPQ0RDZ29LTXUzLzAwOC9tZGEwYTlkT1V2WnIvZUtMTCtvZi8vaUhFZWk5ZE9tU25ubm1HVjI2ZE1sMFRzMmFOVFZzMkxCQ3IrL0szcjE3OWVhYmIrcmt5WlBHM08rLy82NXUzYnFaMW0zYnRzMHBwQjBiRzZ1MWE5ZTY3SUlyU1gvKythZHBuTi83MnJoeFk1ZkIrTHpYMnJKbGk4dGpGb3RGalJzMzFxWk5td3JjbzN6NThrNXprWkdScHZIMjdkdjF4Qk5QbUY0UGIyOXZ2ZnJxcTRxT2ppNXcvNnZwOE9IRHlzaklNTVpkdW5TUmo0K1BKR25ac21XbVR0RGg0ZUVLRFExMXVVL2VMd2prQkpUdnZ2dHV6WjA3Vng0ZUh1clVxWk95c3JMY3J1M3R0OS9Xc21YTG5PWnoxeVJsZDl4MjFkMjVidDI2VHQyNjg3SllMTHJqamp2Y3JpbkhtalZyZFBIaXhTS2ZCNm5QcmRYMDdmWlk3VGlhb0dhMUFnby9BUUFBQUFBQTRDWkM4QmtBQUFBQUFBQkFtVkhSejZiRTFPc3YrSnlabWFuUFB2dk1OQmNVRktSUm8wYTVGWHJPMGJGalIxUHcrY3laTTFxNGNLSHV1KzgrU2RuZGd6LzY2Q1BUT1dGaFlVNGRhRC85OUZPbnZWOTg4Y1VpaFo0UEhUcmsxREc2WGJ0MmJvZWVKZW5ISDMvVWlSTW5YQjdMek14MDZuTHN5czZkTzdWejU4NUMxOTExMTEybTRQT2FOV3VVbEpSa2pLMVdxMXExYW1XTUd6VnFwQ2VlZUVMVHAwODM1dktHbnN1WEw2L3g0OGZMMjl1NzBPdm5kdW5TSmMyY09WUGZmUE9OVThnMWJ6ZytOalpXcjcvK3VzdDlKazJhcFBEd2NKZmR3UE1HbjJ2VnF1VnlqdzRkT3FoZnYzNEYxcnQyN2RwOGc4K1MxS2xUSnlQNDdPL3ZyNW8xYTZwR2pScXFYcjI2d3NMQ1ZMVnFWWmVoMjRDQUFOV3NXVlBIamgyVEpKMCtmZHAwdkZ5NWNucnV1ZWNVRmhaV1lIMVhXNzE2OWZUNTU1OXI5ZXJWK3VLTEw5UzdkMjlKVW5KeXNyNzY2aXZUMnZidDIrZTdUOTdnYzg1OTA3dDNieDA5ZWxTUFBQSkl2dStUS3lrcEtjckl5REI5WVNBL21abVpUbDI1SmJsMXJ0VnExY2lSSTkydUs4ZnUzYnRMTFBqOHhodHZhTktrU1NXeTE0MmdjMVIyeC9uVis4OFNmQVlBQUFBQUFHVU93V2NBQUFBQUFBQUFaY2IxMnZGNTE2NWRTa3hNTk0zbGRCQXVTTldxVlRWbXpCaGozS3RYTDMzKytlZW1Mc3Z2dmZlZWZ2dnROMVdyVmsyLy9QS0xqaDgvYnRwajhPREI4dkR3TU1acGFXbmF2SG16MDdVbVQ1NWM2UE9ZTkdtUy9QMzlKVW5yMXExek92Nzc3NzlyK1BEaEJlN1J1WE5uRFJnd29OQnJYVTBPaDBQejU4ODN6YlZyMTg2cEszSHYzcjIxZGV0V2JkaXd3ZVUrenovL3ZLcFZxMWJrNjArYk5zM1VRVGhIV0ZpWS90Ly8rMy9HK05peFkzcmhoUmVVa0pEZ2NwKzB0RFNOSFR0V2I3Lzl0dkcrU05tQitMeGRzSXNTcUMycWR1M2FhZlRvMFlxS2lzcTMyN0VybVptWnFscTFxaEY4emkwaUlrS3Z2UEtLamgwN3BzR0RCK3VPTys3UUF3ODhvQ3BWcXBSazZXNnoyV3pxMGFPSGV2VG9ZY3k5ODg0N3BtQ3ZwNmVuRVlwMkpXOXdQaWY0SEJBUVlQcWNGeVFySzBzZmZ2aWhObS9lckpTVUZEVnYzcndvVCtPR1piZmIzUXBwM3l6Q2cvMVZLOGhQcS9mRmFlVHRkVXU3SEFBQUFBQUFnR3VLNERNQUFBQUFBQUNBTXFPQ3IwMG56cWVXZGhsTzhvWlFKU2sxTlZVSER4NHM4THowOUhUVHVGeTVjaG94WW9SVEIrQ05HemU2UEw5VHAwN3EwcVdMYVM0Mk50WmxnTEN3V2lTWndycXVubE44Zkx6aTQrTUwzQ04zOTJrZkh4LzUrUGdVZXQzYzB0UFQ1WEE0akxITlpuT3JhM2J1TmYvOTczK2RBdUozM1hXWGFaeVltS2lQUHZvbzM5ZFdraVpPbktpSEgzNVlkOTU1WjRIUEl6WFZmRSs2Q2ozMzd0MWJNVEV4eGo0Yk4yN1VwRW1UbkRybWhvU0VLQzR1emhpZk9IRkNiNzc1cHNhTkcyY0UzRmV0V3VXMGYzaDRlTDcxWFNsL2YzL1RmWmFSa2FIWTJGaWRPSEZDeDQ4ZjEvSGp4MVcvZm4wakZKeVdscVlmZnZoQlgzMzFsYzZjT2VPMFg5ZXVYZlgwMDAvTHg4ZEh5NWN2VjJabXBwWXNXYUxseTVkcjRjS0ZSYjVucm9abHk1YnBwNTkrTXMzMTZOSEQxRlU4cndzWExwakdmbjUrQlY0ak16TlRCdzRjTUFYRHM3S3lqTzd4b2FHaGV2REJCM1hublhjNm5Ydmd3QUc5OWRaYnhqZ21Ka1pObXpaMVduYzl2Slp3clhOVVpYMjdMYmEweXdBQUFBQUFBTGptQ0Q0REFBQUFBQUFBS0RNcSt0cTA1enJzK0p5MzIvT1Y2TnExcTFKU1VqUno1c3dDTzZCMjY5Wk4vL2pIUDB6ZG5rdXlscExZWitiTW1VVStaOEtFQ1ZxelpvMHhmdnp4eHd2c3NwdFhVbEtTWnMyYVpab0xEdzlYZEhTMEpDazVPVmxmZi8yMUZpNWM2TlNoTjYvazVHVE5uRGxUbjM3NnFYcjE2cVVlUFhxb1pzMmFwalVaR1JrNmNPQkF2bnNFQlFYcDJXZWZWWXNXTFNSSkZ5OWUxTHZ2dnF2bHk1YzdyYTFhdGFyZWV1c3R6Wm8xUy8vOTczK04rWTBiTitxenp6N1RndzgrcUt5c0xLMWN1ZEowWG1Sa3BNcVZLK2Z5K25hN3ZkRG5tVGVBbjl1ZVBYdTBaODhlblRwMVNyR3hzWXFOalZWY1hKd3BuQzVKZ1lHQjJybHpwMzc4OFVldFc3ZE9LU2twK2U0WkVSRmhCSEszYjk5dXpOZXVYVnMrUGo3YXVuV3JXL2RPVmxhVzA5eUNCUXUwYk5teVFzL04wYUZEQi8zMXIzODF6YTFkdTlZVUtwYXl2NVNRZDExdVNVbEpPbno0c0drdWQ1ZnV2TjU4ODAydFc3ZE9hV2xwK2E3eDhQQlFTRWlJUWtKQ25JN2xmVStyVnEycWV2WHE1YnRYWVRJek00dDlia2tZUG55NGJyMzExZ0xYNUw3SFM3dmVrdEM1UVlnK1huOVVPNDRtcUZtdGdOSXVCd0FBQUFBQTRKb2grQXdBQUFBQUFBQ2d6S2pvWjFOaTZ2VVhmSFlWd0x3U3ZYdjNWdlBtemJWMDZWSnQzcnhaWjgrZVZYcDZ1b0tDZ3RTd1lVUDk1UzkvTVlLOFY2dVdrbjVPMThyMDZkT1ZsSlJrbW52NDRZZDE1TWdSTFY2OFdDdFdyTkRseTVkZG50dWdRUU9kT0hIQ3FRdHpjbkt5Rml4WW9BVUxGaWdpSWtLdFc3ZFd5NVl0MWFSSkV5MWV2RGpma0hpblRwMzAxRk5QcVh6NThuSTRIUHJoaHgvMDRZY2Z1bHhmcFVvVnZmSEdHd29JQ05DVFR6NnAzYnQzNjlTcFU4Ynhqejc2U1BYcTFWTnljckpUd0xaZHUzYjV2aDZ6WjgvVzdObXo4ejFlbUEwYk51akxMNzhzZE4wWFgzeWhCUXNXdUxYbmh4OStxTXpNVEFVRkJXbnYzcjNHZkpzMmJTUkpLU2twT25yMGFMSHF2WERoZ2xQbjVZTGs3bEF1U1lzV0xkTE1tVE9kZ3QxUFB2bWtnb0tDbEphV3BzdVhMOHZYMTFkZVhsNXlPQnc2ZHV5WTNubm5IZE1YRlFJQ0FoUVFrSCtZOWRLbFN3V0ducVhzMFBxK2ZmdGNIc3Y3K3B3NGNTTGZ0VkwydlozM1N4SzVyL09Ydi95bHdGcXV0cUNnSUtjdkZlVG40TUdEcHRmYXk4dnJhcFYxVlhXT3FpeEoybkdNNERNQUFBQUFBQ2hiQ0Q0REFBQUFBQUFBS0RNQy9HeTZjQjBHbjRjTUdhSWhRNGFVNko3VnFsVlRURXlNWW1KaWluUmU4K2JOVGQyQ2kydmF0R2xYdk1lMXRuRGhRbE8zYUNuN2RmejY2NjhMRElYYWJEWU5IanhZOTkxM254SVNFdlRXVzI5cDQ4YU5MdGNlUG54WWh3OGZsc1ZpVVpNbVRWUzllblZaTEJaVFVOYlB6MDhqUm94UWp4NDlKRW1IRGgzU2E2KzlwbVBIanJuY3MwR0RCaG8vZnJ3Q0F3TWxTYjYrdmhvOWVyU2VldW9wWTErcjFTcHZiMituVHNTUzFMWnQyd0plbFNzVEdSbnAxcnE4UVdFcHUyTnh4NDRkZGYvOTkydkdqQm5HZTVDVmxhV1BQdnJJYVgzSGpoMnZyTmdya0pTVXBPblRwenZkUDVKMHh4MTNxR3ZYcnBLeUE4Y2pSb3dvZEwrY0R0LzVxVnUzcnRhdlgyK2E4L1gxVmZQbXpkV3FWU3NGQkFSbzdOaXgrdnZmLys1Vy9ZV0YyNWN1WFhwZEJZUWJObXlvZDk1NXh4aUhoWVc1WERkcjFpenQzNzlmNWNxVms4MW0wK1hMbC9YYmI3K1oxZ1FGQlYzVldxK1c4R0IvMVFyeTArcjljUnJjSWJ5MHl3RUFBQUFBQUxobUNENERBQUFBQUFBQUtETXErTm9rU1NtWE0rVHZ6UitQd3V6Y3VYT21zY1ZpMFpneFk3Ujc5Kzd2UnFRa0FBQWdBRWxFUVZSOGc4OGRPblJRVEV5TVFrTkRKVW1WS2xYU0s2KzhvcDA3ZDJyMjdObmF2MysvMHpuQndjRWFPSENnSktsbHk1YUtpWW5SdSsrK0swbXFWNitleG93Wll3cHkxcXhaVTJGaFlVN0JadzhQRC9YcjEwK1BQdnFvVXlpMVFZTUd1di8rKy9YWlo1OUpraDUvL0hIZGNzc3Q2dHExcStiUG4yL2F1MjdkdW02OVBzVlJ1M1p0MDlqUHowOFJFUkdxVmF1VzhmZXdzRENOSERsUzhmSHhraVIvZjM5MTZ0UkpBd1lNVUxWcTFTUkp6ejMzbklZUEg2NUxseTY1dkU3VHBrM2Q3dmg3TmNURnhlblhYMzkxbW0vZnZyMUdqaHhwak92V3JTcy9QeitscHFibXU1ZlZhalh1ai96a3ZHZkJ3Y0ZxMjdhdGJydnROalZwMGtTZW50ay8xdzRjT0ZDY3AzSEQ4UGYzVjcxNjlRcGRGeFlXVm1qSDhmeTYzOThJT2tkVjFwcjlaMHU3REFBQUFBQUFnR3VLUDlrSEFBQUFBQUFBVUdaVS9GL3dPZWtTd1djNGk0bUpVV1JrcENaUG5peTczYTRCQXdhb1RwMDZxbE9uanY3ODgwOTkvLzMzeHRwMjdkcnBvWWNleWpkODJiUnBVODJZTVVNN2QrN1Vva1dMdEhIalJxT3I4YkJodytUajQyT3N2ZmZlZTNYa3lCRlpyVlk5OGNRVHN0bHNwcjFzTnB2R2poMnJGMTU0UVR0MzdwU1VIWkFlTVdLRW9xS2k4bjAranp6eWlINzU1UmRGUmticTdydnZscFRkWGJ4S2xTcDY2NjIzNUhBNDlNQUREeFQ0bWpSdTNOZ3B2SnhYYkd5c3Rtelo0dkpZelpvMTllQ0RENnB1M2JxcVU2ZU9xbFNwSWc4UEQ2ZDFRNFlNMGFaTm05UzFhMWUxYnQzYTZUV29YcjI2SmsyYXBOR2pSeXNwS2NsMHpHcTFhdWpRb2NhNGJkdTIrdnp6end1c3VhUjRlM3RMa3VyVXFhTng0OGJwaFJkZU1ON25ObTNhNk1VWFg1VEZZakhXV3l3V1JVVkZhZXZXclM3M3MxZ3Nldjc1NXdzTmNlZDBQTTd2L3JOWUxLWjc3RXE1ZXM5eVg2dG56NTVGM25QOSt2VzZlUEhpbFpSVnFBWU5HaFI0UERJeVVsMjZkTG1xTlZ4Tm5SdUU2T1AxUjNYa1hJckNnLzFMdXh3QUFBQUFBSUJyZ2ovWkJ3QUFBQUFBQUZCbTVIUjhUcnhrVjFoQXlZVUNjZlBvMXEyYmdvS0M5UDc3Nyt1UlJ4NHg1cDk4OGttZFBYdFc0ZUhoNnRXcmw2cFhyKzdXZmsyYk5sWFRwazJWbEpTa0RSczI2TWlSSStyY3ViUFR1cWVmZnRvVWtNMHJKL3c4WmNvVTllalJRKzNhdFN2MDJqYWJUUys5OUpKQ1FrSk04M2ZlZWFmOC9mMDFaODRjZGUzYXRjQTlPblRvb0g3OStoVzRadTNhdGZrR242MVdxNFlNR1ZKb3JiZmZmcnR1di8zMkF0ZlVyMTlmSDN6d2diNzY2aXY5L1BQUE9uMzZ0RUpEUS9YNDQ0K3JmdjM2eGpxYnphWktsU29WZXMyUzFyeDVjejN4eEJPYU1XT0dCZzRjcU1HREI3dDhUeHMyYktodDI3YkphclhLMjl0Yi92NytDZ29LVXAwNmRkU3ZYeiszN3EzQ09oN1hxVk5IaXhjdnZxTG40eTZyMWFwLy9PTWZSVDV2Mzc1OWhRYWZMUmFMS1FSdnRWcUxkSTN3OEhCNWVub3FJeVBETkYrcFVpVzFiOTllUTRZTWNRclozMGc2UjFXV0pLM2VkMWFET3hCOEJnQUFBQUFBWllOSFZsWldWbWtYQVFBQUFBQUFBQURYd3BJZHA5Ujc2bnB0R3R0TnJXcGYrMkFrYmh3T2g2UEFJUExOSUNVbFJmNytoQ1ZMMnNHREIxVzNidDNTTGdQL1k3ZmJqY2NXaTBVV2k2WEFEdFkzbXZCbmxxcFp6UUF0R3RtK3RFc0JBQUFBQUFDNEptN3VQN1VGQUFBQUFBQUFnRndxK0diL0VyekVWSHNoSzFIVzNleWhaMG1FbnE4U1FzL1hGNXZOWnZ4bHRWcHZxdEN6SlBXNXRacSszUjZyQlA2NUJnQUFBQUFBeW9pYi8wOXVBUUFBQUFBQUFPQi9LdmpZSkVsSmx3aUlBUUJ1ZklOdkM1Y2tMZHA2c3BRckFRQUFBQUFBdURZSVBnTUFBQUFBQUFBb015cjZaUWVmRXdrK0F3QnVBczFxQmFoV2tCL0Jad0FBQUFBQVVHWjRsbllCQUFBQUFBQUFBSEN0VlBETjZmaWNVY3FWQUFCUU1nWjNDTmNyaS9icXlMa1VoUWY3bDNZNTE4eml4WXVWbVprcFNicmxsbHNVR1JsWjRQcU5HemZxOE9IRGtxU1FrQkQxNk5IanF0ZDRzenA1OHFUUzB0SWtTZVhLbFZPVktsV3VhTCtFaEFSTm1EQkJ3Y0hCQ2dvS1VuQndzRzY5OVZiVnJGbXpXUHVscEtUSTM3OTBQZ3NPaDBPYk4yOVdVbEpTZ2ZmWVR6LzlwTXFWSzZ0dTNicnk5ZlV0a1d2djNMbFRaOCtlTmNhZE8zZVdwK2VOSFFlSWo0L1gvdjM3alhHdFdyVlV2WHIxVXF5b2VFNmVQS2wxNjlaSmtpcFdyS2c3N3JpanlIdGN2bnhaSjA2Y0tQUm5IUUFBQUZBVzNOai9wUU1BQUFBQUFBQUFSUkJJeDJjQXdFMG1KL2c4YmZsQlRYdW9XV21YYzgzTW5EbFRkbnYyUDg5alltSVVHUmtwaDhPaHk1Y3Z1MXkvY3VWS3JWbXpScElVRlJXbDIyNjd6ZVU2RHc4UCtmajRLQ01qUTZ0WHI3NDZ4ZjlQaXhZdEZCQVFJRWs2Y09DQUVlUytHanc4UE5TZ1FRTkowcGt6WjVTVmxWWG9PWjZlbmdvT0RuYWFuelJwa3ZiczJTTko2dFNwazhhTUdYTkZ0ZTNZc1VNN2QrNDB4aGFMUlhQbXpDbldYdDkvLzcxbXpacWxmLzd6bjJyZHV2VVYxVlZVMzM3N3JUNzc3RFBGeDhmTFlyRW9MQ3hNalJzM2RscTNaczBhdmZIR0c1TCs3MzE1ODgwMzVlUGpjMFhYLy9MTEw3VnAweVpqM0taTkc1VXJWKzZLOWl4dGUvYnMwYXV2dm1xTUJ3OGVySWNlZXFnVUt5cmM3Ny8vcnJGangwcVNxbFdycHNtVEordklrU1A2NElNUEpHV0h0MTBGbjdPeXNwU2NuS3p6NTgvcjNMbHppb3VMMCtuVHAzWGl4QWtkUFhwVUowNmNrTVZpMFRmZmZIUEY5d29BQUFCd295UDREQUFBQUFBQUFLRE1zRmc4NU9kbFZXSnFlbW1YQWdCQWlRZ1A5dGRmYjZ1bGo5Y2YwYmkralJUd3Z5LzVsTGE5ZS9kcTFhcFYycnQzcjA2ZE9xV1VsQlQ1K3ZxcVdyVnFhdG15cFhyMzdxMmdvS0FTdmViV3JWczFldlRvUXRmdDI3ZFBkOTk5dDh0alBqNCtXcng0c2RMUzBqUng0c1FTclMrdnFWT25Hc0huZi83em4wcE9UcjVxMTdMWmJGcTJiSmtrYWRDZ1FYSTRISVdlRXhZV3BybHo1MTd4dFk4ZE82YUZDeGZtZXp4M1IxOUpLbCsrdkw3NDRvc0M5NnhVcVpJR0RScGttbHUvZnIybVRac21oOE9oTVdQR2FOQ2dRWHI0NFlmbDRlR2hEUnMyR0dIajRvcUlpTkQwNmRQelBSNFdGcWI0K0hoSjJaMmZYMy85ZGMyYU5jdlVmVG9oSWNHMFIxWldsZ1lPSEZoZ2tEVWhJY0d0OXlzOTNmenZ0d2tKQ1U1enJnUUdCc3JEdzZQUWRjV1JuSnlzdUxnNFkxeXpaazNaYktYek0rck5OOS9VZi8vNzN4TGZ0Mi9mdmhvK2ZMZ3h0dHZ0eG4xUVVEZnZRNGNPYWNxVUtVcEpTVkZ5Y3JJdVhyeFk2UHZzY0RpMGMrZE9JOVFmRnhkbi9OeXcyV3pGN3BJT0FBQUEzR2dJUGdNQUFBQUFBQUFvVXdMOXZYUWhoWTdQQUlDYng3aStqZlR4K3FNYTk4MmVVdS82Zk96WU1VMmVQRmw3OSs1MU9wYVNrcUlEQnc3b3dJRUQrdWFiYnpScTFLaDhPeS9qNW5IdTNEa3RYYnJVN2ZXSmlZbUZycTlldmJwVDhQblVxVk9tNE9qY3VYTjE1TWdSUGZmY2M4ck16RlJhV2xyUkNzOGp2MjdpT1ZxMWFxV09IVHRxN2RxMWtySkRxZi81ejM4MGF0UW9ZODIwYWRPVWxKUmtqQjk1NUJHMWJkdTJ3SDBmZmZUUllvWGlod3daNHRhNjc3Nzdyc0NBYm5HbHBLVG82YWVmMXRHalJ5VkpIVHAwME1zdnYyd2NUMDlQMTZWTGx3cmNJKy94dExRMEpTWW1GbmlPajQrUHZMMjlpMW4xdFhQeDRrVWRPSENneU9kdDJiTEZDRDZmUDM5ZUkwZU9OTHJGUC8vODgrcmV2WHVKMWdrQUFBQmNqd2crQXdBQUFBQUFBQ2hUQXYxc3VwQkN4MmNBd00walBOaGZUL1dzcTdkV0hGU2Y1dFhVT2FweXFkV3liZHMybDZIbnZGSlRVelZod2dSTm5UcFZVVkZSSlhMdDRPQmc5ZWpSdytXeDMzNzdUYWRQbjVZa0JRUUVxR1hMbGk3WGVYbDV1WnkzV0N6NUhuT1gzVzQzQW9wNStmcjZ5bTR2L0l0Wm1abVpwblUybTAxV3E3WFE4L0xyc3B2VGNUcTNoSVNFUXZlN0h2WHYzMStCZ1lHYVBIbXlNakl5SkVscjE2NlZ6V1pUdTNidHJzbzE0K1BqVFIycm16VnJaZ1NmUTBORFZhTkdEVzNZc0VHU2RPVElFZU94SklXRWhLaDI3ZHJHbk1WaUtUUUVmU041ODgwM2pkQnpTRWlJbm4zMldkUHhaY3VXNloxMzNpblNuZ3NXTE5DQ0JRc0tYUE8zdi8xTkR6endRTkdLdlU3NSsvc3JORFJVVmF0V1ZmWHExVldyVmkzVnIxL2ZPTjZnUVFNTkhqeFlIM3p3Z1NScHlwUXBxbE9uanNMRHcwdXJaQUFBQU9DYUlQZ01BQUFBQUFBQW9Fd0o5UGZTaFZTQ3p3Q0FtOHU0dm8yMGFPdEo5WjIrUWF2KzJWbk5hamtIV3ErMXlNaElSVWRIcTFLbFNycHc0WUpXcjE2dHMyZlBHc2N6TXpQMTRZY2ZhdEtrU1NWeXZZaUlDUDM5NzMvWHFWT25uSTRsSlNVWndlZWdvQ0QxNzkvZmFZMlhsNWVxVmF2bWN1OTI3ZHBwN05peFYxVGZuRGx6TkgvK2ZKZkg1czJiNTlZZW16ZHYxdWpSbzQzeGl5KytxUGJ0MnhlckhuOS9mMzM1NVplbXVZc1hMNnB2Mzc1dTc1R1FrS0NkTzNjNnpkZW9VVU9WS2xWeWVjNkVDUk5VcTFhdG9oVXJhZmJzMlZxelprMkJhN3AzNzY2QWdBQzk4c29yU2t0TFUyaG9xSVlPSGFvOWUvYVkxdDE5OTkxcTNMaHhrYTVmdm54NXA3azllL2JvMVZkZmRibis5T25UUmlEVmxiaTRPTDN5eWl2RzJHYXphZG15WlU3cndzTENWSzVjdVVMck8zLyt2S2tyZFdob3FEdzhQQW85ejUwMVJmWEREejlvNDhhTnh2aXBwNTZTbjU5ZmlWK25LTnEzYjYvUTBOQmluUnNYRjZjZmYvelI2WXNMbnA2ZXFsT25Ua21VcDBHREJxbEtsU3FxVkttU2dvT0RGUklTNHRacjFyOS9mNjFhdFVwLy92bW43SGE3M25qakRmM25QLytSeFdJcGtib0FBQUNBNnhIQlp3QUFBQUFBQUFCbFNxQy9sdzZmVFNudE1nQUFLRkVCZmpZdGVxcTlPcisrV2wzZVdGMnE0ZWVJaUFpTkdERkNUWm8wTWMwUEdqUklNVEV4cG1EeXJsMjdsSnFhNmxiQWIrSENoZHE4ZWJNa0dSMTlwZXpPc2R1MmJWUGx5cFhWczJkUFBmMzAwd1h1YytqUUljWEV4RGpOMTZwVlM3Tm56M1o1enJadDIvVFlZNDlKeWc1T1Q1dzRzZEI2aXlNMk50YjAzUExLSFJ5WHBIUG56dW5Zc1dQNXJyZGFyZm1HdVhQMDc5OWZTVWxKQ2c4UDErVEprNHRVNzg2ZE8xMEduNTk5OWxuZGZ2dnRMczlKVDAvWHBVdVhpblFkU2ZsMnk4NnJSWXNXZXZQTk56VjE2bFNOSHo5ZVFVRkJUbXVpb3FMVXBVdVhJdGRRR3R6dGlqeG16Qmh0MnJUSkdNK2NPZE90d0hSSlMwbEpNWDJPV3JSb29WYXRXbDN6T3ZKcTM3NTlrYjhrY1BIaVJTMVlzRUFyVjY1MHV2OWF0bXlwNGNPSHEzcjE2aVZTMzMzMzNTZGZYOThpbjJlMVdqVjA2RkM5OE1JTGtySi92bjMvL2ZmcTFhdFhpZFFGQUFBQVhJOElQZ01BQUFBQUFBQW9Vd0w5YmRwMmhJN1BBSUNiVDdOYUFWcjlRdWRTRFQ4M2E5Wk1kOXh4aDd5OXZaMk8rZmo0cUh2Mzd2cmtrMCtNT1lmRG9iTm56N3JWQWZqdzRjUGFzbVdMMC95SkV5ZDA0c1FKVmE5ZVhUMTc5cnl5Si9BL3ZyNitldTIxMTR6eDlPblRkZlRvVVVuWm9lc05HellVZVU5L2YzLzE2dFZMelpvMWs3Ky92OExEdzUzV2pCbzFTbkZ4Y1c3ditmYmJieGQ2elVXTEZoVzRKak16VXc2SHcrMWc4WlVhUDM3OFZkazNMUzFOaXhjdlZ0KytmUlVWRmFYMzNudnZxblF6TG9qVmFwWE5abk43ZlZwYW1sdnJYbm5sRlIwNWNxVEFOZWZPblRPTlI0d1lVZUR6RHdzTE05M2pKV1hSb2tWS1RFdzB4b01HRFhMcnZQdnZ2MTh0VzdZMHplM2F0VXR6NTg0MXhyZmZmcnQ2OU9oUjRKcVNZTGZiOWQxMzMybmV2SGxLVGs0MkhRc05EZFhqanordWR1M2FsZWcxcjBTTEZpM1VzR0ZEN2QyN1Y1TDB5U2VmNkM5LytZdXNWbXNwVndZQUFBQmNIUVNmQVFBQUFBQUFBSlFwZ1g1ZXVwQkM4QmtBY0hQS0czNGUxN2VSbnVwWjk1cGQzMVdZTnpkL2YzK25PWXZGY3JYSzBjc3Z2NnlxVmF2bWUveXp6ejdUbWpWcm5PYXRWcXNwaEprNy9Iank1RW1OR3pldTJEWDE3dDFia1pHUnhUNy9ldUxwNmVteVM2MlhsOWMxclNNckswc1RKMDdVK3ZYcnRYYnRXbzBaTTBaVnFsUzVwalZJVXE5ZXZmVGtrMCs2dmI1UG56NUtTU244TjVHY09YTkdKMDZjS0ZJdEowK2VMTkw2a3VCd09QVGRkOThaNDNyMTZpa3FLc3F0YzJ2VXFLR21UWnVhNW5JSHFLWHNzSFpoYTY1RVZsYVdWcTFhcFRsejV1ajA2ZE9tWTk3ZTNobzRjS0FHREJqZ2RyZzlNVEZSczJmUE5yMFhGeTVjME96WnN4VVJFV0ZhTzJEQWdFTDNDd2tKMFFjZmZPRHlXSjgrZll6Z2MzeDh2TmF0VzZmT25UdTdWU2NBQUFCd295SDREQUFBQUFBQUFLQk1DZlQzVWtwNnBoeU9MRmtzMTdZTElBQUExMEt6V2dIYU1hR0hCcy9hckpIemRtamE4Z09hODFncmRZNnFYTnFsNmNDQkE2YXh4V0pSY0hDd1crYzJhTkJBbHk1ZGtpU3RYYnRXV1ZsWmtxVEl5RWhWcjE3ZDVUNGZmdmhoZ1NIY3ZGMXlYVWxPVG5Zcm5GclNMQmFMVSsyWm1abXkyKzNHMkdhek9YVjFUVTlQbDhQaHVDWTF0bS9mWG1QR2pDblNPZVBIajFmTm1qV0xmSzBQUC94UWE5ZXVkWGxzN3R5NVdyOSt2U1JwLy83OWV2enh4L1g4ODgrcmRldldSYjRPaW0vbnpwMDZmLzY4TWU3V3JadmI1MTYrZkZrWEwxNTBtc3N0UFQyOTBEVlhJalkyVnErLy9yclRmS2RPblJRVEU2T1FrSkFpN1plY25LelBQLy9jTkplVWxLVFBQLzljTVRFeHBubDN1bjhYdEtaZHUzYnk4ZkV4MXF4Y3VaTGdNd0FBQUc1YUJKOEJBQUFBQUFBQWxDbUIvdGtCb3JQSmwxV2xvazhwVndNQXdOVVJIdXl2MWFNN2EvVytzeHI4L3EvcThzWnFOYXNab0Q2M1Z0TTkwVlhWckZiQU5hOHBOamJXcWJ2eUxiZmM0ckpqc0N1OWV2VlNyMTY5SkVsMzNubW5FUUR1MXEyYit2ZnZMMG5hdlh1MzZaeWlkc2wxSlcvblhLdlZla1ZkcWowODNQdmlWZlBteloxQ21KczNiOWJvMGFPTjhZc3Z2cWoyN2R1YjFreVlNTUZsRit2cnhlSERoNHNWSkMrb3MyK3JWcTIwWk1rU0pTUWtTTW9Pbkk0Wk0wYURCZzNTd3c4L1hPeGFyeGV2dmZhYUtmRHV5cVJKazdSOSszWmpQSHYyYlBuNStlVzczdE96NUtNQ216WnRNbzNidG0zcjlya3pac3pRakJrekNsd3pmLzU4elo4L3YxaTFGWWVmbjU5ZWZmVlZOV25TNUpwZHM3aTh2YjNWdkhsemJkeTRVWkswWmNzVzJlMTJ0N3RUQXdBQUFEY1NnczhBQUFBQUFBQUF5cFJLL3dzK24wOUpKL2dNQUxqcGRZNnFyQ05UZXVtamRVYzBiZmtCamZ0bWo4WjlzMGNCZmpiMWFWNU40Wlg5MWF4bWdBTDhzc054dFlMOUZCN3NYK0oxWEx4NFVhKzg4b295TXpOTjh3TUdEQ2p4YStYMjVKTlBGdGlsZGNtU0pVNWh6YnhpWTJOTjR5bFRwcWhodzRZbFVsOUJIQTZIMHRQVFRYTVpHUmxPNDd4cmNqcGhYNi9tekpsVDRudEdSVVhwblhmZTBaZ3hZM1Q0OEdGamZ1N2N1V3JhdEdtSlgrOWFDd2dvL0lzS2VidURCd1VGcVZ5NWNsZXJKSmYyN3QxclBBNE1ERlJZV05nMXZYNUpxMWl4NGhXRm5nTUNBdlRRUXcrNVBCWVlHR2dhRHhreVJEYWJUUmN1WERBZFc3cDBxZkhsaThMdWcwYU5HaG5CWjd2ZHJqLysrRU5SVVZIRnJoOEFBQUM0WGhGOEJnQUFBQUFBQUZDbUJKWExEb1hFWDB3dlpDVUFBRGVQd1IzQ05iaER1QkpTN1ZxMDlhUlc3NC9UTjF0UEt2R1M2eTZ5MjhmM0tMR3UwR2ZPbk5GTEw3MWtDcVJLVW84ZVBkU3FWYXNTdVVaK0tsZXVyS3BWcStaNzNOKy84SkQzcVZPblRPT3NyQ3luTHRCRjVlL3ZYMmlJY2R1MmJVYUg2L3hNbUREaGl1b29EVjVlWHNYcW1KMmVuaTZIdzVIdjhaQ1FFRTJiTmsydnZmYWFFV2FQaVlsUmt5Wk50SGJ0Mm1MWFd4UkxseTdWaWhVcjNGNmZscFpXNFBHbm4zNWFSNDhlZFd1djFOUlUwM2pRb0VGdW5SY1NFcUozMzMzWHJiV0ZPWGJzbVBFNElpS2lSUGE4VWt1WExuWDcrZVg5MHNDcFU2ZlV1M2R2dDg0ZE9uU283cjc3YnROY3VYTGwxS2RQSDVmcmQrM2FaUnIzNjlkUHk1Y3YxNkZEaHpSeDRrU2puZ1VMRmhocjZ0V3JWMkFOdFd2WE5vMlBIRGxDOEJrQUFBQTNKWUxQQUFBQUFBQUFBTW9VZ3M4QWdMSXN3TTltaEtBMU5IdnV5TGtVSFRtYmFqeE9TTFVydkhMSmRIMys5ZGRmOWNZYmJ5ZzVPZGswSHgwZHJhZWVlcXBFcmxHUWwxOSsrWXIzeUJ0eUhqbHk1Qlh2MmFkUEh6M3h4Qk5Ydk0rMU1HM2FOUDMwMDAvRytQTGx5OGJqZGV2V21ZS2hOcHROQ3hjdUxIQy82ZE9uS3pJeXNzaDFUSjQ4V1QvODhFT0JhL3o4L0RSKy9IaTk5OTU3c2xxdDZ0Ky9mNUd2Y3lVeU16T2R1cHBmaWVUa1pLZlBUbEhPZFlldnIyK3g5czhySlNWRktTa3B4amcwTkxSSTU5OS8vLzFxMmJLbGFXN1hybDJhTzNldU1iNzk5dHZWbzBlUEF0ZmtaYmZiQ3cyWUY4VGRjL04yWXkrcWI3LzlWck5uejViVmFsVktTb3I4L2YzMTU1OS9LaWtweVZqVG9FR0RBdmZJKzVxZk9YUG1pbW9DQUFBQXJsY0Vud0VBQUFBQUFBQ1VLY0hsdlNWSjhSY3ZGN0lTQUlDeUlUellYK0hCT1VIbnlpVzI3eWVmZk9JeWtOaWpSdzg5L2ZUVHN0bHNKWGF0L0JUV1hkaHV0eGNhVk0zYjhia2tlSHQ3RjdyR3c4TkRucDdtLzUzcmNEaE05VnF0VnFmbmw1R1I0ZFM1OWtxa3A2Zm5HLzUwT0J5bVkrNkVmdDk3N3oyM09tM25kZkRnUWJmV1hiaHdRY09HRFN0V1Yya1VYOTZPMDBWOWoydlVxS0dtVFp1YTVoSVRFMDNqc0xDd1F0ZGNUMkpqWTlXdlh6L1RYSzFhdFRSMTZsU256K2p1M2JzbFpYK0dObTNhcEs1ZHUycno1czNHY1E4UGowSTc1SmNyVjg0MHpoMUVCd0FBQUc0bUJKOEJBQUFBQUFBQWxDbDBmQVlBNE9yS3lzclNsQ2xUbkxyejJtdzJEUjgrWEhmZGRkYzFxK1h0dDk5V1JFUkV2c2RuekppaDc3Nzdyc0E5WW1OalM3b3N0NExQdDk1NnExNS8vWFhUM09iTm16VjY5R2hqL05KTEw2bDkrL2FtTlJNbVROQ2FOV3ZjcnNYaGNFaktEbEZmQzl1M2I3K3ErMCtkT2xVSER4NVU1ODZkMWJadFd6VnIxdXlxWGF0Um8wWWFOMjVjdnNjVEVoSTBhOVlzWGJwMFNVT0dERkhObWpYelhlc3FxRDF6NXN4OFEreHIxNjdWbENsVFpMZmJYUjcvMjkvKzVoUzZUVWxKMGJScDA3UjM3MTY5ODg0N0NnZ0lrSWVIUjc0MUZVWGUwSHRSNzZmTXpFeWxwNXYvL1R4dkYyVjMxdVJWcTFZdHB5N1IrYmwwNlpMV3IxOXZqSDE5ZlhYYmJiZTVkVzdPZTV2Ny9YSTRIRTZkdDNQR3VUdW4yMncyZGVuU1JiLzg4b3NrYWRHaVJlclNwWXVXTGwxcXJHblFvSUVDQXdNTHJDSHZsMG55dXpjQUFBQ0FHeDNCWndBQUFBQUFBQUJsU2dWZm16dzg2UGdNQU1EVjhza25uemlGbnF0V3JhcXhZOGVxZHUzYTE3U1dFU05HRk5yeHVURFRwMCsvNGc3S08zYnMwT1RKazQyeE84SG5heUVqSThQbzFGdStmUGxDMXpkdDJsUi8rOXZmVEhPN2R1M1M3Tm16cjBwOVJaV1ptYWxkdTNicDBxVkxXcmh3b2RhdFc2ZjU4K2RmbFd1bHBxWXFNRERRQ0o3djNyMWJodzhmbHBUZDdiaE5tellhT25TbzhmcCs5ZFZYbWpoeG91clVxWlB2bnBjdlh6YmRHNjY2b2pzY0RzMmJOOCtwbTNxblRwMTA2dFFwSFRod1FGTDI1N0JObXpZS0R3K1hsUDArVFp3NFVYRnhjWkt5QStLdnZmWmFpUVdmODk3VHVZTzk3cGc2ZGFxbVRwMWE0SnBQUHZsRW4zenlTWkgyalk2T1ZuUjB0RnRyVDU0OGFRbytCd1FFNkxubm5pdlM5ZHg5M2hjdlhqUWVWNmhRUVczYnRwV1hsNWZTMDlPMWI5OCtmZnp4eHpwOStyU3g1bzQ3N2loMHo3eWQyYStYbnpNQUFBQkFTU1A0REFBQUFBQUFBS0RNQ1NudlRjZG5BQUN1Z3YzNzkrdlRUejgxelRWdTNGamp4NDkzSzFoYkhBa0pDVnErZkxsMjc5NnQyMisvM1hRc2IzZlk0cWhTcGNvVjcrSG41MmNhZTNsNUdZL2ZmLzk5byt0MDd1RGl0bTNiMUx0M2I5TjVlYnZxL3V0Zi8zTHFySnY3T2Fla3BCaDc5TzNiVjQ4KytxaHA3YUZEaDR4UXQ2dVFiVjdseTVkWFZGU1VhZTc4K2ZNRm50T3dZY05DdTJvbkpDUm8rdlRwMnJKbGkzeDhmRFIxNmxSVnExYk5hWjNENGRDcVZhdWNYczhjKy9mdjE2VkxsNHh4MDZaTkM3enVsZmowMDArMVlzVUtkZWpRUVYyNmROR2FOV3VNNXhrV0ZxYXVYYnVxVDU4K21qVnJsaVFwS1NsSm8wYU4wci8vL1c5RlJrYWFudFBtelp1MVlzVUsvZnJyci9yNDQ0OVZxVklsbDllTWk0dlR4SWtUdFd2WEx0TjhwMDZkTkhyMGFQM3h4eDhhTVdLRXNyS3lsSjZlcmhkZmZGRVRKMDdVdDk5K3EwV0xGcG5PMmJKbGkxYXRXcVd1WGJ1V3lPdFJ2bng1V1N3V280TjRZZmZGelNyMy9WZWpSZzI5Kys2Nyt2bm5uelZod2dUVHVnc1hMaGlQQXdJQzVPdnJxNjVkdXhwZkdwazNiNTV4dkh6NThtNjlUNG1KaWFaeGhRb1ZpdlVjQUFBQWdPc2R3V2NBQUFBQUFBQUFaVTR3d1djQUFLNktPWFBtbUxvalY2cFVTYSsrK3FyS2xTdm45aDVIamh6UmhnMGI1T2ZucHg0OWVqaWRlK25TSmRNMXZ2amlDMG5aNGNDOHdlZng0OGU3RE5EbW1EZHZubGF1WE9rMC84QUREeWdsSmNYdG12UGo3Kyt2QlFzV09IV0J6ZDJKMVc2M08zVnFsYklEc2E3bWM3UGI3WVYycmM3WkkyZGR6bnRrdFZxMWVQRmlZOTJXTFZ2MDY2Ky9HdUhka3VvRVBIcjBhR1ZrWktocjE2N3ExS21UMXF4Wm95VkxsaGpISjAyYXBLMWJ0MnJMbGkxR3ZhKy8vcnBtekpoaENqaHYyTEJCNzczM25rNmRPcVhBd0VDMWJ0MWEvdjcrcG10dDI3Yk5ORzdTcEVtSlBJZThzckt5dEdiTkdpVW1KbXJKa2lVNmR1eVkwVms1dC83OSt5cytQbDVmZi8yMXBPd3V2NTkrK3FuR2poMXJyTm0rZmJ2R2pCbGpqSmN2WDY2QkF3ZWE5c25Nek5TMzMzNnJqei8rMk9nZ25WdnYzcjFsc1ZoVXIxNDkzWFBQUFViSU9TNHVUa09HREhGYVg2ZE9IVDM2NktOcTJiSmw4VjRBRnp3OVBWVzVjbVdkT1hOR2toUWJHMXRpZXhmRnFsV3JGQndjckhidDJ1VWJrTCthRWhJU2pNZSt2cjd5OHZLU3A2ZHpMT1BVcVZQRzQ5RFFVRW5TZ3c4K3FCVXJWaGpoOFJ6OSsvZDNxM3R6N2oybDdBQStBQUFBY0RNaStBd0FBQUFBQUFDZ3pBa3E1Nld6U1VYNzlkc0FBS0JnaVltSjJyNTl1Mm5PMzk5ZmMrZk9MZkM4ZnYzNkdjRy9IVHQyNlBubm56ZUNmd3NYTHRTNzc3NHJmMzkvZmZycHA5cTRjYU1PSFRya0ZBeVVzZ096Q3hZc01NMnRXTEdpd05EMUgzLzhZVHlPajQvWDVNbVQxYWxUSjZXbHBSVWFPblpIVGpmbXZIdTVFMks4V3FwV3JTcEpTazVPMXRLbFMwM0gvdjN2ZjJ2eTVNbE9YWjJMNit6WnMvcnR0OThrU2Z2MjdkUEpreWZsNStlbm8wZVBHbXN5TWpKMDExMTNhY2VPSFZxelpvMGs2ZGl4WTVvNGNhTCs4WTkveU9Gd0tDQWdRRmFyMVFoMlhyaHdRZlBuejlmUW9VTk4xOHQ3LzBWSFI1Zkk4OGhyejU0OWlvdUxNOGJkdTNjMzNVdTV4Y1RFNk5TcFU5cTRjYU02ZGVxazU1OS9Yb21KaVhyampUYzBkT2hRTlcvZVhLR2hvVHA5K3JRa2FkbXlaWHJnZ1FmazRlR2hyS3dzYmR5NFVYUG16REc5WmdVWk5teVlqaHc1b2gwN2RqZ2RxMWF0bW9ZTUdhS09IVHVXV0xBOXQ3cDE2eHJCNThPSEQ4dHV0N3ZWU1Z6Sy9qbVE5LzNhczJlUDZUUGRyVnMzZGU3Y09kODlObTNhcENWTGxtaml4SW55OVBUVThPSERuYnFtWDIwNXoxOXk3dlNlMjU5Ly9tazhybEdqaHFUc29ISzNidDMwMy8vKzF6aFd1WEpsM1h2dnZXNWQrL2ZmZnplTjY5U3A0OVo1QUFBQXdJMkc0RE1BQUFBQUFDWTNGN1lBQUNBQVNVUkJWQUNBTXFkeWVXLzlkaUt4OElVQUFNQnRodzhmTm5WaWxxVGp4NC9yK1BIakJaN1hzV05ISS9pY3Q5dnA2ZE9udFhQblRyVnIxMDYvLy82N0RoNDhtTzgrZHJ0ZG16WnRNczJ0WDcvZTdmb3ZYcnlvSDM3NFFUVnIxblQ3SEhmbDdnSXJTVDQrUHNiaisrNjdUOTI3ZDVja3ZmVFNTenAvL3J3a0tTb3FTaU5HakNqeXRUNzg4RU50M2JyVnVNN2t5Wk1sU1lHQmdhWjFNMmZPZE9wcWJiZmJOWGJzV0wzOTl0c0tDUWtwOHJYeldyVnFsV25jcTFjdnA3a2N6enp6akg3Ly9YZWRQbjFhUVVGQjZ0T25qM2JzMktISmt5ZnJ3UWNmVko4K2ZkU3NXVE1qMEx0dzRVTDE2dFhMQ0hLbnBLUm83OTY5eG41VnExWTE3cXVTdG56NWN1T3h6V1pUeDQ0ZDh3MCtXeXdXdmZEQ0MxcTJiSm42OXUwckR3OFAvZkhISDlxeVpZdTJidDJxamgwN3FtWExsa2IzN2RPblQydnIxcTFxMUtpUlJvNGNhUXJJNXI1bWZwMitQVDA5Tlhic1dBMGJOc3dVenBha3lNaEkxYTVkKzZxRW5pV3BhZE9teG1jdUl5TkR1M2Z2ZGp0OFhydDJiYlZwMDhZMGw1NXUvZzB0TldyVWNGcVRXMDdYOEp6cjUrMElYcGprNUdUVDJHS3hGT2w4U2FhZmQxV3FWSEc1eG02M20zNlcxYTFiVjFMMmx5OXkzOE5TOW4yOVk4Y090V3JWcXRCcjc5cTF5M2hjb1VJRkkxQU5BQUFBM0d3SVBnTUFBQUFBQUFBb2M2cFU5TkdQZStJS1h3Z0FBTnlXbUhqbFh5cktDYkhtbGhNZWpJeU0xQysvL0dJNlZybHlaYlZwMDBhdFc3ZldxNisrcXN1WFMrWTNPanozM0hQS3lNaTQ0bjA4UFQxbHQ5dTFidDA2MDN6dUVISklTSWdSTXZiMC9MLy9mZXZ2NzY5Njllb1YrWnE1UTYxV3E5WGxIb3NXTFRKMWxSMDVjcVErL3ZoalhiaHdRUmN1WE5ETEw3K3NhZE9tbVFMYVVuWTQvTUNCQTZhNTJOaFlsM1U0SEE0dFdiTEVHRGR1M0ZqaDRlRk82M0xDOG41K2ZucisrZWUxYU5FaVBmWFVVeXBmdnJ5bVQ1K3UxTlJVelo0OVcxOS8vYlZHamh4cEJKOHpNakkwZS9ac3Zmenl5NUtrWDM3NVJabVptY2ErdDk1NnErc1g2QW9sSnlkcjVjcVZ4cmhkdTNaT0FkdExseTZaeGo0K1B1clhyNTh4emdtbVoyVmxhYzJhTlpvNGNhS1dMbDFxaFA2WExGbWlGaTFhdUx6K1BmZmNvOXExYTJ2cTFLbE9kVzNidGsyYk4yL1dsaTFiRkI4ZmIrb2tMVWxyMTY3Vit2WHIxYlZyVi9YczJWTzMzSEtMNlo2N1VyZmRkcHZlZWVjZFk3eHUzYnA4Zzg5Tm16YlZFMDg4WVl6ZDZUS2U5M1hOTFNzclM5dTJiVFBONVFTS1hhM05HLzUyT0J6NjdydnZUSE41NzM5MzVPNjZuRi93ZU51MmJhWXU4RTJhTk5INTgrYzFhdFFvblR4NTByUTJOVFZWTDczMGtvWU5HNlkrZmZya0c4WStmLzY4S1RUZHZuMzdxeFp3QndBQUFFb2J3V2NBQUFBQUFBQUFaVTZWQ2o1S3ZHUlhlb1pEWHA1RjcrUUdBQUNjNWU3VVhGd0RCZ3pRcVZPbnRINzlldm41K2VuQkJ4OVVaR1NrSkNraUlrSWVIaDZxWDcrKzJyUnBvelp0MmhqSEpPbXJyNzVTVmxhV0hBNkg5dTdkcXcwYk51am5uMzlXV2xxYTNudnZQVldzV0ZGU2RwRHcwVWNmVldCZ29LS2pveFVkSGEwbVRackkyOXRiVW5ZMzNhS0dRV05qWS9YdHQ5L0swOVBUK010cXRlcml4WXVhTld1V0tjem82ZW1waUlpSUszMnBKRWsvLy95elRwMDZKUjhmSDFrc0ZoMC9mdHdVL25UVjhmYTc3NzR6aFZOdnUrMDI5ZXJWUzFXcVZORUxMN3dnU1RwMDZKQmVmLzExalJzM3puVHVqaDA3VEdIVmdtemN1RkduVHAweXhuZmZmYmVrN0RCMmJxdFhyOWE5OTk0cnE5V3F4bzBicTNIanhyTGI3ZnIxMTEvMTQ0OC9HdXNzRm9zUmNzL3A3TDF1M1RvZFBYcFV0V3JWMG9ZTkcwejd0bTdkT3QvYXBreVpvcmZlZXN1dDU1SGI5T25UdFhuelpsTW40anZ2dkZOU2RuQTdSMEpDZ3Y3OTczOHJPanJhRkZUTnpNelV3WU1IdFdqUkltTXVORFJVelpzM1YzUjB0QkdJL3Zubm54VWZINjl1M2JvWkhaOGpJaUwwOTcvL1hZMGJOOWE4ZWZPY25zL3AwNmVkUG9Qang0L1hOOTk4bysrLy85NlljemdjK3ZISEgvWGpqei9LMzk5ZmJkcTAwYlBQUGxzaUFlamc0R0MxYU5IQzZMeThhdFVxeGNURXVBd1FSMFJFRlBvNXlQbE01dmorKys4VkVoS2lvS0FnMDN4cWFxcFdyVnBsNnJaY3VYTGxmSVBITDd6d2d2NzQ0dzlWckZoUjN0N2U4dlQwMUprelo0eHU2emxjZlJHaklJY1BIMVo4Zkx3eHp2M3pLYmZjWHdpb1Y2K2VqaDA3cG4vOTYxK202MWVxVk1rWU94d096Wnc1VXovODhJTWVlK3d4bDkyZmYvamhCMVBIL1o0OWV4YXBkZ0FBQU9CR1F2QVpBQUFBQUFBQVFKa1RVaUU3UkJHWGRGblZLL21XY2pVQUFOd2N1blRwb2k1ZHVselJIbDVlWGhvMWFwUkdqUnJsZEt4Rml4YjY0b3N2RkJBUTRIUXNMaTVPdi83NnE3WnYzNjd0Mjdjck9UblpkUHpUVHovVnM4OCtLMG42NXB0dmxKcWFxdFRVVkowOGVWSkxsaXlSeldiVExiZmNvbGF0V3Fsang0NnFYTGx5a2VxdVdMR2lGaTFhNUZiNHUwdVhMc1hxSk92SzhlUEg5Zjc3NytkN1BIZndNeXNyUy8vNXozOU1vZHZJeUVnOTk5eHprckpmM3o1OStoakhmL25sRiszY3ViUFl0ZjMwMDAvRzQ4REFRSFhvMEVHU0ZCWVdabHIzL3Z2dmEvYnMyYWJncmQxdWQ5b3ZwOXZ0d0lFRHRXblRKdFd0VzFlUFB2cW9hdFdxSmJ2ZHJzMmJOeHRydmJ5ODFLeFpzM3hyczl2dExxOVJHSWZEb1RwMTZ1aVdXMjdSYjcvOXB0RFFVS09qY2ZYcTFVMXJseTlmcnVYTGx4ZTY1MTEzM1NWSjZ0cTFxN1p1M2FxUWtCRDE2TkZEVnF0VnQ5MTJteFl1WEtpLy92V3Z1djMyMjJXeFdKU1ZsYVdsUzVlYTlzaXY2N2FYbDVlZWVlWVp0Vy9mWHRPblQxZGNuUGszbnFTa3BLaCsvZm9sMnZWNXdJQUJSdkQ1NHNXTFdyRmloUkY2TDZxOHdlaWtwQ1RObURIRHJYTUwrbG5VcUZFamJkMjZ0ZEF1OVczYXRISHJXamx5djk5ZVhsNXEwcVNKMDVxTWpBenQyYlBIR0llSGgydlVxRkdtbngzUjBkRWFQMzY4WnMyYXBjV0xGeHZ6aHc4ZjFoZGZmT0VVZkxiYjdhWnUxVkZSVVdyY3VIR1JhZ2NBQUFCdUpBU2ZBUUFBQUFBQUFKUTVWU3BtaDQzT0pLVVJmQVlBNEFiaHFudHhqbjM3OXVYYndUYzZPdHJVL1RjcUtrcWRPblhTeG8wYmpmQ3IzVzdYdG0zYnRHM2JOalZzMkxESXdXZC9mMzlGUmticTRNR0RCYTRMQ3d0VFRFeE1rZll1U0lNR0RmSTk1dUhob2Z2dXU4ODBybFNwa2pGdTJMQ2hKa3lZSUYvZi8vdDNvY2NlZTB5Yk4yOVdWbGFXbm4vK2VUVnMyRkFyVnF3d2psc3NGbmw1ZVptdWs1bVo2VEpFL09LTEwycmx5cFg2OHNzdjFiRmpSeU5jMjdwMWF3VUdCdXJDaFF2RzJxeXNyQUtEeURWcTFGRGZ2bjBsWllkV0owMmFwS1pObThyRHcwT1M5UHZ2djV1Nk1MZG8wY0twVzNCSmFkNjh1Wm8zYjY2REJ3OHFQajdlcUtGang0NzY2S09QZE83Y09iZjNxbGF0bXU2NTV4NUoyWjIzSzFldXJHYk5taGw3QmdRRWFPN2N1YWJYM01QRFF3MGFOTkRaczJkZDdtbXhXSXh3ZGs2WDg5YXRXMnZPbkRsYXVuU3BQdi84YzZNcmNldldyWTNYdGFSRVIwZnIxbHR2TmJwWHo1czNUejE3OWl4VzJEOGtKRVE5ZS9ZMDNZUHVxRlNwa3VuZXo4dFZJRG12aGcwYnFsdTNia1c2YnU1N3Vubno1azZmRlNtNzQvdnc0Y00xY2VKRWxTOWZYc09IRDllRkN4ZU00SDZyVnEzMDhzc3Z5OXZiVzMvLys5OWxzOW0wY09GQ1NmOFhaTS9yMjIrL05YV2FMc21mTVFBQUFNRDFpT0F6QUFBQUFBQUFnREtuU29YczRFVmMwdVZTcmdRQUFKU0VEaDA2cUhyMTZqcHg0b1NrN0VCcHQyN2QxTE5uVDFXcFVzVzBOam82V3RIUjBVcEpTZEc2ZGV2MDQ0OC9hdGV1WGNyS3lsS2pSbzBVRlJWVnJCb2FOV3FVYi9BNUpDUkV0OTEybXg1KytHR1ZMMSsrV1B1N1VxdFdMWGw2ZWlvckswc2VIaDd5OVBTVW41K2Z3c1BEMWE5ZlA3Vm8wY0swZnVEQWdicDQ4YUxTMDlNVkV4TWptODFtT3U3dDdhMS8vZXRmQ2dvS2NobFViZGV1bmNhT0hXdWEyN0JoZzhhTkcrZTAxdFBUVXoxNzlsU1BIajJVa1pGaHpGZW9VRUgvL3ZlLzlmSEhIMnZ2M3IyS2o0OVhWbGFXeS9PRGc0UFZ0bTFiRFJ3NDBCUmt6dHZOdVhIanh2cjY2NisxYmRzMi9menp6MnJmdnIzcGVLTkdqVnpXV0ZTaG9hSEc0N3AxNjZwdTNickcyTmZYVjFPbVRORUhIM3lnUFh2MjVCdUF0dGxzQ2drSlVidDI3ZFMvZjMvamRmYno4ek82UitmbUtqdzdhTkFnclYrLzNuamRJaU1qMWJ4NWN6VnIxa3kzM0hLTEtjeWVlNSsrZmZ1cWQrL2UrdVdYWDdSNjlXbzkvdmpqUlhzQjNQVGtrMDlxMkxCaHVuejVzczZmUDY5UFAvMVVqejMyV0xIMmV1YVpaeFFlSHE1VnExYnA5T25UK1Fia3ZiMjlWYVZLRlRWdjNsejMzbnV2eTg3d09hS2lvdVRsNVdVS3kwdVMxV3BWV0ZpWU9uYnNxSUVEQjhwcXRSYXAxbi8rODUrS2lJalFuRGx6akVDN0s5MjdkOWZxMWF2Vm9rVUwrZnY3Nittbm45WmpqejJtdSsrK1cwT0dESkhGWWpIV1B2NzQ0MnJVcUpHbVRKbWloeDU2U0ZXclZqWHRkZmJzV1gzeXlTZkcrSTQ3N3FEYk13QUFBRzU2SGxtdS9pc1NBQUFBQUFBQUFHNWlmNXk1cUxyUGZhK1BocmJVWDI4TEwrMXlBQUJBQ1ZpN2RxMzI3ZHVuenAwN3EzNzkra1U2OSt6WnMxcTVjcVhxMWF2bk1uenFqdlQwZEYyNmRNa0lMVnF0VmxtdFZ0bHNObE9Rc1NEbno1OVhabWFtcE95Z2FrN0gzdEprdDl1TjRMTFZhblVaeE1XMU4yL2VQQVVHQnFwMTY5WUtDZ29xN1hLY0xGdTJURk9uVHBXVTNZVjYyclJweGY1U3dkWG1jRGdreWUzUGFXSDI3OSt2K3ZYckc1MjdYVWxNVEZTRkNoV01OV2ZQbmkydzAveTVjK2RVcVZJbFU0MVpXVmthUFhxMHRtelpJa21xV2JPbTNubm5uV0oxMXdZQUFBQnVKQVNmQVFBQUFBQUFBSlE1S1pjelZDN21HNzNlL3hiOTg2NzhmMFU4QUFBQWdPS1pOV3VXdG03ZEtpbTdXL1pMTDcwa1QwOStLWFZKV2IxNnRUNzc3RE5KMlIydlI0OGViZXBLRGdBQUFOeXNDRDREQUFBQUFBQUFLSk1xRFB0R2cyOEwxL1JIaXRmVkVRQUFBQUFBQUFBQVhGc2w4N3RhQUFBQUFBQUFBT0FHVXpYQVY3RUpsMHE3REFBQUFBQUFBQUFBNENhQ3p3QUFBQUFBQUFES3BLcUJQb3BOU0N2dE1nQUFBQUFBQUFBQWdKc0lQZ01BQUFBQUFBQW9rOElxK3VvVUhaOEJBQUFBQUFBQUFMaGhFSHdHQUFBQUFBQUFVQ1pWRGZUUmlRc0Vud0VBQUFBQUFBQUF1RkVRZkFZQUFBQUFBQUJRSmxVTjhGVkdacGJpTDZhWGRpa0FBQUFBQUFBQUFNQU5CSjhCQUFBQUFBQUFsRW5WSy9sSmtvN0hwNVp5SlFBQUFBQUFBQUFBd0IwRW53RUFBQUFBQUFDVVNUV0Rzb1BQUndrK0F3QUFBQUFBQUFCd1F5RDREQUFBQUFBQUFLQk1xaFg4ditEenVaUlNyZ1FBQUFBQUFBQUFBTGlENERNQUFBQUFBQUNBTXFsS0JXOVpMUjUwZkFZQUFBQUFBQUFBNEFaQjhCa0FBQUFBQUFCQW1lVGg0YUh3WUQ4NlBnTUFBQUFBQUFBQWNJTWcrQXdBQUFBQUFBQ2d6S29WNUs4ajUrajREQUFBQUFBQUFBREFqWURnTXdBQUFBQUFBSUF5SzZLeXZ3NmNUaTd0TWdBQUFBQUFBQUFBZ0JzSVBnTUFBQUFBQUFBb3MrcFVLYWZrdEF5ZHY1aGUycVVBQUFBQUFBQUFBSUJDRUh3R0FBQUFBQUFBVUdiVnJWSk9rdlJIM01WU3JnUUFBQUFBQUFBQUFCU0c0RE1BQUFBQUFBQ0FNcXZPLzRMUEIwOFRmQVlBQUFBQUFBQUE0SHBIOEJrQUFBQUFBQUJBbWRVZ3JMd2tPajREQUFBQUFBQUFBSEFqSVBnTUFBQUFBQUFBb016eXRsbFZzNUtmOXNVbWxYWXBBQUFBQUFBQUFBQ2dFQVNmQVFBQUFBQUFBSlJwdDlTb3FOMG5Fa3U3REFBQUFBQUFBQUFBVUFpQ3p3QUFBQUFBQUFES3RDWTFLbXB2YkpJY2pxelNMZ1VBQUFBQUFBQUFBQlNBNERNQUFBQUFBQUNBTXUyV0doV1ZsU1h0T1psVTJxVUFBQUFBQUFBQUFJQUNFSHdHQUFBQUFBQUFVS1kxcXhrZ1NmcnRSR0lwVndJQUFBQUFBQUFBQUFwQzhCa0FBQUFBQUFCQW1SWlZ0WUxLKzNqcWx6L2lTN3NVQUFBQUFBQUFBQUJRQUlMUEFBQUFBQUFBQU1xODFwR1Y5TXNoZ3M4QUFBQUFBQUFBQUZ6UENENERBQUFBQUFBQUtQUGFSQVpwKzdFRTJUTWNwVjBLQUFBQUFBQUFBQURJQjhGbkFBQUFBQUFBQUdWZW04Z2daV1JtYWN1UkM2VmRDZ0FBQUFBQUFBQUF5QWZCWndBQUFBQUFBQUJsWG9mNndaS2tUWWZPbDNJbEFBQUFBQUFBQUFBZ1B3U2ZBUUFBQUFBQUFKUjVGWHh0cWhOU1RyOGNpaS90VWdBQUFBQUFBQUFBUUQ0SVBnTUFBQUFBQUFDQXBEWjFLbW5sM3JqU0xnTUFBQUFBQUFBQUFPU0Q0RE1BQUFBQUFBQUFTT29hVlVWbmt5OXI1N0dFMGk0RkFBQUFBQUFBQUFDNFFQQVpBQUFBQUFBQUFDVGQxU3hNa3ZURGI2ZEx1UklBQUFBQUFBQUFBT0FLd1djQUFBQUFBQUFBa0ZTNWdyZGFoQWZxaDEwRW53RUFBQUFBQUFBQXVCNFJmQVlBQUFBQUFBQ0EvN2tydXFyV0hUaW5sTXNacFYwS0FBQUFBQUFBQUFESWcrQXpBQUFBQUFBQUFQeFByNlpoeW5SazZjYzljYVZkQ2dBQUFBQUFBQUFBeUlQZ013QUFBQUFBQUFEOFQ0dUlRQVdYOTlLWHZ4NHY3VklBQUFBQUFBQUFBRUFlQko4QkFBQUFBQUFBSUplSDJ0YlNWMXRPS09WeVJtbVhBZ0FBQUFBQUFBQUFjaUg0REFBQUFBQUFBQUM1RE84V3FjdDJoK2IvZkt5MFN3RUFBQUFBQUFBQUFMa1FmQVlBQUFBQUFBQ0FYT3FGbGxmcjJwVTBaOTJSMGk0RkFBQUExMEJxYW1wcGx3QUFBQUFBY0pObmFSY0FBQUFBQUFBQUFOZWJ4enJYMXRBUHQyaC9iSklhVksxd1RhLzk1WmRmYXY3OCthcFVxWklDQXdOMS8vMzNxMlhMbHRlMGhodEJXbHFhcGsrZmJvejkvUHcwWXNRSXQ4OVBTRWpReXBVcmpYRllXSmphdG0xYm9qVmVLeWtwS1pvM2I1NjZkdTJxT25YcUZHdVB4WXNYYS9mdTNjYjR6anZ2Vk5PbVRRczh4K0Z3YU51MmJXcmV2TGtzbHZ6N3JHemJ0azNuejU4M3h0MjZkWk9IaDRjU0V4T1ZtcHFxc0xDd1l0VmMyaTVmdnF5NHVEaFZxMWF0d09kZlZBY1BIbFJnWUtDQ2c0UHpYWk9Ra0tBdFc3WVk0NGlJQ0VYK2YvYnVPeXFLYy84ZitIc1hscjUwRVVTYUtBb29pRUVOaXFJWWJFVEZycEJpaTJLWDJFc1FzY1hlUzB4TXJMSEYzaVV4YWxRMDhoVlJMS0NJZ2dHRGdDQ2RaWmZmSDN0MmZqczdzOHZTMUh2djUzV09KL3ZNUERQejdEQzdPL2ZjOS9NWlYxY0FRRkpTRXBvMWExWW5ZOXExYXhjeU16T1pkdlBtelRGZ3dJQmE3MWVUOVBSMC9QVFRUNnhsSXBFSVU2ZE9oVmdzcnRkakUvbDFmZno0Y2FidDZPaUlEaDA2VkhzZnljbkphTldxbGNaK0ZSVVZrTWxrVEZ0WFY3ZkcxKzJIdUZZL0ZoS0pCTEd4c1V6YjJka1pqbzZPSDNCRW1rVkZSVUVnRUtCcjE2NW8zNzQ5OVBYMXE5eG0yTEJoS0M4dkJ3QTBhZElFcTFldjF2cDRZV0ZoS0NrcEFRQTBiZG9VSzFldTVQUXBMeS9IMEtGREFRQU5HalJBMDZaTk1XL2VQSzJQUWVSaVkyTlpuOFBBd0VDWW01dC93QkVSUWdnaGhCQkMvbHRSOEprUVFnZ2hoQkJDQ0NHRUVFSlVEUC9VQVZQM3hXUGR4YWY0WWVRbjcvWFlHUmtaS0N3c1JHRmhJZExTMGpCczJMQjZPYzZ0VzdmdytQSGpldG0zZ3JlM045cTBhVk12KzY2b3FFQk1UQXpURm92RjFRbytaMlptWXR1MmJVeTdVNmRPdFFvK1YxWldvclMwdE1wK0ZSVVZ1SDM3ZG8yUG82ZW5oODZkT3pQSHZIVHBFbjc2NlNmazVlWGg5dTNiMkxadEcvVDA5S3E5MzhURVJGWVEzTnZidThyZzg5V3JWN0ZzMlRMWTJOaWdaOCtlNk5XckYyOVk5OGlSSTZ5UXJyKy9QL1QxOWZIOTk5OGpJU0VCUTRZTXdmRGh3M25EYjFLcEZGS3B0TnJ2cHlZVW9jdmk0bUs4ZmZzV2VYbDV5TXZMUTI1dUx0NitmWXZjM0Z4a1oyY3ovL0x6OHdFQU8zZnVyTE9RWVdWbEpiNy8vbnU4ZXZVSzdkdTNSM0J3TU5xMmJjc0pnMlptWm1MRmloVk1lL0Rnd1hCMWRjV0RCdzh3WThZTXVMcTZZdkxreVhCM2Q2L1ZlUDcrKzI4OGZmcVVhWmVXbHRacm1MU2twQVNMRnk5R2Ftb3FhL21BQVFPcUhYb3VMUzNGZ1FNSDZuSjR2TDcrK3VzNkRiNVh4NHNYTDNEMDZORnFiemRod2dRWUdocnlyaXN0TGNYT25UdVpka0JBQUN2NGZQUG1UZFl4TzNic3lGd1RNcGtNRnk1Y3dKNDllNUNYbDRjdFc3WXdnWHcrcTFhdFluM3ZqQmd4QW1GaFlkVitQMERkWGFzU2lRUVZGUlUxR2tOMWlVUWk2T3B5LzYvYWdvSUN2SDc5R3YvKyt5OHlNelB4K3ZWcitQbjV3ZGZYbDNjL3hjWEZXTHg0TWRQVzVqeVdsSlFnTHk4UFVxa1VNcGtNVXFrVUZSVVZySCtLYzFGZVhzNzZWMXBhaXJLeU1wU1dscUs0dUJnbEpTVW9LaXBDVVZFUkNnb0tvSyt2aiszYnQvTWVOemMzRjdHeHNaREpaTGgrL1RwOGZIeDRnOGlxM3IxN0I0bEV3cHlmNm5qMzdoM3orMXhZV01qYjUrN2R1MHlmOVBSMGVIcDZWdXNZQ21scGFhelBUMTFidUhBaDgzMXo1TWdSbkQ1OXV0Nk9wV3puenAwUWlVUlY5anQxNmhUcjk3NU5temExQ2o1cjgzblUxZFhGbzBlUDhPYk5teG9mcDBXTEZtamN1SEdOdHllRUVFSUlJWVM4ZnhSOEpvUVFRZ2doaEJCQ0NDR0VFQlhHK3JxWTlGbFRyTG1RalBsOTNlRm9aZlRlanYzNjlXdFcyOG5KU1czZmxKUVVyVU9oT2pvNnJBRGFuVHQzY09yVXFab05zaG9Vd2VlQ2dnS0VoNGRydFkxWUxGWWJtcW9yaXNxUkNnWUdCclhhWDNaMk5rSkRRNnZzdDNIalJsWmd0YnJFWWpFVGZNN1B6OGVXTFZ1WVNwWnBhV240NmFlZk1HSENoQnJ2dnpxT0hEa0NBTWpLeXNLZVBYdmc2dXJLRzN4V1BiY1NpUVRIamgxandsSDc5KzlIVEV3TXdzUEQwYWxUSjFiZnJWdTN2cGZyRkpCWEllM1lzU00yYk5qQUNtTlc1ZG16Wnlncks4T0ZDeGUwM3NiUTBCQmp4b3poTEw5MTZ4YlMwdElBeUN0bnZubnpocmZpTzk4NXpjdkx3OUtsU3lHVHlmRDA2Vk5NbVRJRjNidDN4emZmZlBNZlVYR3pvcUlDMGRIUm5OQXpJSzlJN3Vmbmg5YXRXMnU5djdLeU12ejY2NjkxT1VSZVgzMzFWYjBmUTUwM2I5NVU2N3BUR0RObWpOcmdjMVZ5Y25Kdy8vNTlwdTNzN015OGpvaUl3S05IajVqMnFsV3JzR1hMRnVqbzZQRHVTL1gzcXlhVE51cmE2dFdycS9YNXI0MkpFeWZDeWNrSjU4K2ZSMDVPRHJLenM1R1RrNE95c2pKTzM2S2lJclhCNTVwNC92dzVwazJiVm1mN1U1V1VsSVRtelp0emx2L3h4eCtzS3QrREJ3OW1yWC94NGdYbjl4bVFUd3BSVUZRVVYyVmxaUVVySzZzYWpmZmF0V3VzdHVKM3RycmV2WHVIbXpkdjFtaGJiU2lmaC96OGZGWjE1ZnFrZkZ4TjZ2cmVhdVBHalZWK3g0V0doaUlsSmFWV2s4b21UcHhJd1dkQ0NDR0VFRUwrdzFEd21SQkNDQ0dFRUVJSUlZUVFRbmpNNitPTzdYK200THVqaWRnOXR0MTdPKzZyVjYrWTEwWkdSbWpRb0lIYXZqTm56dFM2OHFGWUxNYXhZOGRxUGI2YWtzbGt5TXJLMHFxdklzaGJuMVRET1I5RDRLNjZ6TTNORVJvYXlxb3VlZno0Y2ZqNys4UEx5NnRlajMzMzdsMVdkZFhXclZ1enFzSXFVNjNrTEpGSTRPUGpnOHVYTCtQbHk1Y0E1T0hwNk9ob2JONjhtVGNzOXo3WjJkbFZxMzl5Y2pJRUFrRzFBdHBpc1pnMytIejQ4R0ZXZS96NDhielZoUG5PcVpHUkVZS0NnbkQ0OEdFbVdIanAwaVhrNStkanlaSWxXby90UXlndkwwZDBkRFNyVXFneWlVU0N5TWhJckY2OUdtNXVidTk1ZFArOTl1L2ZqN3QzN3dJQWpJMk5FUjBkWGF2OTllalJneFY4VGtsSndlSERoekY4K0hEZS9vb0t2Z3A4VmQvLzIwbWxVdno1NTU5VjlvdVBqNi9UNDdabzBRS0dob2IxOW50NzllcFZ6bmQ1WldVbHpwdzV3N1RkM2QwNUV6c1dMVnJFdWcvaTg4OC8vMkRpeEltYzVWOSsrV1dOSmlJVUZSV3hnczhpa1FnR0JnWmFQUlhEd3NJQ3RyYTJURnNvRkdvVjlwVktwYXpyWDE5Zkh3S0JvTXJ0dE9ueklmMDMzRnNSUWdnaGhCQkMvak5ROEprUVFnZ2hoQkJDQ0NHRUVFSjRtQm1KTUwrUEIrWWN1WS92K25tZ2FVT1RlaittUkNKaGhZTTFWWHV1YTlxR2JqU1J5V1M4bFJvL0ZFMlBTRmQ5M0wxUUtLd3lBQ1lVQ3VzOG1PZnM3QXhqWTJNQXdNT0hENW5sVmxaV1RKanE5ZXZYeU1uSjRkMSs0TUNCT0hmdUhLdnE0NW8xYTdCanh3NElCQUt0SzRLcjlwTklKS3p6SVJLSm9LdjcvLzh2aFYyN2RqR3ZoVUtoeGlyVHFpR3c4dkp5dUx1N1k5dTJiZGkvZno4T0hEZ0FtVXlHNGNPSGYvRFFNd0JXaUkyUG01c2JQRHc4WUdOakF4c2JHelJwMGdUUG5qMnI5WEhqNHVLUW1Kakl0QU1DQXRRRzJQbk9xWjZlSGthUEhvMkFnQUFzWDc0Y2FXbHBNRE16cTllcXJuVWhMeThQaXhZdFlyMTNBUER6ODhQang0K1JsNWNIUUQ0aFlzYU1HWmd6WjQ3YWtMMG1RcUd3VGtKNDVlWGxySXExSDVNT0hUcndoaTZ6czdOWlZab1YwdExTbU9WaXNiald4Ky9WcXhjdVhyeklDai92MjdjUFhicDA0WjFRb0JwOC9sOE1TVFpyMWt6dE9xRlFDRHM3TzlqWjJhRng0OFlvTFMydGRRVmRCUjBkSGJpN3V6UEI5OXJ1eThEQUFJYUdoakF3TUlDQmdRSHp1VlgyOTk5L0l5TWpnMmwveUdycHltSmlZbGhWdGlVU0NiNzk5bHV0dHUzWHJ4OG1UWnJFdEQwOFBIRDY5T2txdDd0eDR3YWlvcUtZOXA0OWUyQnBhVm1OVVFOaFlXRVlNR0NBMnZXblQ1L0d2bjM3QUFDV2xwYll0bTBicys3aXhZdjQrZWVmQWNnLyt6Lzk5SlBHWXlsL05qWGRLNmxXSzVmSlpGWGVXK25yNi9OTzhLa3BJeU1qdUxpNEFKQlBxbnJ6NWcyenp0M2RIVUtoRURLWlRLdGdPeUdFRUVJSUllVGpSY0ZuUWdnaGhCQkNDQ0dFRUVJSVVXTktVRk9zdVpDRUVULytqV3Z6dWtJb3JQdEtlMy85OVJkV3Jsd0pRRjROVVRsUWw1U1VoRDU5K25DMmFkT21EUll0V2xTbjQvamhoeDlnYjI5ZnEzMGtKeWZ6Vm1Ia1kyWm1CaHNiRzZhZG5wNk8wdEpTcG4zMzdsMHNYTGhRNjJNWEZCUXc1MnJac21WbzFhb1ZkdS9lalVPSERtbTEvZW5UcDZzTUs3bTR1R0RIamgyODYweE1UREIyN0ZnQVFHcHFLbUppWXBoMWZmdjJaY0swcXVHZThlUEhvMDJiTmdDQW9LQWdabm5uenAyWk1QSFdyVnR4L1BoeDN1T0tSQ0tNR3plT0ZhQXFLQ2hBU2tvSzl1N2RxN2FDYmxVMmI5Nk16WnMzTSsySkV5Y2lKQ1FFZ0R5OHBod1k2dE9uRHhNeTRxTWFGaTh2TDBkK2ZqNXljM1BSc21WTDlPelpFekV4TVNnc0xFUjBkRFQ4L2YwUkdCZ0lRQjdJc3JLeXFuSzg1ZVhsbk9ybjV1Ym0wTkhScWZyTnFvelQxOWNYMGRIUk1EYzNoNm1wS1JJVEU3RjY5V3FtWDkrK2ZkR2pSdy9XdG5VUmZGWU9rK3ZyNnpQWGs2YXhLa2drRXBTWGx5TTNOeGZsNWVVSURRM0Zqei8rQ0h0N2Uvenl5eThmYmRYbng0OGZZOG1TSlp4cThPM2J0MGRrWkNUUzA5TXhmZnAwNW05YlVsS0NoUXNYWXNTSUVRZ05EYTNXWkkwdVhicGc3dHk1dFI3emdnVUxjUHYyN1ZydnB6Nk1IejhlWXJFWXIxKy9acFk1T2pyaTc3Ly81ZzArMXpXQlFJQnAwNlloUER5YytTMHJMeS9IeG8wYnNYejVjazUvMVlrcEgwUHcyY3ZMUytQM3hvMGJOMUJjWEF3QWFOaXdJV3R5Z2xRcXhlWExsNW0yaTRzTG1qWnRxblpmVGs1T01ETXpRNzkrL1dCa1pBUkxTMHVjT1hPR3FZVHY3ZTNOM0I4QThuc0U1UkNuZ3VwRW5xS2lJdDUrNXVibUVJbEVUTHQzNzk2d3M3T0RucDZleG4vNzl1MWp4Z1FBdHJwb3R3QUFJQUJKUkVGVVE0Y09SYjkrL1ppd3MvS2tHRTJPSGozS3ZQYng4WUd2cnk4U0V4T1JuWjBOUHo4LzZPdnJvMkhEaHJ3VGRwUW45K2pxNnZJK0RhTW00WDJwVklyZmZ2dXQydHNwS0Y4cnYvMzJHM2J2M3EzMWNaVjk5ZFZYV24rZktlNXhEQTBOWVdob3FMYWZrWkVSODFvZ0VMQ0MxYXJiYVJ1NkxpOHZSOSsrZmJYcUMwQnR0WGRsQ3hjdWhMKy9QKys2Z0lBQU9EbzZBZ0NPSERtQ3QyL2ZBZ0RzN2UwUkhCd01RQjVtVGtsSlliWnhjWEhCK3ZYckFjZ0Q1WHYzN21YV0xWdTJEQ1ltSmlnc0xFVC8vdjIxZmgrRUVFSUlJWVNRanc4Rm53a2hoQkJDQ0NHRUVFSUlJVVFOQXowZDdQNm1IWHF0K1F1TFRqekNvZ0dlZFg2TWlvb0tWdUJYbVV3bTQxM0hGd3F5dExSa1FpQUtaOCtlUlc1dWJ0ME10STc1Ky91ekt0Rk9uejZkRmN5VFNxVnF6NHM2aXY3MVZZMVZVN2pMME5BUWd3Y1BCZ0JjdTNhTkZYenUyclVyV3Jac0NVQWVEcTlySFR0MmhJK1BEeElURTlHL2YzK0Vob1l5VmFUcm1sUXFaWVcvemMzTk1XTEVDRWlsVXR5OGVSTWRPM1pFVVZFUm5qeDVndHpjWE9UazVMQXFXUVBBbURGalVGbFp5ZG0zSW5odVpXWEZCSjlIakJpQkVTTkdWRG11YTlldVlmSGl4YXhsSzFldTFCaklWc2ZhMmhyVzF0Wk1XemxRcGEwUkkwYWdXN2R1ckdXUmtaRklUVTNsN1gvNThtVWtKU1V4N2REUVVOalkyT0RSbzBld3NMQ0FuWjBkbmo1OWlveU1ET1RtNW5KQ2pWZXZYc1dWSzFjNCs4M0p5V0UrVndVRkJYVlMxYmN1eUdReUhEcDBDTHQzNytaOG4vbjcrMlBldkhuUTFkV0ZpNHNMbGk5ZmpsbXpaakZoVTBBZUVvK1BqOGZVcVZQaDRPRHd2b2YvVWJ0Mzd4NXJJb1J5Nk85OWNIRnhRVWhJQ0k0ZE84WXNpNHVMdy9YcjF6bmhSdFVuQkh3TXdlZmc0R0RPYjZteWtTTkhNdGRpaXhZdE1HdldMR1pkU1VrSksvanM1K2VIa1NOSFZubE01WXJCTjIvZVpJV01sWldXbGlJME5MVEsvUjA1Y2dSSGpoemhMRis5ZWpXOHZiMlpka0JBQUFJQ0FxcmNuK3FrSURNek05N2dzU2FKaVltSWo0OEhJSjhBTkhIaVJNaGtNcXhmdng0dlg3NkVrWkVSdW5idGltWExsdkZXLyszZHV6ZFRJZHpSMFJFLy9QQkR0WTZ2emg5Ly9JRi8vLzIzeHRzcjN4ZG91cCtyaW1xbFpFMlU3M0YyN3R5SmUvZnU4ZlpUdnYvTHo4L0g1TW1UbWJZaVFBeklnL0xLNjFSRlJrWlcrKzlkSFpydXJYeDlmZUhyNnd0QVhxVmFNVzRiR3h2bW5vc1FRZ2doaEJEeXY0bUN6NFFRUWdnaGhCQkNDQ0dFRUtKQlR5OWJ6QWx1Z2NXbkhpR29aVVA0dTFsWHZWRTk0d3VKV0ZsWmNSNGJmK3ZXcldvRm53OGRPc1E4RnIyNndzUEQwYXhac3hwdCs1OUMyNnFXMWJGNjlXcE85VjRBaUltSndaMDdkd0FBZVhsNVZlNG5JaUlDT2pvNnJDcmE5ZUg0OGVPc1VON1lzV05oWW1LQ0V5ZE9ZTXVXTGJDMXRZV1hseGN1WGJxa2RoOThvV2RsT1RrNWRUYmVEOFhVMUpTcDhxMmc3dm9wS1NsaGhja2JOMjZNd1lNSG82eXNERXVXTEVGT1RnNDZkKzZNcDArZjRwOS8vdUhkUjFYbkZKQ2YxNDhoK0p5U2tvSzFhOWZ5VGdJWU5HZ1F2dm5tRzFid3NYbno1dGl3WVFNV0xGakFDaWdtSkNSZzNMaHhHRFpzR0lZUEg4NnFaS3RKU0VnSTcrU1JxcGlhbW1MLy92M1YzdTUvMFJkZmZJR0xGeStpcUtpSVdiWnQyemI0K3ZyQ3dNQ0FXYVlhOXZ3WWdzK2s3bFZXVm1MbnpwMU1PeVFrQkU1T1RxenExc1hGeFlpSmlVRkNRZ0x2UGhTaFowRCtoQWgxZ1hLUlNJUWRPM2Jnd29VTHVINzlPZ0Iyd0Q0akl3TUxGaXdBQUV5Yk5nMTc5dXhoYlQ5MjdGaU5reW5pNCtOWm9YNTEzK3NPRGc3dzlGUS9XZTdmZi85bGd1QUFFQmdZcVBINnYzSGpCdWVwQmdEdzZ0VXJQSG55Uk8xMkNoVVZGV3I3eVdReWpmdFFuYUJRMStyNjN1cnAwNmZNOVpHZm44OWFOMm5TSkFnRUFxMStNd2toaEJCQ0NDRWZOd28rRTBJSUlZUVFRZ2doaEJCQ1NCV1dEbXFKYThsdkVMejJMMXlZMFJsK1RhM3FiTjlPVGs0WU9uUW9BSG5WV3VYSHVROFpNZ1FDZ1FCRlJVVTRjK1lNczF6NThlVjFxVGJWQ3BWRFNYVkJMQmJEeTh0TDdYcXBWTXFxSkN3VUNwbXF5aVltSmdDQVZxMWFxUTA0M3I5L254VzgvT1NUVHpqVmdZdUtpbkQrL0htbXJmeEkrN3FpV3JsWG9iQ3dFSVdGaFZydng4N09qclBzeXkrL3hPZWZmdzVBSGp3VENBUnF0ejkyN0JpcjRuYmZ2bjNScGswYnB1M3E2b3BYcjE1aDkrN2R6REp2YjI4RUJRV2hzTENRQ1krOWZ2MjZSc0ZsTXpNeldGbFp3Y3JLQ201dWJ0WGV2cTRVRkJSZzgrYk5yR1ZaV1Ztczl0bXpaM0gzN2wybTdlRGdBSHQ3K3hvZmMvdjI3YXh6RmhFUkFaRkloSDM3OWpIWHg1VXJWN1FPOWlybzZlbkIwdElTMXRiV3NMS3lxcE53MmExYnR4QVNFbEpsUDJOalkwNUkrTjI3ZDlpMWF4Zk9uajNMcWNwdVlHQ0FpSWdJcHRLM0ttZG5aMnpldkJrTEZ5N0VvMGVQbU9VU2lRUjc5KzdGdVhQbk1IandZQVFIQjdPQ3RYeEtTa3BxVkJXK3V1Zi9mNWxZTEVab2FDaCsvUEZIWnBtcnF5dEtTa3BZZjUvNnJQaGNtMnMxTVRFUk4yN2M0TzJ2SEtSTVNVbGhWUjZ1cUtoZzlZMlBqMWNiR2gwNWNpVDA5UFJ3K2ZKbDNMNTltMW4rNHNVTDF1dmx5NWN6N1hIanhsWDVmcXBqNWNxVld2VkxTMHRqdGE5Y3VhSzJlcjJDcjY4djgzbStlUEVpRWhNVEFRQUNnUUEyTmpZNGVmSWtxeHE1dWJrNURBd004T3JWcXlySEk1RkkxUFpUZkU1ZnZuekpPcThLUlVWRnpQSmZmLzJWTlpuQ3pjME5nd2NQUmtWRmhkcnZTOVdKU09yNmVYbDVvVWVQSHJ5VHoxeGNYSkNhbXNvS1BvOGJOdzV2Mzc3RjY5ZXZPZjJkbloyUm5Kek1HM3grMzNSMGREQm8wQ0RlZFJVVkZUaHg0Z1RUTmpBd1lPNUJsUDM5OTkrc2E2cXU3NjNLeTh2VlhoL3FKZzhSUWdnaGhCQkMvdk5ROEprUVFnZ2hoQkJDQ0NHRUVFS3FJQlFLY083YlR1aTUraHE2TEwrQ0UxTTdvSmNYTjJoYUUwMmFORUdUSmswQUFMR3hzY3h5ZTN0N2ZQUE5Od0RrMWV1VWc4L0d4c1oxY3V5UFdZc1dMYkJtelJxMTZ3c0xDOUcvZjMrbWJXeHN6T25mdm4xN3RHL2ZubmY3OWV2WHM0TFAzYnQzNTRRdS8vbm5IMWJ3dVQ0cVB0ZEdhV2twYjlWQ2tVZ0VYVjFkZUhoNEFKQ0hrWmN1WFlwKy9mcmhzODgrNDkzWHRXdlhXRzFYVjFkMDdOaVJ0U3dpSW9JVmpDOHVMc2JjdVhPUmxaWEZDbVNGaDRkajA2Wk5BT1IvRndNREExYXd0MGVQSHZqMDAwK1pvTE9scFdXOW5kdVNraEo4Ly8zMzZOMjd0OXByUVZscGFTa3VYNzZzc2Mvang0L3grUEZqcHUzcDZWbmo0SE44ZkR6T25Udkh0QTBORFhINDhHSHMzYnVYRmZCMWNIQkFtelp0Y1BMa1Nlam82TURTMGhKNWVYbk1oQU94V0l6dzhIRG1uRnBaV2RWTGRXZVpUTWFxNHF1TnlzcEtIRGh3QUljT0hVSnhjVEZ2bi9MeWNxeGJ0dzdyMXEycjh2aDhjbkp5c0gzN2R2ejY2NitJaUlpQXY3OS90Y1pJNmw3Ly92MXg4dVJKR0JvYVlzS0VDYXlKRkFxcUUyM3FNdmhjazJ0VjRkbXpaL2p0dDkrcTdQZnExU3VOL1ZTL0s1U0ZoWVZCVDA4UFQ1OCtWZnVkOC9idFc5WTYxU3JIWVdGaGFOKytQWXFLaWpCMzdseG1lWEJ3TUhyMDZJSE16RXhXY0ZwVlRFeU0ybldhSkNjbjgxWnNWMlppWXNMOHBpcUhUU3NySzdGOSszWk8vekZqeHJBcUtiOFBaOCtlWmJYRHdzSVFHeHVMVFpzMllmNzgrYndWbTFYRDdacCt1dzRlUElpYk4yOXlsbzhmUHg0Tkd6YmtMRDl4NGdRdVhMakFXVDU2OUdpMXgxQm1iMitQYmR1Mk1lM2p4NC9qbDE5K0FTQi9Lb2ppTlNCLzc0clF2bGdzWm9YLy8vampEMnpZc0lIM0dEbzZPbW9EK0xtNXVhemdzNVdWRlcvZjNOeGNWdkQ1WTd1M0lvUVFRZ2doaFB4bm9QOGxRUWdoaEJCQ0NDR0VFRUlJSVZvd014TGh5dHd1Q05sd0U4RnJybU5FSjJjc0hkUUtkdWFhcTR0cXE2eXNqRldocm5uejVzenJ0Mi9mc3ZwYVdscld5VEZWOWVqUmd6ZWNwZzFiVzF1MTFZdHI0K0hEaHlndkw0ZVBqMCtOdGk4b0tFQmVYaDduMGZXcWxSTVZWYUtWcVFhY0ZGVUprNU9UMGFSSmt6b0o2eXhldkJqZTN0NEE1RldXRmZyMDZjTUUzMy84OFVlY1BuMmFzMjFvYUNodkJjaXhZOGRpOE9EQkFPU0I1clZyMTZLb3FBalBuajJEcmEwdFV4bTd1bFN2dTZkUG4zTDZlSHQ3bzIvZnZtamJ0aTBzTFMyaHI2K1B1TGc0VmlpdldiTm03eVdZV2xwYWlubno1aUV4TVJFM2I5N0VnQUVETUdiTW1JK3FjcS9xT1MwcEtlR3RVanAxNmxRNE96c2pMQ3dNNXVibUVBZ0VtREpsQ2hPcUZBZ0U2TjY5KzNzWmMzVUpCQUxrNXVhcURUMEQ4cEJxVGF2TksxTU8vS3V6ZnYzNkd1MjdQaXErL3pjVGlVUll1WElsN096c0lCUUtlZnVvWGhQNit2cnZZMmovTmV6czdPRHU3czZxUWcwQURSbzBnTHU3ZTVYVno5K1hEaDA2NE9EQmcyclh1N3U3bzN2MzdtalVxQkdLaW9yd3l5Ky9vS3lzRE1IQndhemY3cUtpSXRaN3RiYTJocDZlSHVMaTRuRHk1RWtBZ0lXRmhkYmphdHEwS1JQZ2J0bXlKV1F5R1pZc1dRS3BWSXFaTTJjaUlpSUNRVUZCckcwMEJaK3RyS3pRb2tVTEFQSy9qWitmSCsrOVM2dFdyWGdyTzNmcjFnMnVycTZjNVo2ZW5uajU4aVV6TVVEZFV6OEVBZ0VNRFEyWnR1cHZuZkk2MWZzWFRkdnhTVWxKUWVQR2pWbWZXVzN1cXdEK2U2dlMwbEprWkdRd0V3RnJ3OTNkSFN0V3JBQWdyK3F0Zk8wZE9IQUF4c2JHS0NvcXd2RGh3MnQ5TEVJSUlZUVFRc2lIUThGblFnZ2hoQkJDQ0NHRUVFSUkwWksrU0FmblozVEMvcHRwV0hEMEFWeG5uTVBrb0tiNHRLa1Z2QnpNNEdyREgvTFFSa3BLQ3F1YXFYTHdXZmxSN0lBODdGTWZySzJ0YTdYdjZnU2Y3OSsvejZyUW5KNmV6bHBmVmxhR24zLytHY2VQSDRleHNURzJiZHNHVzF2YmFvOHBKaVlHMjdadFErUEdqZEd4WTBjTUdUSUVwcWFtbkRBNVgzVmMxWEJPVGs0TzVzNmRpN2k0T0V5Wk1nVjkrdlJoclE4TEMyUEdyaXc2T2hvaWtRZ09EZzRZTldvVWE1MmVuaDRyY0tTZ3E2dkxMSzlwd0xxa3BBUmJ0MjVscXA1V1ZGUWdLaW9LVzdaczRhMDJXWlZPblRweEtrTXJFNGxFbURadEdnQjU2RXRCTmZ6MDd0MDc1cjlaV1ZuNDk5OS9PZitkTkdrUzNOM2RxejFHWmN1V0xXT0Z5NDRkTzRiRXhFVE1uejhmalJvMTR0MUdLQlJ5d29LcWdWeVJTTVFLd2RZbXJPbms1QVJIUjBkVzlVdFZQWHIwWU1MeHlwVFBhMEZCQVdReUdhUlNLYkt6czNuUHFiVzFOV2JObWxYanNkYkd1SEhqOFBqeFl5Wms2T0xpZ3REUVVDeGR1clRHKzFRRTZCV1ZwSVZDSVJZc1dGRGx4SkRhWGxkRWUxVlZRbGNOUHY4dlBNMUFsVWdrWW4zbmxKV1ZNWlg4aFVJaHF3cTJRQ0I0NytPckN5MWF0SUNWbFJYZXZuMExDd3NMdkgzN2xybmZFUWdFbURScEVnUUNBVnExYW9WSGp4N2grZlBuQUlBZE8zYkEyOXNiL2Z2M2g1K2ZINDRmUDg2cUZyMXg0MGE0dTd1ektsY3JQdDlmZlBFRkJnd1lBRUJlS1Z2eHUremk0c0o4NzVpYm0yUHIxcTA0ZS9Zc0prMmFoSjkvL2hsU3FSUUFJSkZJc0hMbFNyeDkreFpEaGd4aDlxOVlyNkQ4V3hBVUZNUUVwWC84OFVmZTZzMEErL2RSV1hwNk9oSVNFampMRXhJUzBLNWRPOHllUFp0M080WGMzRnhXaFcvbDM1WEN3a0xXT3VXSmRxV2xwYXgxbVptWkdvOGprOGt3YTlZc2xKYVd3dGZYRnoxNzlvU2ZuNTlXOTFVQTk5N3E3Tm16dUhYckZ2VDE5YkY3OTI1VzhQcllzV000ZXZRb0FMQ2VISkdZbU1qY2MwMmRPcFcxUDZGUXlOdy9xWWE0RFF3TVlHaG95UGs3RWtJSUlZUVFRdjd6VVBDWkVFSUlJWVFRUWdnaGhCQkNxaW1zZ3lQQ09qamlsMnN2c1A1U01sYWVTd0lBdU5tYUlHbEZyeHJ0TXlrcGlkVldEajQvZS9hTXRVNWRhTE11dkh6NWtoV0kwWWFibXhzYU5HaFFyVzNTMDlNNVlXZGxSNDhlWlI1N1gxaFlpRVdMRm1IanhvM1ZydFo3L2ZwMUFQS1F6NGtUSi9ERkYxOEFrQWVFbEptYm0zTzJWUTNHdkhqeEFpOWV2QUFBN04rL0h6MTY5R0NGMHJLeXNuakhvQWdEOFFXY0N3b0tPR01CNU9FM3hYTFZJTFcyREEwTnNXREJBc3lZTVlONUwvbjUrVmk0Y0NIV3IxOWY3V3FnN2R1M2g3dTdPeXdzTEdCaFlZRkhqeDRoTlRXVldmL1ZWMStoY2VQR0FPVEJwdXpzYkdSbFplSEpreWVzL1J3OWVoU0hEeC9XV09FM016T3oxZ0ZWWjJkblRsWE41T1JrakI4L0hoRVJFZWpTcFF0bkd5c3JLMVoxN2RldlgrUHJyNzltVFVxWU9uVXFldlRvd2RydXp6Ly9yUEU0ZzRPREVSc2JDMHRMUytqcDZiSENjaFlXRmdnUEQyZmFCUVVGVEpCWnVmSnBaV1VsaGcwYnhnbWVLYXNxaEtxTjl1M2JZLzc4K1ZYMlV3MW9pa1FpZlBmZGQvajIyMi9SdjM5LzlPL2ZIOFhGeGVqWnMyZU54Mkp2YjQ5aHc0WWhPRGdZKy9idGc0Mk5EVnExYWxYbGRqS1pETEd4c2RVNmxxR2hZWTJyNFJOK2hZV0ZyTThWb0Q0b1dSTTF2VmI1VEo4K0hVRkJRY2pOelVWb2FDaXpmUFRvMFV4MWZVRCtPNjRjd3B3MWF4WUNBd01CQUhQbXpNRzllL2M0K3g0MWFoUXpJYWFnb0FCRGh3NkZSQ0lCSUsrZ3YzTGxTcVp2U1VsSmxXT3RqbE9uVG1uVlQxRTVYMkhreUpIbzM3Ky94bTJVSit3SUJBSnMzNzRkcHFhbWVQRGdBV2JNbU1Hc0N3a0pnWnViRzJ1N0RoMDZJRFkyRnBXVmxVaElTRUJDUWdKYXRXcUZEaDA2c0k2aG82TURpVVNDdi8vK20xbm02ZWtKUUI2aVZ3VHBsZi9HdXJxNnJQdVZxVk9ub2t1WExuQjFkVVZVVkJRV0wxN00rbjc0OGNjZlVWQlFnTkdqUndQUVhQRlpXWHg4UE85VEVRQjV4V2UreVVmSnljbk1QWXNxYlo3MFVWeGNqTXVYTC9PdUt5c3JVN3RPSXBHb1hjZm4vdjM3ekFTbW16ZHZ3dFhWRlg1K2ZscmRWd0hjZTZ0TGx5NHhyOCtlUFl1UWtCQ21YVmhZeUh0dkpaRkltT1dxOXhJVkZSWE1XRlEvTTNsNWVTZ3ZMOWY0QkFKQ0NDR0VFRUxJZndZS1BoTkNDQ0dFRUVJSUlZUVFRa2dOamV6c2pKR2RuZkcycUJ4L0pXZWpxS3lpNm8zVWVQVG9FZk5hSkJLeGdrQ3E0UmtuSjZjYUg2Y3FNVEV4T0hUb1VMVzJtVDE3Tmo3NzdMTTZIY2Znd1lQeDU1OS9Na0hqWjgrZVlmdjI3Wmc4ZWJMVys4ak96bWFGdGRxMWF3Y0RBd05VVmxaeWdqUVdGaGFjN1ZVRFRzcHljbkp3K3ZScERCdzRVT3Z4OEZteVpBbnY4blBuenVIY3VYTWF0dzBNREVSeGNURXlNakx3OE9GRDNqNHRXN2JFMkxGanNXM2JObVpaU2tvSzFxeFpvMVVvVUptaG9TRTJidHdJUUI2UVZ3NHJ1Ym01TVZVeHc4UEQ4Zno1YzZacXFTcEZCV3BOc3JPenF6VTJQcU5HalVKZ1lDRFdybDNMQ2tZVkZ4ZGo2ZEtsU0V4TXhMaHg0elNHNlE4ZlBzd0paOWExQVFNR01KVkpWNnhZd1ZvM2JkbzBtSmlZNE04Ly8rUzhEMVdhUXM4QXUxcG1UZW5vNlBBRytMVmhhMnVMZmZ2MlFTZ1VBZ0JNVFUweGZmcjBXby9Kek13TUV5ZE8xTHEvb3ZKNWRkaloyV0hQbmozVkhSclJRSFdDalhKUXRTN1U1bHBWSlJBSW9LT2p3eG16V0N4bVZmeFZyZHh1YjIvUHJOY21ZSDNod2dVbTlLd1FGeGVIMXExYjE3anl2eWJhbmgvRloxWkJKQkpWKzl5YW01dWpyS3dNNjlhdFk1YloyOXN6Z1dKQUh2eDkrdlFwNXN5WmcvejhmQnc5ZWhUbnpwMURlWGs1Qmd3WXdEbi9ob2FHeU1qSWdMT3pNMTYrZkltU2toSW0rRndkaW9yNklwRUlDeGN1eExKbHkxaFBOMUIrMm9TMndlZFZxMWFwdlljd05EUkVjbkl5dkx5OG1HVWlrUWdUSmt6QW1ERmplTGVwelpNRjZwcnFSSi9PblRzRDRFNys0cnV2QWpUZlcvMzY2Ni9vMWF0WHJkNXZVbElTaGc0ZHlydHU1TWlSTmQ0dklZUVFRZ2doNU9OQ3dXZENDQ0dFRUVJSUlZUVFRZ2lwSlF0alBmVDFxVjBWNWdjUEhqQ3YzZHpjbURCbWJtNHVLL2hzYjI4UEV4T1RXaDNyWXlBVUNsblZrc3ZLeWxoQldaRkloSmt6WjJMeTVNbE04UFRVcVZQdzhmR0J2NysvVnNlNGZQa3lhNStLQ3IvWjJkbXNjSm1KaVFsdjlXUFZBSnFQanc4U0V4T1o1UWNQSGtTZlBuMlk5NkdvUnBtZG5ZM2s1R1JtdTVZdFc4TFUxQlEyTmpaYWpWdGJreVpOQWdCY3ZIaFJiZkFaa0Fkckh6MTZoS3RYcnpMTHJseTVBbTl2YjN6KytlZlZQbTVaV1JtV0xsM0tuQWVSU0lUWnMyY3o0VGhEUTBPMW9XZDFSQ0lSTEMwdDRlRGdBQnNiRzdpNnVsWjdYSHk2ZHUwS1oyZG5SRVpHY3FvL256eDVFaytlUEVGa1pDVHYzeVlqSXdQbno1L25MSC96NWcwV0xseUl5Wk1udzlyYXVrN0dDUUMvLy80N2Z2LzlkNllkRkJURVhGUG01dVlhUTg5OEJBSUJEQXdNNE96c0RCc2JHelJzMkJCU3FaUVYxSHpmaEVJaHBGSXBwK0puYllsRUlxMkNwZjhMNnZyYzFwZm56NSt6MnZYNUpJTzZvam9KYWZ2MjdUQTNOMGZIamgwQmNOK1RuWjJkMXZzdUt5dkQwYU5IV2N1U2s1TXhkKzVjK1ByNll1SENoVFVjOWNkang0NGQrT2VmZndESXY1OW16cHpKQkZ3ckt5dXhhZE1tUEhueUJELzg4QU0rKyt3emhJU0VJQ3dzRERkdjNvUy92ejkrL3ZsbjF2N0VZakhNemMyeGFkTW1BUExnYlcyL2szVjBkREJ2M2p4VVZGVGc1czJiR0Q5K1BJS0Rnd0hJS3d1cmZyNFV3ZWZTMGxMTytLcWkvRHUzZCs5ZXJiY3pNek5EV0ZnWUFHRGN1SEhNa3l4VVNTUVN6SjgvbjZuT0xCUUtFUjBkWGUxenBQejdLSkZJV0tGd0p5Y25PRHM3QXdEenQxVlE5eVFRMVh1cmR1M2FNVlc3Mzc1OWl6Tm56akNUeWh3Y0hKamZ3Zmo0ZUthQ3M1bVpHUk55cjh2ZllVSUlJWVFRUXNoL0RnbytFMElJSVlRUVFnZ2hoQkJDeUFlV2xwYkdxc2JxNHVMQ3ZMNXg0d2FyYjh1V0xkL2J1QUNnU1pNbW5LQmtjWEV4SitCU1hiMTY5Y0swYWRPWTl2VHAwM0gvL24xV0gwVVY0WU1IRHpMTDFxeFpBemMzTnhnWkdWVjVqSXNYTHpLdmpZeU04T21ubndJQVUwVmF3ZEhSa1hkNzFhcUVEUnMyaEoyZEhWT0pPUzh2RDcvLy9qdDY5KzROQUZpMGFCRUE0TnExYTFpOGVER3ozZWpSbzVtL20zSWcrbjM2OXR0djhmVHBVMlJrWkFDUVYyanMyclZyamZhMWJ0MDZwS2FtTXUyeFk4ZkMwZEVSZVhsNVNFdExnNzI5UGF2U05wOHhZOGJBenM0T3RyYTJNRGMzeDhhTkc1R1ptWWtKRXliQXdjR2hSdU5TeDhYRkJWdTNic1hpeFlzUkh4L1BXcGVVbElUdzhIQXNXTEFBYmRxMFlhM2J2bjA3YjJYS3ZYdjNRaWFUSVNrcENkSFIwYXpxN0RXVmtwS0NEUnMyTUcxYlcxdE1uRGdSRlJVVm5DcW42bmg3ZXlNd01CQzJ0clpvMkxBaDB0TFNzR3paTXJSdDJ4WmZmUEhGUnhNTTNycDFLMDZkT2xXbis5eTRjU1BjM2QxcnRLMlptUmx2OEQwOVBiM2FZZk9QUVhGeE1hdXRxYUo1ZmFxb3FFQlJVUkhNek14NDF5cy81UUFBbWpWcjlqNkdWU3QzNzk1bHRVdExTeEVWRllXdnYvNGFZV0ZoaUkyTlphM2Z1M2N2SmsrZXJOVm43K1RKazV5cTdJcnErSEZ4Y1pnNWN5WWlJeU5aNnpkczJJRE5temR6OXJWdjN6NGNQSGlRdDFwOVJVVUZWcTFhVmVWNGxLbFdzcjU4K1RLZVBYdW0xYlp0MjdiRlo1OTloaXRYcnJBKzk0TUdEVUxUcGsyUm5wNk9mLy85RnpvNk9zak56UVVBbEpTVTRQVHAwemg5K2pUYXRXdUhzV1BIQW1CWHRSZUpSSnhycTY0bUYrbm82R0RCZ2dXNGVmTW1PbmJzaUt0WHIrTGt5Wk5vMnJRcFo1S1VJdmhjVmxhRzQ4ZVAxOG54cTJKblo4Y0VuNVdyVWFzNmNPQUFFM29HZ0pDUUVMUnYzNzVXeDc1eDR3WUtDd3VaZG1CZ0lQTzZwdmRXdzRjUFIxeGNISE85SGp0MkRDRWhJZERSMFVIWHJsMlplNVV4WThiZzVjdVhBT1QzcG9wN0xrSUlJWVFRUXNqL0pnbytFMElJSVlRUVFnZ2hoQkJDeUFlV2xKVEVhcDg5ZXhiVzF0WVlQbnc0VHA0OHlWcm41K2YzUG9lR2xTdFhjc0pGQ1FrSm1ERmp4bnM1L3BkZmZvbS8vdnFMQ1ZvWEZoWmkrZkxsVlFaZTd0Ky96d3ByZGVyVWlhbk1yQnJLVlE2YUsxT3RTaWdTaVRCdzRFQ2NQMytlcVdqODIyKy9vVmV2WGxxSFNwczFhNGF6WjgveXJsTlVsUVNBZnYzNk1XRXZaVFVOcnhvWkdTRXlNaExmZnZzdFJvMGFoWDc5K3JIV2ExdWhlZmZ1M2Zqamp6K1l0bEFveE9YTGw3Rm56eDRVRkJUQTNOd2M4K2ZQaDV1YkcxTmwyTWJHQml0V3JHQ0ZBdjM4L09EbzZJamk0bUpFUmtZaUlTRUJnTHlLOVhmZmZRZGZYOThhdlU5MXhHSXhsaTlmamkxYnR1RDA2ZE9zZGVYbDVaeHIvTktsUzV3UW80SWluSldUazRPSWlBak1taldyVm1QTHlzckNnZ1VMV0NGYkhSMGRUSnc0RVptWm1aREpaSmcwYVJKR2pSckZPcWQ1ZVhtWU9IRWlzNDI1dVRrVHdyOSsvVHFXTGwyS2lvb0s3Tm16QjhuSnlZaU1qUHhnSWRpUFdVQkFBQ1pQbnN4WnpqY1o0eitCSWp5cXdGZk52cjc5ODg4L1dMWnNHYnAzNzg3NXJnSGtnV0hscXJIQSs1L1VVMTFGUlVWcXI0ZmR1M2RESUJCd3FzcWZQbjBhVXFtVU5jbUhUMVpXRm0vRlh3c0xDK1RuNTBNbWsrSEpreWVJaW9waXJaZElKSnpmS1VBZUxPV2J0QUhJdjc4dVg3NnNjVHhWZWZic21kYkJaek16TTdpN3UyUGx5cFdzNWVmT25jT1JJMGVZOXBvMWE3QjM3MTdjdUhFRHg0NGRZMzZuNzkyN3gweDB5c3JLWXZyYjJkblY2MlNPZCsvZTRlWExsOWk2ZFN2em1XclVxQkVUZEZaUWJiOHZFb2tFb2FHaEd2c29oNTRCSUNZbXBzWi8reUZEaG1EdzRNRTRjK1lNYTdraStGeGFXc3E1SnJTOXQycmN1REc2ZHUzSzNGdGtaV1hoMnJWcjFacWNGUlVWeFJ2MDM3OS9QMzc5OVZlbWZmandZUmdiRzNQNmZhaS9JeUdFRUVJSUlhVG02QzZlRUVJSUlZUVFRZ2doaEJCQ1ByQnUzYnJoNmRPblRMWEF5c3BLN05xMUMzLzk5UmRUM1E2UWh6ZmJ0bTM3b1liNVFlanA2V0hxMUtsTXVGUlBUMCtyOFBleFk4ZFk3UjQ5ZWpDdlZRT3Q2aXJGbHBlWGM4WmliMjhQUHo4LzNMeDVFNEM4S3V6dDI3ZVphdEpWRVFnRVRBQmJFNkZRcUZXLzZuQjFkY1grL2Z0aFltTENXYWRhd1Zzb0ZITDZQSDM2RlB2MjdXTXRrOGxrZVB6NE1kTTJNek5ENjlhdDBicDFhMVkvWjJkbjFubC8rdlFwQUhtVmJPV0F1cW1wYVoxWGZGYlEwZEhCbENsVDRPam9pRzNidGpFaHFaa3paOExWMVpYcGw1YVd4cXFpS2hLSldFRXRNek16NU9mbkE1QmZJMHVYTHEweWdLYkpwazJia0oyZHpWcW0rdmV3c0xEZ0JFak56YzBoRkFxWjkvSDA2Vk5VVmxaaTM3NTkyTHQzTHl2TTNyeDVjd285LzQ5US9zM1ExOWZYcWpwK1hUcHo1Z3grK09FSGxKYVdzajVYeW1KaVlsQlNVc0phNXVQajh6NkdWMk14TVRHczd3RkxTMHNtRU51alJ3OU82Rm5oM0xsemtFcWx2S0ZNUVA0ZHVuYnRXdDdxNHM3T3p1amF0U3ZXcmwwTEl5TWpqQm8xQ25QbXpLbURkL04rbVp1YmM5Ni9vcHExY2graFVJaE9uVHFoVTZkT3VILy9QdmJ0MndkM2QzYzBhTkFBQVBEOCtYT21mMzFVQ0pmSlpMaHo1dzdPbnorUDJOaFl6cGdMQ3dzNW55ZkY3N1NabVpuV2xleC8rZVVYNW43UHc4TUQzMy8vZmJYR0tSQUlVRmxaaWJ5OHZHcHRWMUJRVUszK3lrcEtTdkQ4K1hObWtoSUF0RzdkbXFrNGZlZk9IVmJZM3NiR0JwYVdscno3NHJ1M0dqeDRNR3RTMVpFalI2b1ZmRllYWEZaOVlvbElKS3J6ZXl0Q0NDR0VFRUxJaDBIQlowSUlJWVFRUWdnaGhCQkNDUG5BaEVJaEpreVlBRnRiVzJ6ZnZwMEpMS2FrcExENkJRY0gvMDhHTm54OGZCRGp2djVLQUFBZ0FFbEVRVlFZR0lpY25CeDgrKzIzYU5Tb0VldFI2NnJLeXNxUW5wN090QnMzYm94V3JWb0JrRmQ3VGsxTlpkWUpCQUsxajM0dkt5dGp0UlhuZnVEQWdVend1V1hMbG1yRFBYeXVYcjJLRlN0V1ZObnY1TW1Ubk1xS0NzZU9IYXRSRmRlaW9pSThmUGdReHNiR01ESXlncjYrUHFSU0thNWV2WXJrNUdSV1g3NktpQzR1TGpBeE1kRjQ3c1ZpTWU5eTFRRGt5Wk1ua1pxYXlncjcyZHZiWTlXcVZVeklyYjZFaElUQTF0WVdTNWN1UlVoSUNBSUNBcGgxZVhsNW1EOS9QaXVVT1dEQUFCdzZkSWhwanhvMUNuZnUzTUgxNjljQkFHRmhZWEIwZEt6eGVMeTh2SERyMWkyTmZmak9xNTZlSGhvM2Jzd0V4ek15TWpCbnpoemN2WHVYMVcvMDZORVlObXhZamNkWDN6cDI3QWh6Yy9OcWJaT1ltTWdLK0pMLzc5NjllOHhyVTFOVFNLWFM5M0xjTjIvZVlOMjZkYmh6NXc2elRQVnBCb0M4SXZXdVhiczR5dzhlUEloSmt5YlY2eGhyU2lxVjRzU0pFNnhsNjlhdHc2NWR1NUNhbW9xK2ZmdnlWZzFYdUhqeG90cnF4TC8rK2l2KzcvLytqMm1MeFdKV1FMVlhyMTU0Ky9ZdGZIeDg0T3pzek5yVzM5OGZUWnMyUldscEtRNGVQTWdzOS9IeGdiZTNOL0x5OGpqai9oQ01qWTNSc21WTFZtaFdtYjYrUG9SQ0lmcjA2Y05aOStqUkkyWWlrL0x2eFpVclYzRGp4ZzNlL2FsVzlhOUtabVltTGx5NGdJc1hMeUluSjBkdHYvejhmRmhZV0xDV0tkK1RHUm9hQXBDSGRqWDlUbDY5ZXBWNXJhT2p3L3JiYVdKcmE0dGV2WG9CNElhSDM0ZUhEeCt5SmdJcHhnSnd6N21tQ1dwODkxYXVycTd3OXZaR1FrSUNEQTBOMGI1OWUwaWxVazV3V1oyeFk4ZmkxYXRYbk9XcTMzOURoZ3poM1g3Z3dJRVlQWHEwVnNjaWhCQkNDQ0dFZkJ3bytFd0lJWVFRUWdnaGhCQkNDQ0VmaVFFREJzREd4Z2JMbHkvbmhGcU1qWTNWQmpicTB4ZGZmTUZaOXI2Q2RNb2lJaUtncjYrdjFhUHQ5Zlgxc1hQblRpUWtKT0RRb1VQdzlmVmwxdjN5eXkrc3ZwNmVubXBEbDZyaEhIMTlmUUR5b0dyMzd0M1JwVXVYYWxYZ0xpMHRSWGw1T2VjeDczeGtNcG5hQ3FIS2xYeXJReVFTWWZIaXhaejN4YWRKa3lhY1picTZ1dWpZc1NNdVhyd0lBTEN5c29LRGd3TWNIQnhnYjI4UE96czdUakJQd2R2Ym05VldyaElOeUVQVlU2Wk00UTFjMTRkUFAvMFVXN2R1aGIyOVBXdjV1M2Z2V0pWYkF3TUQ0ZWJteHVxam82T0QrZlBuSXlvcUN2cjYrdmpxcTY5dzVjcVZHbytsYytmTzJMRmpCd0Q1MzBoeFRoczNiZ3c3T3pzMGF0UUl6WnMzNTkzVzI5dWJWVEZiT2ZRc0VBZ1FIaDdPT2ZjZm02RkRoNnF0dXE3T3BrMmI2aXo0ZlBic1dWeTZkSW16WEp2UHlZZm01ZVdGdlh2M011M1hyMTh6VllnQmVSaDU3dHk1bUQ5L1BsTmhGdUNmMkZCVGxaV1ZPSFBtREg3NjZTZE9GZDhYTDE2Z3VMaVlxWkpiVmxhR3hZc1g0OTI3ZDV6OW5EeDVFczJiTjBkUVVGQ2RqYTJ1WEx4NGtWV0YzY2ZIQjQwYU5jS2NPWFB3OXUxYnJGdTNqdlY5SFJRVWhOemNYRmFnV2QzM2RtWm1KdlBhMjlzYlFxRVE4Zkh4ckQ2S2l2S3FWYkkvL2ZSVDlPalJBL241K2F6d3JMZTNOOExDd3BDYW1zb0pQb3RFSXRZMW80MmxTNWZpeVpNblRIdjQ4T0hvM2J1M1Z0c3FyclhQUHZzTVlyRVlMaTR1c0xlM2g0Mk5EYXl0cldGaFlRRURBd09VbDVmelZyMVdSeXFWMXVoZXBMS3lFbzhmUDhhTkd6ZVlpVThSRVJFYXR6RXdNRUJBUUFENjlPbkRDZmp5VFVZN2NlSUVzckt5dEJyUGd3Y1A4T0RCQTYzNmVubDVNV0ZqUFQwOTNnclQ1OCtmeDdadDI1aDI4K2JOOGYzMzM2c05FQ3RYbndiazEwNVVWQlNudjY2dUxrUWlFYnAwNllKVHAwN2h5cFVyNk5TcEV3QWdJU0dCYzgxMjdOaFI3ZnRRL200VkNvVk10ZVloUTRiQXpjME53NFlOZzZtcHFkcnRWUlVWRlVFaWtXaDFiNld1ajNLMWFrSUlJWVFRUXNoL0JnbytFMElJSVlRUVFnZ2hoQkJDeUVmRTM5OGZRVUZCT0h2MkxHdDVVVkVSRGg4K2pKRWpSMElvRkw2MzhWUW5pRlFkOSs3ZHc4cVZLNW0yY25pVFQwMHFISHQ3ZTdOQ24rZlBuOGY5Ky9kWmZRWU1HS0IyZTlXUW1TTDREQUF6Wjg3VWVod3hNVEhZczJjUEVoTVQ4ZlhYWDJ1OVhWM1QwOU5ENjlhdGNmdjJiWTM5V3JkdXpRa0VLd3dlUEJnQkFRRndjM09EbVptWjFzY1dpVVN3dExSa2hUSVZBZ0lDTUdQR0RPelpzd2VSa1pFWU1tUUkrdmJ0eTRRbDY0dURnd05ubWFPakkxeGNYSkNhbWdwOWZYMk1IajJhRmZoVDBOWFZSV1JrSkNvckszbkQrRWVQSHVXRW9aV3JrQ3RyMkxBaEZpeFlBRWRIUnpnNk9tcGQ0Vkt4TFIreFdJeDU4K2JCdzhNRElTRWgrT1NUVC9EbGwxL0N3OE5ENjMzL3I2aHBnTElxLy96ekQ2dHFlOU9tVGRHdFc3YzZQWWErdmo1c2JXMlo5cFl0V3poOTd0MjdoK25UcDJQNTh1V3dzYkdwMCtNRDh1OVZ2dENnZ1lFQndzUERtYzl4Y1hFeG9xS2lrSmlZcUhaZjY5ZXZSNU1tVFRnVjRqKzBSNDhlc2RxS1NVaENvUkMzYjk5bWZhY0toVUo4OWRWWE1ERXh3ZVRKazVrcXRBS0JnRGY4M0s1ZE95WjQvK1dYWDJMLy92MXF4NkducDRkNTgrWXg3YW9tRE5qWTJMRDZPems1UVNBUXNLNFpiYWlHZThWaWNiWDMwYk5uVC9UczJaTjNYV1ZscGNZS3lYWHAyYk5ubURKbENnRDV4QllYRnhlMWZ4dFhWMWYwN3QwYjNicDFZd0xjUjQ4ZVpmWDVrRS9oVUZTWVZ2aS8vL3MvL1BEREQ2eGxWbFpXdUhyMUt0emMzT0RpNHNLRWpFdExTN0YxNjFhY1AzK2U2ZXZrNUlTb3FDaVltSmlvUGFaWUxFWllXQmpDd3NJQXlFUE02OWF0WS9WeGNYR0JqNCtQMm4wbzMxc3AzMWUxYTljTzdkcTFVN3Vkc2pkdjNtRERoZzJJaTR2NzZDZjNFRUlJSVlRUVF1b0hCWjhKSVlRUVFnZ2hoQkJDQ0NIa0kzTGd3QUZPNkZuaDRNR0RlUG55SmViT25jc0p2R1JtWm1MSmtpV2NaUityZi83NWgxVkJzNzZscEtSd1FvSDI5dllhcXhLK2ZmdVcxZFltaUp1ZW5zNnAzbmp1M0RubXRhK3ZyOXBBME1TSkU1blhYYnQyeGFCQmczajdLUWVGOHZQemNlSENCZGI2UC83NEE5MjdkK2NOSm50N2Uyc01QcnU2dW1MMjdObHExenM1T2NISnlZbHBsNVNVNE5XclYwaFBUMmYrMjY5ZlA3UnMyUklBa0pPVGc2TkhqK0xNbVRPY0lMbFFLTVNZTVdNd2VQQmdBUElxMEFVRkJkaTVjeWR1Mzc3TkNWTzlMd0VCQVVoTlRjVzRjZU5nWTJQREczd0dOQWZlcW50OUJ3UUVNSzhyS3l2eDVzMGJwS2VuTStlMXNySVNreWRQWnRiSHhzYmk0TUdEbk1yWmdQeHZHQlVWQlZ0Ylc4VEh4Nk95c2hKeGNYR0lpNHZEeXBVck5RYlNTTjI1YytjT2Z2dnRONlk5YWRLa2VqM2U3ZHUzY2V2V0xhWnRaV1dGbkp3Y0FQS0pKVk9tVE1HeVpjdFkxZHhuekppQmFkT21BWUJXMWZRQmVZQlpHVi9vMmN2TEN6Tm56bVRDc1dscGFZaU9qdVpVNlJhTHhaQklKTXdFbS9MeWNrUkZSV0hyMXEwUWk4VmFqZWQ5OC9Ed1lKNGlrSktTZ3MyYk43UFdkKy9lblhuZlM1WXN3YVJKaytEdjc0L1hyMS9qM3IxN25QMTk4c2tuRUFxRitPU1RUK0R0N2EweCtLeWpvNE91WGJ0cVBWWmpZK05xOVZlbnBrOFpVTjFIYm00dU1qTXprWm1aaVl5TURMeDY5WXI1OSttbm4vSldvazVLU3NLYU5XdFl2eDhDZ1FDZE8zZkdvRUdEZUovWUlKUEprSlNVaEx0Mzd5SStQbDd0QkM1ZFhWMFlHeHZEMmRrWnFhbXB6TExPblRzakpDU0VOMWl1dWkrUlNLVHhmZmZ1M1J2aDRlRUE1TlhsRmNGa1kyTmpIRGh3Z05tbjhoTTk1czJiaDA4Ly9SUUE4UDMzMytQbXpac2Fqd0VBQlFVRldMOStQZWRKRVRkdjNtUzJGNGxFY0hOelEvUG16WEh6NWszVzB3MDhQVDBSSFIydE1mVE1aKzNhdFp6ZnVxRkRoNnJ0WDFwYXlqcUgydHhYbFpTVTRPSERoeWdvS0dDV0thNGJRSDVmczNEaFFzNlRVZ0Q1T1ZlK0IxdTllalhuL2hrQUxDd3NxaHdISVlRUVFnZ2g1T05Dd1dkQ0NDR0VFRUlJSVlRUVFnajVTT3pkdXhkNzl1elIyQ2MyTmhaVHAwNUZkSFEwYTNsaFlTR3VYcjFhNTJQYXVIRWpVK2xRSFNzckt3Q29sNnFwNnVUbjUydmROeTB0RGZQbXpXTTlYaDBBSmt5WW9MRjZka0pDQXF1dDZUeWNQSGtTKy9idFExNWVuc2F4bUpxYW9rR0RCbFdPMmR6Y0hHNXViaHI3cEthbUlqSXlraFZlQXVSaHZBa1RKbURjdUhIdzkvZG52Y2NPSFRvZ1B6OGZBb0VBUXFFUUFvRUFJcEVJaG9hR2NIRnhnYmUzdDlwemN1M2FOYVNscFNFakk0TUpydkZWY083YXRTdXVYTG1DMzMvL0hYRnhjUnF2QzBXd3JLU2toQlV3L3BDVmlUdDA2SURIangralQ1OCs5WDZzek14TTNMNTltem1maW5NcmtVaFkvZHpkM1pHV2xvYmZmLzhkbHk5ZnhyLy8vcXQybjVhV2xreGwzL2o0ZUdhNVVDaEU4K2JOVVZoWXlJUmRxNUtSa2NGcXg4ZkhZOHlZTWRxK1BkalkyR0Rac21VYSs5U2s0bkpkQkRFVkFnTURtZXFsNmlpSEc3VWRxMnBnWGhGa3JBOFpHUmxZdlhvMWE5bThlZk9RbEpTRUhUdDJBSkJQUXZqMjIyK3hkT2xTZUhwNkFwQy9MOVhncG1wd1VwVnE5V05sSXBFSUkwZU94TUNCQXlFVUNpR1R5WEQwNkZIczJyV0xFMHJVMDlQRGtpVkxrSjZlemhyNzY5ZXZzV3paTWl4ZHVoVEZ4Y1VmeGJWcWJHeU1vcUlpQ0FRQzFnU1Y1OCtmczg2WGhZVUZSbzBheGJUdDdlMnhZY01HT0RnNHFKMVFZbUppQWs5UHozb1B4dGZHbXpkdmFyWDlybDI3Y09qUUlkNlF2SUpRS0dSVmtmNzMzMzl4Nk5BaG5EdDNqdk9acTZ5c3hOV3JWeEViRzR0ZXZYcGh5SkFockdybUVva0UwNlpOcS9KYVZ2eld0V3JWQ3UvZXZVTndjREErLy94empTRlkxWkJ2VlJXZmRYVjFtYUN0b3RxeUFsOEFWN0ZQeFRwdG4vQWhGb3V4ZCs5ZVpHWm1JaWtwQ2ZmdjMwZENRZ0xyYVJvU2lRUVBIejdFdzRjUFdkdnE2K3NqT0RpNHl2T2xhdHUyYmJoOCtUSnJtWWVIaDhhd3ZXcjRYOU45VlhGeE1XYk9uSWxuejU1cEhKdEFJSUN6c3pQdk91WEpJSUI4WWxCMXc5MkVFRUlJSVlTUWp4TUZud2toaEJCQ0NDR0VFRUlJSWVRREt5d3N4S3BWcXpoVi9Td3NMTEJreVJKczNyeVpWZGsxTlRVVmQrN2NlUzlqYTlTb0VXL2xZRDZxWVpyNmVnUzhWQ3JGNGNPSHRUcldnd2NQc0dqUklrNVF1bmZ2M21qWHJoMWtNaG55OC9OaGFHZ0lQVDA5Q0lWQzVPVGs0T0RCZzBoT1RtWnRveTVZQThpRFdGV0ZuZ0hnMmJObnlNN09yckpmYm00dWJ6VmZoWVlORzJMYXRHbWM2cXNLV1ZsWldMeDRNY3pNek5DcVZTdFlXMXZEME5BUVFxRVErdnI2ME5IUllRSlZsWldWS0NrcFFXSmlJdTdmdncrWlRNYUVVYVZTS1NvcUt1RG82SWlZbUJqT09lR3phTkVpclFKVU1wa01rWkdSbURScEVoNDllc1FLeGRWblNMUXFMaTR1R3F0ZWEwTWtFa0ZIUjRlMXJLeXNqQlBZVFV0TDQxUWk1NU9VbElUUm8wZHJkZXc3ZCs1ZytmTGxDQW9LWWxXNjlQTHlncEdSRWZMejh6bVZkN1ZWVWxKU3JXMzVLbkNxaW9pSXFORlk2b3FKaVFrY0hSMjE2bHRhV29ybno1OHpiYUZReVBrN0t5Z0huNTJkbmRHd1ljUGFEVlFOeGNRTzVlK2ZEaDA2d012TEMxNWVYaWd1THNhK2Zmc0FBRVZGUlpnOWV6YWlvNlBScGswYjN2MnBUdmhRZm4vUG5qM2pCQWtWWEYxZE1XZk9IT1o3OHQ2OWU5aTZkU3RUU1ZlWm5wNGV2dnZ1TzNoNGVNRER3d04zN3R4aFRkeUppNHZEbmoxNzBMOS8vNC9pV2gwMWFoVCsvUE5QdEdyVmlqVWhKU2dvQ0E0T0RvaUtpa0p1Ymk3bXpKbkRDYzBxcmkxRjlXMCtzMmZQcnJmclExc1NpUVJaV1Zrd016T0RzYkV4QkFJQlpESVp6cDgvejVsY1U5M2dxTG01dWNiUU15RC9lejErL0JnUEhqeEFiR3dzRWhNVE9YM3M3ZTJSbFpYRlRBd3BMeS9IeVpNbmNlYk1HUVFGQldINDhPRm8xS2dSUkNJUjdPenMxRmJkTnpJeWdxK3ZMN3AxNndZQUNBc0x3L2p4NDVsZzhwczNieUNUeVdCaVlzTDhicGFYbCtQRWlST3NJREdBZXE5TVh0MUpIbloyZGpBek0wT2pSbzNRb2tVTDNMcDFDOWV2WDllNG43S3lNcXhjdVJLQS9La08zdDdlYU4yNk5ieTh2SGp2L3lRU0NkYXRXNGVZbUJqV2NnTURBOHlhTlF0Q29SQ0ZoWVdvckt5RWdZRUJSQ0lSeXN2TDhmRGhRMnphdEltMWphYjdLaU1qSTd4Ky9icksrNG44L0h5MTkwdXFvZjNrNUdTMWdYTkRRME9ONHlHRUVFSUlJWVI4WENqNFRBZ2hoQkJDQ0NHRUVFSUlJUjlRZG5ZMklpSWlPTUVpQ3dzTHJGeTVFczdPemxpeFlnVWlJeU9aU25uRGhnMURuejU5OE1zdnY5VDVlRUpDUXRDNWMyZW1yUzdnTkhQbVRBZ0VBaGdaR1VGSFJ3ZjUrZmw0OE9BQnE0K2lFalNmbmoxN1lzS0VDVXg3M3J4NXZFR25PM2Z1SURvNkdpS1JDTHE2dWhDSlJNalB6K2RVYjdhMnRtYTFwVklwRGh3NGdIMzc5bkdxUmJxNnVqS1BuZ2VBRVNOR01BRmlnVURBR3hDeXNiSFJHSTVzMXF3Wlo1bFFLSVNucHlmYXRXdUg5dTNiWThxVUtZaU1qRlM3RDJWWHIxN1ZXTUY3MmJKbGFOcTBLZTdmdjg4czgvZjN4NE1IRDFnaDcvejhmRnkvZmwyclkyb3lZY0lFdUxxNmFoVjg1Z3NwR1JvYTR2UFBQMGZYcmwweGE5WXNGQllXQWdBS0NncXdmUGx5Vmw4ckt5dW1JdTJIVXRzdzIvang0emtWb3lkTW1JQ25UNSt5bHJtNnVtcTFQM1hCTDNkM2R3d2ZQaHdQSGp6QWtTTkhtT1ZYcmx6QmxTdFhXSDBEQWdLME90Wi9PNUZJeEFxYm01dWI4L2E3ZXZVcWZ2dnRONWlabVVGZlh4OFZGUlY0OXV3WnE4cTV1dSs0d3NKQ1Z1aXlQb0w4bFpXVnVIanhJclp1M1lxU2toSm11YVdsSlN0TS92WFhYNk93c0JBblRwd0FJQTg1TGxpd0FLdFdyWUtMaXd0bXpwekpUSVFvTHk5SFNrb0s2empLRlZsTlRVMWhabWFHdDIvZnN2b01IandZSTBlT2hFZ2tRbEZSRVpZc1dZSzR1RGplY1p1Ym0yUHg0c1ZvMGFJRnMyemF0R2w0OU9nUks2VDRNVlZsMWRmWHg1SWxTMkJnWU1CWjE2SkZDMnpac2dXM2I5OW1oY2x2Mzc2TmhJUUU2T25wSVNNamd4T1kxZGZYWjE1LzZOQ3p3amZmZk1PRWlnME1EQ0NWU2puVjV3SE5ZVlUrNm40N1RVMU40ZXpzRENjbkp5UWtKR0RLbENscTk5R3BVeWZNbmowYmhZV0YyTDkvUDg2ZlA4K0VxYVZTS1M1Y3VJQkxseTRoTURBUTA2ZFBoN096TStzemFHMXREVDgvUC9qNys4UEx5NHRWZmRuUzBwSjFyRC8rK0FNN2QrNWsyb3JxNWFyRVlqRk1UVTIxT3duVklKRklJSkZJVUY1ZXpwcG9JUkFJV1AwS0NncXdhOWN1RkJZV29yQ3dFRGs1T2NqT3pxN3lpUmcyTmpZd056Zm4vVDEvK2ZJbFhyNThpVk9uVGdHUS8wYXRYYnNXUmtaR0FPUVQ3MWFzV01INW5nQ0FLVk9td043ZUhnQnc3dHc1L1BqamoxVysxN1p0MjJwYzM3UnBVOXk5ZTVlMXpNcktDbTNidGtYNzl1MlJrcEtDZmZ2MklUWTJ0c3BqQWRBNHFhbEZpeGFjWURZaGhCQkNDQ0hrNDBYQlowSUlJWVFRUWdnaGhCQkNDUG1Bckt5czRPYm14Z28rMjluWllmbnk1VXlBeE5EUUVNdVdMVU4wZERUTXpNeDRLNys2dXJwaTNicDFyR1VSRVJHODRSUk5ySzJ0T1NGaVBtWm1aaHFEdVFEUXVuVnJ0ZXQwZEhSWVZmZlVQYzY5WmN1V2tFZ2tLQzB0MVhnc0h4OGZWcnUwdEJSWHIxN2xoSjd0N2UzeC9mZmZzeDRqMzZwVks5eStmUnVBK3VxS1gzNzVKU2QwcE16VjFSVUNnUUNHaG9abzI3WXRPblRvZ1BidDIydDhqSHR0ZGV2V2pRays5K3JWQ3hFUkVYang0Z1dXTDEvT1cyVzFwZ1FDQVFJQ0FqanYzOExDQWk0dUxuQjJkb2FMaXdzY0hSMVJVVkdCNmRPbk0zMXNiR3pRczJkUGhJU0VNR0hpeVpNbmM4TE95b0tEZzlWZUQvOXRySzJ0SVJhTFVWQlFBQURRMWRXRms1TVRuSnljbUhQcTVPU0VIVHQyTUJYaGhVSWgyclp0aTRFREJ6TFh2YSt2TCtMaTR0VCszWTJNakJBWUdQaCszdFJIVGlBUXNLcjJxdVBpNHNLcTJzeEg5WHRISVNrcGlkV3VqK0R6MzMvL2pUVnIxckNXNmV2cjQ3dnZ2dU9FdWNlUEg0L1hyMTh6MVpyOS9Qemc1dVlHa1VnRXFWU3FjVUtEY2pqZnhzWUdpeFl0d3ZUcDB5R1JTR0J1Ym82NWMrZXlBci9HeHNabzFhb1ZiL0M1YmR1MmlJaUlRSU1HRFZqTFRVeE04TzIzMzJMdTNMa0E1Q0g5UVlNR1ZSbmdmSjgwZlpkYldWbWhkKy9lckdVU2lZUTFHVUZadzRZTklSS0o2blI4dFNVU2lkQzhlWE5tQXBLNjMxeEhSMGRXYUYwYlRrNU84UFQwaEpPVEU1eWRuWmwveXRXeEh6MTZoS2xUcDNLMkZZdkZDQThQUi9mdTNRSElyL0VwVTZaZzZOQ2gyTHQzTHk1ZHVzVDhic3RrTWdnRUF1anE2c0xaMlJsUG5qeEJRRUFBQWdJQzRPN3VydkUzWEptM3R6ZXJyVzdpaWIrL3YxYjdxNjZEQnc5aTZkS2xuT1dxbjJ1eFdJd25UNTVvTlNGSlQwOFB2cjYrNk4yN045cTJiY3M4M2VMR2pSdTRmdjA2RWhJU2VOK25rNU1URTNvR2dNZVBIL1BlVjRhSGh5TW9LSWhwYTdyL1U3Q3pzOE5ubjMybXNVK3paczF3OSs1ZE5HblNCQjA2ZEVESGpoM1J0R2xUWm4xbVptYVZ4eUdFRUVJSUlZVDhkNkxnTXlHRUVFSUlJWVFRUWdnaGhIeEFBb0VBczJmUFJrWkdCcDQ5ZXdadmIyOUVSa1p5cWdpS1JDSkVSVVdwM1k5UUtPUTh2cnMrdzZNdFdyVFFHSHp1MDZjUGJHMXRtYmErdmo0R0RSckV0RDA4UEZqOWh3MGJ4Z1NiOVBUMG1PV0tSNDlyQ25CYldGaGc0TUNCckdYR3hzWll0bXdacGt5Wmd1enNiQUR5MFBPS0ZTczQ0U0ZQVDA4bStNeW5YNzkrNk5tenA5cjFnTHc2NXRxMWE5RzhlWE8xZ1RhK2FxRTFwYU9qZzg2ZE8yUHo1czBJREF4RVJFUUVCQUlCWEZ4Y3NIMzdkdHk0Y1FPM2J0MUNlbm82OHZMeVVGNWVEcWxVQ3BsTUJxbFV5dnhUdERYeDlQU0VwYVVsMnJScGc5R2pSNk5aczJad2RYVlZXeW0zYjkrK0FJQ3VYYnZDMDlPVEV6WUxEQXhFYVdrcE5tell3QWxhTldqUUFBTUdES2pGbWZrd3pNM05XVldxK1NvQmQrclVpUW5jS245V3YvcnFLeGdaR2FGWnMyWndjSEJnVlNKVkdEVnFGQW9MQzlHbFN4Y0VCQVR3Zmorc1dyVUs4K2JONHczQmZmMzExMHg0emRUVUZJY09IYXJaRzYwbUhSMmRLdnY0K2ZuQnpNeXNXdnQ5OU9nUnA0SnVYWE53Y0lDeHNUR0tpb3A0MXhzWkdTRTBOSlIzblhKZzJ0VFVGTzd1N25VK3Z2YnQyMlA0OE9FNGNPQUFBUGsxc0hqeFlyUnMyWkxUVnlnVVl0NjhlWmcyYlJwYXQyNk44UEJ3NW5QcDQrT2o5dnZWek15TTlRUUFRRjVsUENJaUFtZk9uTUhDaFFzNTFYSUJJRFEwRktXbHBjellyS3lzTUhyMGFGWXdVcFd2cnkrQ2c0UHg0TUVEWnZMRXgzYXRWb2VtY0gyL2Z2M3E5RmgxeGQzZG5mZkpDd3Bpc1Jpelo4L1dPa0NzWUdWbGhmWHIxMnZzNCtIaGdhQ2dJTVRFeEFDUS80WVBHREFBQXdZTTRLMyszYkJoUTh5WU1RTURCdzdFdG0zYkVCOGZEN0ZZakhIanhnRUFCZzBhaEsrKytxcEc5MEZ1Ym03UTA5TkRlWG01Mmo3Mjl2YjQrdXV2cTdYZnhvMGJNNVgzbGU4SGRIVjFXUlg1cmEydGVUK1RmSi90UG4zNmNDWkFBUEw3S0JjWEYzaDRlS0J0Mjdidzl2Wm0zVnNCOHI5TDM3NTkwYmR2WHhRVUZPREdqUnU0Y3VVSzR1UGptUkQ1RjE5OHdkcW1kKy9leU03T3h0NjllNWxsSTBhTTROeUR1YnE2UWw5Zm4vTjBEZ1V6TXpNc1diS0U5L2RPV1hCd01ENy8vSFBXL2FReVhWM2RPcnUzVXE3Q1RnZ2hoQkJDQ1BuNFVmQ1pFRUlJSVlRUVFnZ2hoQkJDUGpBOVBUMHNYTGdRTVRFeENBc0xVeHZVVVExbUhUdDJUT04rdDI3ZHFuYWRycTR1SzZCYjNYQVFYNmhMS0JUQ3pzNE92WHYzWm9XY0FYbklSeEZJNHFQcGNlZk5temZuRFFFWkdocmlrMDgrd2RpeFkzbER1QTBhTk1DaVJZc1FFUkVCYjI5dnpKczNqemRBcFFoaEM0VkM2T25wd2RqWUdPYm01bkIwZEVTdlhyM1VWblZWeFJkS1VxYXUrbWR0VEowNkZVRkJRYXdnbWxBb1JLZE9uZENwVXlldDkxTlpXWW1LaWdyZVlMUWlET1RvNkFoSFI4Y3E5elY1OHVRcSsvVHUzUnNlSGg0NGVQQWdFaE1Ua1p1YkMwOVBUMHliTnExZXEyVFhGeDhmbnlxdmsrSERoL011RHdrSnFYTC9UazVPdk9FMlpXWm1abGkvZmowdVhMaUFDeGN1NE5XclY5RFgxOGZnd1lOWllYS0JRTUFiVnYxUWhnOGZYdTFnOEtaTm02b01QZ3NFQXRaM1hIVXI3QW9FQWpSdDJoUUpDUW1zNWNiR3h2RHk4c0tvVWFPWXF2eXFsQ3MrdDJ2WHJ0NG1vWXdjT1JMcDZlbDQ4dVFKb3FLaTBMeDVjN1Y5RFEwTnNYNzllczRFbVpZdFcrSzMzMzdqOUczUm9nWEN3OE9aU3UzS2dvS0MwSzFiTjQzdmErVElrU2dzTElTRGd3TSsvL3h6cmM3L3VISGprSnVieTR6eFk3dFdxOFBHeGdhbXBxWjQ5KzRkQVBuMXAvaDlWQTJKZml5VUp5VHA2dXBDVDA4UGVucDZNRFUxaGErdkw0WU1HY0k3cWFPdWpCbzFDdG5aMmVqV3JSc0NBZ0swQ3JTNnVMaGc1Y3FWdUhYckZpb3FLcGhKRkh5LzlkclMrWC90M2JGSzYzQVV3T0dUQkdrUk9vaTA0aUFxT0xnNTJNM0pyZUFVM0gwTkYxL0pseEFjbkFVWGNYRnpFZ1d4eFpiYzRhSndxWHIxY29zSC9iNHRiVEkwSlZueSs1OVVWV3hzYk1URnhVVkUvRDRYclZZcjV1Zm5ZM0Z4TWJhM3QyTi9mLy9WYStNOS9YNC8rdjMrMU9kemMzTnhkSFQwc24xNWVSbkh4OGQvN0xPN3V4dDdlM3RUeCs3czdNVHA2V2wwdTkzbzlYcXh0TFFVYTJ0cnNicTYrcW43VHFmVGljRmdFSVBCSU83dTd1TGs1Q1R1Nys5alpXVmxhdCtEZzRPNHZyNk9zN096T0R3OGZIWHlkVlZWc2JtNUdlZm41MUZWVmJUYjdlaDBPdEh0ZG1OcmF5dnF1djdRZjdTOHZQenU5M1ZkUjEzWEgvNmRBQURBOTFFMGI3MjNEd0FBQUFBQTN0QTBUVHc5UFVWUkZGRVVSWlJsT2JPNGJ6UWF4WEE0akxJc295aUtxS3BxS3R4K3o5WFZWYXl2cjg5MEFqYncvWXpINDNoK2pQWjhqL3ZzdE50Wkd3Nkg4Zmo0R0FzTEMvOTAvSGc4anR2YjI2aXFLbHF0VnJUYjdmOCsvZmluZW5oNGlLWnBYZ0xpN0pxbWljbGs4dGNwdkQvQjg1c1F2dUphbUV3bUx3czd5cktNWHE4M3RXRGhxNDFHbzdpNXVmblFZaWdBQUlCWkVENERBQUFBQUFBQUFBQUFBT2taYndFQUFBQUFBQUFBQUFBQXBDZDhCZ0FBQUFBQUFBQUFBQURTRXo0REFBQUFBQUFBQUFBQUFPa0pud0VBQUFBQUFBQUFBQUNBOUlUUEFBQUFBQUFBQUFBQUFFQjZ3bWNBQUFBQUFBQUFBQUFBSUQzaE13QUFBQUFBQUFBQUFBQ1FudkFaQUFBQUFBQUFBQUFBQUVoUCtBd0FBQUFBQUFBQUFBQUFwQ2Q4QmdBQUFBQUFBQUFBQUFEU0V6NERBQUFBQUFBQUFBQUFBT2tKbndFQUFBQUFBQUFBQUFDQTlJVFBBQUFBQUFBQUFBQUFBRUI2d21jQUFBQUFBQUFBQUFBQUlEM2hNd0FBQUFBQUFBQUFBQUNRbnZBWkFBQUFBQUFBQUFBQUFFaFArQXdBQUFBQUFBQUFBQUFBcENkOEJnQUFBQUFBQUFBQUFBRFNFejREQUFBQUFBQUFBQUFBQU9rSm53RUFBQUFBQUFBQUFBQ0E5SVRQQUFBQUFBQUFBQUFBQUVCNndtY0FBQUFBQUFBQUFBQUFJRDNoTXdBQUFBQUFBQUFBQUFDUW52QVpBQUFBQUFBQUFBQUFBRWhQK0F3QUFBQUFBQUFBQUFBQXBDZDhCZ0FBQUFBQUFBQUFBQURTRXo0REFBQUFBQUFBQUFBQUFPa0pud0VBQUFBQUFBQUFBQUNBOUlUUEFBQUFBQUFBQUFBQUFFQjZ3bWNBQUFBQUFBQUFBQUFBSUQzaE13QUFBQUFBQUFBQUFBQ1FudkFaQUFBQUFBQUFBQUFBQUVoUCtBd0FBQUFBQUFBQUFBQUFwQ2Q4Qmk3Q3U2Z0FBQUVMU1VSQlZBQUFBQUFBQUFBQUFBRFNFejREQUFBQUFBQUFBQUFBQU9rSm53RUFBQUFBQUFBQUFBQ0E5SVRQQUFBQUFBQUFBQUFBQUVCNndtY0FBQUFBQUFBQUFBQUFJRDNoTXdBQUFBQUFBQUFBQUFDUW52QVpBQUFBQUFBQUFBQUFBRWhQK0F3QUFBQUFBQUFBQUFBQXBDZDhCZ0FBQUFBQUFBQUFBQURTRXo0REFBQUFBQUFBQUFBQUFPa0pud0VBQUFBQUFBQUFBQUNBOUlUUEFBQUFBQUFBQUFBQUFFQjZ3bWNBQUFBQUFBQUFBQUFBSUQzaE13QUFBQUFBQUFBQUFBQ1FudkFaQUFBQUFBQUFBQUFBQUVoUCtBd0FBQUFBQUFBQUFBQUFwQ2Q4QmdBQUFBQUFBQUFBQUFEU0V6NERBQUFBQUFBQUFBQUFBT2tKbndFQUFBQUFBQUFBQUFDQTlINEIzYTJ5VG9UYU5mNEFBQUFBU1VWT1JLNUNZSUk9IiwKCSJUaGVtZSIgOiAiIiwKCSJUeXBlIiA6ICJtaW5kIiwKCSJVc2VySWQiIDogIiIsCgkiVmVyc2lvbiIgOiAiMTUyIgp9Cg=="/>
    </extobj>
  </extobjs>
</s:customData>
</file>

<file path=customXml/itemProps269.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10994</Words>
  <Application>WPS 演示</Application>
  <PresentationFormat>宽屏</PresentationFormat>
  <Paragraphs>885</Paragraphs>
  <Slides>48</Slides>
  <Notes>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48</vt:i4>
      </vt:variant>
    </vt:vector>
  </HeadingPairs>
  <TitlesOfParts>
    <vt:vector size="64" baseType="lpstr">
      <vt:lpstr>Arial</vt:lpstr>
      <vt:lpstr>宋体</vt:lpstr>
      <vt:lpstr>Wingdings</vt:lpstr>
      <vt:lpstr>Wingdings</vt:lpstr>
      <vt:lpstr>微软雅黑</vt:lpstr>
      <vt:lpstr>Calibri</vt:lpstr>
      <vt:lpstr>方正小标宋简体</vt:lpstr>
      <vt:lpstr>汉仪中宋简</vt:lpstr>
      <vt:lpstr>Arial Unicode MS</vt:lpstr>
      <vt:lpstr>Agency FB</vt:lpstr>
      <vt:lpstr>Trebuchet MS</vt:lpstr>
      <vt:lpstr>Century Gothic</vt:lpstr>
      <vt:lpstr>Symbol</vt:lpstr>
      <vt:lpstr>方正小标宋_GBK</vt:lpstr>
      <vt:lpstr>楷体_GB2312</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卢秀雯</cp:lastModifiedBy>
  <cp:revision>188</cp:revision>
  <dcterms:created xsi:type="dcterms:W3CDTF">2019-06-19T02:08:00Z</dcterms:created>
  <dcterms:modified xsi:type="dcterms:W3CDTF">2026-04-22T00:17:16Z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2052-12.1.0.25865</vt:lpwstr>
  </property>
  <property fmtid="{D5CDD505-2E9C-101B-9397-08002B2CF9AE}" pid="3" name="ICV">
    <vt:lpwstr>3C21FA5097864010B0B79017387E40FB_13</vt:lpwstr>
  </property>
</Properties>
</file>