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1"/>
  </p:notesMasterIdLst>
  <p:sldIdLst>
    <p:sldId id="517" r:id="rId4"/>
    <p:sldId id="516" r:id="rId5"/>
    <p:sldId id="519" r:id="rId6"/>
    <p:sldId id="520" r:id="rId7"/>
    <p:sldId id="522" r:id="rId8"/>
    <p:sldId id="524" r:id="rId9"/>
    <p:sldId id="529" r:id="rId10"/>
    <p:sldId id="530" r:id="rId11"/>
    <p:sldId id="525" r:id="rId12"/>
    <p:sldId id="526" r:id="rId13"/>
    <p:sldId id="527" r:id="rId14"/>
    <p:sldId id="528" r:id="rId15"/>
    <p:sldId id="531" r:id="rId16"/>
    <p:sldId id="501" r:id="rId17"/>
    <p:sldId id="505" r:id="rId18"/>
    <p:sldId id="259" r:id="rId19"/>
    <p:sldId id="507" r:id="rId20"/>
    <p:sldId id="508" r:id="rId21"/>
    <p:sldId id="509" r:id="rId22"/>
    <p:sldId id="510" r:id="rId23"/>
    <p:sldId id="511" r:id="rId24"/>
    <p:sldId id="512" r:id="rId25"/>
    <p:sldId id="513" r:id="rId26"/>
    <p:sldId id="514" r:id="rId27"/>
    <p:sldId id="515" r:id="rId28"/>
    <p:sldId id="532" r:id="rId29"/>
    <p:sldId id="298" r:id="rId30"/>
    <p:sldId id="302" r:id="rId31"/>
    <p:sldId id="299" r:id="rId32"/>
    <p:sldId id="316" r:id="rId33"/>
    <p:sldId id="317" r:id="rId34"/>
    <p:sldId id="318" r:id="rId35"/>
    <p:sldId id="319" r:id="rId36"/>
    <p:sldId id="320" r:id="rId37"/>
    <p:sldId id="330" r:id="rId38"/>
    <p:sldId id="331" r:id="rId39"/>
    <p:sldId id="323" r:id="rId4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AF749C1D-989D-4456-AD7F-A2E7E23882B3}">
          <p14:sldIdLst>
            <p14:sldId id="517"/>
            <p14:sldId id="516"/>
            <p14:sldId id="519"/>
            <p14:sldId id="520"/>
            <p14:sldId id="522"/>
            <p14:sldId id="524"/>
            <p14:sldId id="529"/>
            <p14:sldId id="530"/>
            <p14:sldId id="525"/>
            <p14:sldId id="526"/>
            <p14:sldId id="527"/>
            <p14:sldId id="528"/>
            <p14:sldId id="531"/>
            <p14:sldId id="501"/>
            <p14:sldId id="505"/>
            <p14:sldId id="259"/>
            <p14:sldId id="507"/>
            <p14:sldId id="508"/>
            <p14:sldId id="509"/>
            <p14:sldId id="510"/>
            <p14:sldId id="511"/>
            <p14:sldId id="512"/>
            <p14:sldId id="513"/>
            <p14:sldId id="514"/>
            <p14:sldId id="515"/>
            <p14:sldId id="532"/>
            <p14:sldId id="298"/>
            <p14:sldId id="302"/>
            <p14:sldId id="299"/>
            <p14:sldId id="316"/>
            <p14:sldId id="317"/>
            <p14:sldId id="318"/>
            <p14:sldId id="319"/>
            <p14:sldId id="320"/>
            <p14:sldId id="330"/>
            <p14:sldId id="331"/>
            <p14:sldId id="323"/>
          </p14:sldIdLst>
        </p14:section>
      </p14:sectionLst>
    </p:ext>
    <p:ext uri="{EFAFB233-063F-42B5-8137-9DF3F51BA10A}">
      <p15:sldGuideLst xmlns:p15="http://schemas.microsoft.com/office/powerpoint/2012/main">
        <p15:guide id="1" orient="horz" pos="221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00"/>
    <a:srgbClr val="B00000"/>
    <a:srgbClr val="CE0000"/>
    <a:srgbClr val="FF251B"/>
    <a:srgbClr val="FFC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0"/>
    <p:restoredTop sz="93470"/>
  </p:normalViewPr>
  <p:slideViewPr>
    <p:cSldViewPr snapToGrid="0" snapToObjects="1" showGuides="1">
      <p:cViewPr varScale="1">
        <p:scale>
          <a:sx n="116" d="100"/>
          <a:sy n="116" d="100"/>
        </p:scale>
        <p:origin x="1836" y="102"/>
      </p:cViewPr>
      <p:guideLst>
        <p:guide orient="horz" pos="2216"/>
        <p:guide pos="2880"/>
      </p:guideLst>
    </p:cSldViewPr>
  </p:slideViewPr>
  <p:notesTextViewPr>
    <p:cViewPr>
      <p:scale>
        <a:sx n="100" d="100"/>
        <a:sy n="100" d="100"/>
      </p:scale>
      <p:origin x="0" y="0"/>
    </p:cViewPr>
  </p:notesTextViewPr>
  <p:sorterViewPr showFormatting="0">
    <p:cViewPr>
      <p:scale>
        <a:sx n="66" d="100"/>
        <a:sy n="66" d="100"/>
      </p:scale>
      <p:origin x="0" y="2538"/>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notesMaster" Target="notesMasters/notesMaster1.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73FB383-CD39-4F71-81CA-7C638946B5F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D3866FD-E5CB-4038-A4F9-85A6F878282C}" type="datetime1">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8.jpeg"/><Relationship Id="rId2" Type="http://schemas.openxmlformats.org/officeDocument/2006/relationships/image" Target="../media/image25.emf"/><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emf"/><Relationship Id="rId1"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97255" y="790295"/>
            <a:ext cx="3279932" cy="993734"/>
          </a:xfrm>
          <a:prstGeom prst="rect">
            <a:avLst/>
          </a:prstGeom>
        </p:spPr>
      </p:pic>
      <p:sp>
        <p:nvSpPr>
          <p:cNvPr id="3" name="矩形 2"/>
          <p:cNvSpPr/>
          <p:nvPr/>
        </p:nvSpPr>
        <p:spPr>
          <a:xfrm>
            <a:off x="263611" y="3105835"/>
            <a:ext cx="8526162" cy="954107"/>
          </a:xfrm>
          <a:prstGeom prst="rect">
            <a:avLst/>
          </a:prstGeom>
        </p:spPr>
        <p:txBody>
          <a:bodyPr wrap="square">
            <a:spAutoFit/>
          </a:bodyPr>
          <a:lstStyle/>
          <a:p>
            <a:pPr algn="ctr"/>
            <a:r>
              <a:rPr lang="zh-CN" altLang="en-US" sz="2800" dirty="0" smtClean="0"/>
              <a:t>      中国银行东湖分行</a:t>
            </a:r>
            <a:r>
              <a:rPr lang="en-US" altLang="zh-CN" sz="2800" dirty="0" smtClean="0"/>
              <a:t>2025</a:t>
            </a:r>
            <a:r>
              <a:rPr lang="zh-CN" altLang="en-US" sz="2800" dirty="0"/>
              <a:t>年“校园地国家助学贷款</a:t>
            </a:r>
            <a:r>
              <a:rPr lang="zh-CN" altLang="en-US" sz="2800" dirty="0" smtClean="0"/>
              <a:t>”  申请</a:t>
            </a:r>
            <a:r>
              <a:rPr lang="zh-CN" altLang="en-US" sz="2800" dirty="0"/>
              <a:t>流程及政策宣传</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2105513" y="1789671"/>
            <a:ext cx="4932974" cy="4525963"/>
          </a:xfrm>
          <a:prstGeom prst="rect">
            <a:avLst/>
          </a:prstGeom>
        </p:spPr>
      </p:pic>
      <p:pic>
        <p:nvPicPr>
          <p:cNvPr id="5" name="图片 4"/>
          <p:cNvPicPr>
            <a:picLocks noChangeAspect="1"/>
          </p:cNvPicPr>
          <p:nvPr/>
        </p:nvPicPr>
        <p:blipFill>
          <a:blip r:embed="rId2"/>
          <a:stretch>
            <a:fillRect/>
          </a:stretch>
        </p:blipFill>
        <p:spPr>
          <a:xfrm>
            <a:off x="104544" y="580939"/>
            <a:ext cx="1767993" cy="5303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1738312" y="1782227"/>
            <a:ext cx="5667375" cy="4524375"/>
          </a:xfrm>
          <a:prstGeom prst="rect">
            <a:avLst/>
          </a:prstGeom>
        </p:spPr>
      </p:pic>
      <p:pic>
        <p:nvPicPr>
          <p:cNvPr id="5" name="图片 4"/>
          <p:cNvPicPr>
            <a:picLocks noChangeAspect="1"/>
          </p:cNvPicPr>
          <p:nvPr/>
        </p:nvPicPr>
        <p:blipFill>
          <a:blip r:embed="rId2"/>
          <a:stretch>
            <a:fillRect/>
          </a:stretch>
        </p:blipFill>
        <p:spPr>
          <a:xfrm>
            <a:off x="104544" y="580939"/>
            <a:ext cx="1767993" cy="5303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2009258" y="1863811"/>
            <a:ext cx="5125484" cy="4525963"/>
          </a:xfrm>
          <a:prstGeom prst="rect">
            <a:avLst/>
          </a:prstGeom>
        </p:spPr>
      </p:pic>
      <p:pic>
        <p:nvPicPr>
          <p:cNvPr id="5" name="图片 4"/>
          <p:cNvPicPr>
            <a:picLocks noChangeAspect="1"/>
          </p:cNvPicPr>
          <p:nvPr/>
        </p:nvPicPr>
        <p:blipFill>
          <a:blip r:embed="rId2"/>
          <a:stretch>
            <a:fillRect/>
          </a:stretch>
        </p:blipFill>
        <p:spPr>
          <a:xfrm>
            <a:off x="104544" y="580939"/>
            <a:ext cx="1767993" cy="5303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特别提示</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1757362" y="1748631"/>
            <a:ext cx="5629275" cy="4229100"/>
          </a:xfrm>
          <a:prstGeom prst="rect">
            <a:avLst/>
          </a:prstGeom>
        </p:spPr>
      </p:pic>
      <p:pic>
        <p:nvPicPr>
          <p:cNvPr id="5" name="图片 4"/>
          <p:cNvPicPr>
            <a:picLocks noChangeAspect="1"/>
          </p:cNvPicPr>
          <p:nvPr/>
        </p:nvPicPr>
        <p:blipFill>
          <a:blip r:embed="rId2"/>
          <a:stretch>
            <a:fillRect/>
          </a:stretch>
        </p:blipFill>
        <p:spPr>
          <a:xfrm>
            <a:off x="104544" y="580939"/>
            <a:ext cx="1767993" cy="5303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6514" y="456577"/>
            <a:ext cx="3678178" cy="369332"/>
          </a:xfrm>
          <a:prstGeom prst="rect">
            <a:avLst/>
          </a:prstGeom>
          <a:noFill/>
        </p:spPr>
        <p:txBody>
          <a:bodyPr wrap="square" rtlCol="0">
            <a:spAutoFit/>
          </a:bodyPr>
          <a:lstStyle/>
          <a:p>
            <a:pPr marL="0" marR="0" indent="0" algn="l" defTabSz="914400" eaLnBrk="1" fontAlgn="base" latinLnBrk="0" hangingPunct="1">
              <a:lnSpc>
                <a:spcPct val="100000"/>
              </a:lnSpc>
              <a:spcBef>
                <a:spcPct val="0"/>
              </a:spcBef>
              <a:spcAft>
                <a:spcPct val="0"/>
              </a:spcAft>
              <a:buClrTx/>
              <a:buSzTx/>
              <a:buFontTx/>
              <a:buNone/>
            </a:pPr>
            <a:r>
              <a:rPr lang="zh-CN" altLang="en-US" b="1" kern="0" dirty="0">
                <a:latin typeface="微软雅黑" panose="020B0503020204020204" charset="-122"/>
                <a:ea typeface="微软雅黑" panose="020B0503020204020204" charset="-122"/>
                <a:sym typeface="+mn-ea"/>
              </a:rPr>
              <a:t>校园</a:t>
            </a:r>
            <a:r>
              <a:rPr lang="zh-CN" altLang="en-US" b="1" kern="0" dirty="0" smtClean="0">
                <a:latin typeface="微软雅黑" panose="020B0503020204020204" charset="-122"/>
                <a:ea typeface="微软雅黑" panose="020B0503020204020204" charset="-122"/>
                <a:sym typeface="+mn-ea"/>
              </a:rPr>
              <a:t>地国家助学贷款贷款全流程</a:t>
            </a:r>
            <a:endParaRPr lang="zh-CN" altLang="en-US" dirty="0"/>
          </a:p>
        </p:txBody>
      </p:sp>
      <p:grpSp>
        <p:nvGrpSpPr>
          <p:cNvPr id="7" name="组合 6"/>
          <p:cNvGrpSpPr/>
          <p:nvPr/>
        </p:nvGrpSpPr>
        <p:grpSpPr>
          <a:xfrm>
            <a:off x="142875" y="575961"/>
            <a:ext cx="8801100" cy="403225"/>
            <a:chOff x="0" y="473705"/>
            <a:chExt cx="12192000" cy="402947"/>
          </a:xfrm>
        </p:grpSpPr>
        <p:cxnSp>
          <p:nvCxnSpPr>
            <p:cNvPr id="8" name="直接连接符 7"/>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9151937" y="473705"/>
              <a:ext cx="1676400" cy="402947"/>
              <a:chOff x="8686800" y="-1014228"/>
              <a:chExt cx="1676400" cy="402947"/>
            </a:xfrm>
          </p:grpSpPr>
          <p:sp>
            <p:nvSpPr>
              <p:cNvPr id="10" name="矩形 9"/>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18" name="文本框 17"/>
          <p:cNvSpPr txBox="1"/>
          <p:nvPr/>
        </p:nvSpPr>
        <p:spPr>
          <a:xfrm>
            <a:off x="391160" y="1435735"/>
            <a:ext cx="1222375"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scene3d>
              <a:camera prst="orthographicFront"/>
              <a:lightRig rig="threePt" dir="t"/>
            </a:scene3d>
          </a:bodyPr>
          <a:lstStyle/>
          <a:p>
            <a:r>
              <a:rPr lang="zh-CN" altLang="en-US" sz="1400" kern="0" noProof="0" dirty="0" smtClean="0">
                <a:solidFill>
                  <a:schemeClr val="tx1"/>
                </a:solidFill>
                <a:effectLst>
                  <a:outerShdw blurRad="38100" dist="19050" dir="2700000" algn="tl" rotWithShape="0">
                    <a:schemeClr val="dk1">
                      <a:alpha val="40000"/>
                    </a:schemeClr>
                  </a:outerShdw>
                </a:effectLst>
                <a:uLnTx/>
                <a:uFillTx/>
                <a:latin typeface="+mn-ea"/>
                <a:sym typeface="+mn-ea"/>
              </a:rPr>
              <a:t>学生在线提交贷款申请</a:t>
            </a:r>
            <a:endParaRPr lang="zh-CN" altLang="en-US" sz="1400" kern="0" noProof="0" dirty="0" smtClean="0">
              <a:solidFill>
                <a:schemeClr val="tx1"/>
              </a:solidFill>
              <a:effectLst>
                <a:outerShdw blurRad="38100" dist="19050" dir="2700000" algn="tl" rotWithShape="0">
                  <a:schemeClr val="dk1">
                    <a:alpha val="40000"/>
                  </a:schemeClr>
                </a:outerShdw>
              </a:effectLst>
              <a:uLnTx/>
              <a:uFillTx/>
              <a:latin typeface="+mn-ea"/>
              <a:sym typeface="+mn-ea"/>
            </a:endParaRPr>
          </a:p>
        </p:txBody>
      </p:sp>
      <p:cxnSp>
        <p:nvCxnSpPr>
          <p:cNvPr id="23" name="直接箭头连接符 22"/>
          <p:cNvCxnSpPr/>
          <p:nvPr/>
        </p:nvCxnSpPr>
        <p:spPr>
          <a:xfrm>
            <a:off x="2045970" y="1816100"/>
            <a:ext cx="332105"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6" name="矩形 25"/>
          <p:cNvSpPr/>
          <p:nvPr/>
        </p:nvSpPr>
        <p:spPr>
          <a:xfrm>
            <a:off x="2045970" y="1447800"/>
            <a:ext cx="871855" cy="52451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高校在线审批</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4" name="文本框 33"/>
          <p:cNvSpPr txBox="1"/>
          <p:nvPr/>
        </p:nvSpPr>
        <p:spPr>
          <a:xfrm>
            <a:off x="3350260" y="1435735"/>
            <a:ext cx="806450" cy="583565"/>
          </a:xfrm>
          <a:prstGeom prst="rect">
            <a:avLst/>
          </a:prstGeom>
          <a:extLst>
            <a:ext uri="{909E8E84-426E-40DD-AFC4-6F175D3DCCD1}">
              <a14:hiddenFill xmlns:a14="http://schemas.microsoft.com/office/drawing/2010/main">
                <a:solidFill>
                  <a:schemeClr val="accent2"/>
                </a:solidFill>
              </a14:hiddenFill>
            </a:ext>
          </a:extLst>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fontAlgn="base">
              <a:spcBef>
                <a:spcPct val="0"/>
              </a:spcBef>
              <a:spcAft>
                <a:spcPct val="0"/>
              </a:spcAft>
            </a:pPr>
            <a:r>
              <a:rPr lang="zh-CN" altLang="en-US" sz="1600" kern="0" dirty="0" smtClean="0">
                <a:latin typeface="+mn-ea"/>
                <a:sym typeface="+mn-ea"/>
              </a:rPr>
              <a:t>银行</a:t>
            </a:r>
            <a:endParaRPr lang="zh-CN" altLang="en-US" sz="1600" kern="0" dirty="0" smtClean="0">
              <a:latin typeface="+mn-ea"/>
              <a:sym typeface="+mn-ea"/>
            </a:endParaRPr>
          </a:p>
          <a:p>
            <a:pPr algn="ctr" fontAlgn="base">
              <a:spcBef>
                <a:spcPct val="0"/>
              </a:spcBef>
              <a:spcAft>
                <a:spcPct val="0"/>
              </a:spcAft>
            </a:pPr>
            <a:r>
              <a:rPr lang="zh-CN" altLang="en-US" sz="1600" kern="0" dirty="0" smtClean="0">
                <a:latin typeface="+mn-ea"/>
                <a:sym typeface="+mn-ea"/>
              </a:rPr>
              <a:t>审批</a:t>
            </a:r>
            <a:endParaRPr lang="zh-CN" altLang="en-US" sz="1600" kern="0" dirty="0" smtClean="0">
              <a:latin typeface="+mn-ea"/>
              <a:sym typeface="+mn-ea"/>
            </a:endParaRPr>
          </a:p>
        </p:txBody>
      </p:sp>
      <p:sp>
        <p:nvSpPr>
          <p:cNvPr id="35" name="文本框 34"/>
          <p:cNvSpPr txBox="1"/>
          <p:nvPr/>
        </p:nvSpPr>
        <p:spPr>
          <a:xfrm>
            <a:off x="4735830" y="1478280"/>
            <a:ext cx="1078865" cy="5835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fontAlgn="base">
              <a:spcBef>
                <a:spcPct val="0"/>
              </a:spcBef>
              <a:spcAft>
                <a:spcPct val="0"/>
              </a:spcAft>
            </a:pPr>
            <a:r>
              <a:rPr lang="zh-CN" altLang="en-US" sz="1600" kern="0" dirty="0" smtClean="0">
                <a:latin typeface="+mn-ea"/>
                <a:sym typeface="+mn-ea"/>
              </a:rPr>
              <a:t>学生在线</a:t>
            </a:r>
            <a:endParaRPr lang="zh-CN" altLang="en-US" sz="1600" kern="0" dirty="0" smtClean="0">
              <a:latin typeface="+mn-ea"/>
              <a:sym typeface="+mn-ea"/>
            </a:endParaRPr>
          </a:p>
          <a:p>
            <a:pPr algn="ctr" fontAlgn="base">
              <a:spcBef>
                <a:spcPct val="0"/>
              </a:spcBef>
              <a:spcAft>
                <a:spcPct val="0"/>
              </a:spcAft>
            </a:pPr>
            <a:r>
              <a:rPr lang="zh-CN" altLang="en-US" sz="1600" kern="0" dirty="0" smtClean="0">
                <a:latin typeface="+mn-ea"/>
                <a:sym typeface="+mn-ea"/>
              </a:rPr>
              <a:t>签署合同</a:t>
            </a:r>
            <a:endParaRPr lang="zh-CN" altLang="en-US" sz="1600" kern="0" dirty="0" smtClean="0">
              <a:latin typeface="+mn-ea"/>
              <a:sym typeface="+mn-ea"/>
            </a:endParaRPr>
          </a:p>
        </p:txBody>
      </p:sp>
      <p:cxnSp>
        <p:nvCxnSpPr>
          <p:cNvPr id="37" name="直接箭头连接符 36"/>
          <p:cNvCxnSpPr/>
          <p:nvPr/>
        </p:nvCxnSpPr>
        <p:spPr>
          <a:xfrm>
            <a:off x="1663700" y="1770380"/>
            <a:ext cx="332105"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38" name="直接箭头连接符 37"/>
          <p:cNvCxnSpPr/>
          <p:nvPr/>
        </p:nvCxnSpPr>
        <p:spPr>
          <a:xfrm>
            <a:off x="2950845" y="1770380"/>
            <a:ext cx="332105"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40" name="直接箭头连接符 39"/>
          <p:cNvCxnSpPr/>
          <p:nvPr/>
        </p:nvCxnSpPr>
        <p:spPr>
          <a:xfrm>
            <a:off x="4224020" y="1816100"/>
            <a:ext cx="444500"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41" name="文本框 40"/>
          <p:cNvSpPr txBox="1"/>
          <p:nvPr/>
        </p:nvSpPr>
        <p:spPr>
          <a:xfrm flipH="1">
            <a:off x="6239510" y="1478280"/>
            <a:ext cx="1318895" cy="5835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fontAlgn="base">
              <a:spcBef>
                <a:spcPct val="0"/>
              </a:spcBef>
              <a:spcAft>
                <a:spcPct val="0"/>
              </a:spcAft>
            </a:pPr>
            <a:r>
              <a:rPr lang="zh-CN" altLang="en-US" sz="1600" kern="0" dirty="0" smtClean="0">
                <a:latin typeface="+mn-ea"/>
                <a:sym typeface="+mn-ea"/>
              </a:rPr>
              <a:t>高校在线</a:t>
            </a:r>
            <a:endParaRPr lang="zh-CN" altLang="en-US" sz="1600" kern="0" dirty="0" smtClean="0">
              <a:latin typeface="+mn-ea"/>
              <a:sym typeface="+mn-ea"/>
            </a:endParaRPr>
          </a:p>
          <a:p>
            <a:pPr algn="ctr" fontAlgn="base">
              <a:spcBef>
                <a:spcPct val="0"/>
              </a:spcBef>
              <a:spcAft>
                <a:spcPct val="0"/>
              </a:spcAft>
            </a:pPr>
            <a:r>
              <a:rPr lang="zh-CN" altLang="en-US" sz="1600" kern="0" dirty="0" smtClean="0">
                <a:latin typeface="+mn-ea"/>
                <a:sym typeface="+mn-ea"/>
              </a:rPr>
              <a:t>入学确认</a:t>
            </a:r>
            <a:endParaRPr lang="zh-CN" altLang="en-US" sz="1600" kern="0" dirty="0" smtClean="0">
              <a:latin typeface="+mn-ea"/>
              <a:sym typeface="+mn-ea"/>
            </a:endParaRPr>
          </a:p>
        </p:txBody>
      </p:sp>
      <p:cxnSp>
        <p:nvCxnSpPr>
          <p:cNvPr id="42" name="直接箭头连接符 41"/>
          <p:cNvCxnSpPr/>
          <p:nvPr/>
        </p:nvCxnSpPr>
        <p:spPr>
          <a:xfrm>
            <a:off x="5861050" y="1816100"/>
            <a:ext cx="332105"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cxnSp>
        <p:nvCxnSpPr>
          <p:cNvPr id="43" name="直接箭头连接符 42"/>
          <p:cNvCxnSpPr/>
          <p:nvPr/>
        </p:nvCxnSpPr>
        <p:spPr>
          <a:xfrm>
            <a:off x="7558405" y="1816100"/>
            <a:ext cx="332105" cy="0"/>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44" name="文本框 43"/>
          <p:cNvSpPr txBox="1"/>
          <p:nvPr/>
        </p:nvSpPr>
        <p:spPr>
          <a:xfrm>
            <a:off x="8034020" y="1604010"/>
            <a:ext cx="995680" cy="337185"/>
          </a:xfrm>
          <a:prstGeom prst="rect">
            <a:avLst/>
          </a:prstGeom>
        </p:spPr>
        <p:style>
          <a:lnRef idx="2">
            <a:schemeClr val="accent1"/>
          </a:lnRef>
          <a:fillRef idx="1">
            <a:schemeClr val="lt1"/>
          </a:fillRef>
          <a:effectRef idx="0">
            <a:schemeClr val="accent1"/>
          </a:effectRef>
          <a:fontRef idx="minor">
            <a:schemeClr val="dk1"/>
          </a:fontRef>
        </p:style>
        <p:txBody>
          <a:bodyPr wrap="none" rtlCol="0" anchor="t">
            <a:spAutoFit/>
          </a:bodyPr>
          <a:lstStyle/>
          <a:p>
            <a:pPr algn="ctr" fontAlgn="base">
              <a:spcBef>
                <a:spcPct val="0"/>
              </a:spcBef>
              <a:spcAft>
                <a:spcPct val="0"/>
              </a:spcAft>
            </a:pPr>
            <a:r>
              <a:rPr lang="zh-CN" altLang="en-US" sz="1600" kern="0" dirty="0" smtClean="0">
                <a:latin typeface="+mn-ea"/>
                <a:sym typeface="+mn-ea"/>
              </a:rPr>
              <a:t>银行放款</a:t>
            </a:r>
            <a:endParaRPr lang="zh-CN" altLang="en-US" sz="1600" kern="0" dirty="0" smtClean="0">
              <a:latin typeface="+mn-ea"/>
              <a:sym typeface="+mn-ea"/>
            </a:endParaRPr>
          </a:p>
        </p:txBody>
      </p:sp>
      <p:pic>
        <p:nvPicPr>
          <p:cNvPr id="45" name="图片 44"/>
          <p:cNvPicPr>
            <a:picLocks noChangeAspect="1"/>
          </p:cNvPicPr>
          <p:nvPr/>
        </p:nvPicPr>
        <p:blipFill>
          <a:blip r:embed="rId2"/>
          <a:stretch>
            <a:fillRect/>
          </a:stretch>
        </p:blipFill>
        <p:spPr>
          <a:xfrm>
            <a:off x="278765" y="2654935"/>
            <a:ext cx="1631950" cy="3807460"/>
          </a:xfrm>
          <a:prstGeom prst="rect">
            <a:avLst/>
          </a:prstGeom>
        </p:spPr>
      </p:pic>
      <p:pic>
        <p:nvPicPr>
          <p:cNvPr id="46" name="图片 -2147482608"/>
          <p:cNvPicPr>
            <a:picLocks noChangeAspect="1"/>
          </p:cNvPicPr>
          <p:nvPr/>
        </p:nvPicPr>
        <p:blipFill>
          <a:blip r:embed="rId3"/>
          <a:stretch>
            <a:fillRect/>
          </a:stretch>
        </p:blipFill>
        <p:spPr>
          <a:xfrm>
            <a:off x="1932940" y="2651125"/>
            <a:ext cx="1617345" cy="3770630"/>
          </a:xfrm>
          <a:prstGeom prst="rect">
            <a:avLst/>
          </a:prstGeom>
          <a:noFill/>
          <a:ln w="9525">
            <a:noFill/>
          </a:ln>
        </p:spPr>
      </p:pic>
      <p:pic>
        <p:nvPicPr>
          <p:cNvPr id="47" name="图片 -2147482586"/>
          <p:cNvPicPr>
            <a:picLocks noChangeAspect="1"/>
          </p:cNvPicPr>
          <p:nvPr/>
        </p:nvPicPr>
        <p:blipFill>
          <a:blip r:embed="rId4"/>
          <a:stretch>
            <a:fillRect/>
          </a:stretch>
        </p:blipFill>
        <p:spPr>
          <a:xfrm>
            <a:off x="3550285" y="2687320"/>
            <a:ext cx="1597025" cy="3811905"/>
          </a:xfrm>
          <a:prstGeom prst="rect">
            <a:avLst/>
          </a:prstGeom>
          <a:noFill/>
          <a:ln w="9525">
            <a:noFill/>
          </a:ln>
        </p:spPr>
      </p:pic>
      <p:pic>
        <p:nvPicPr>
          <p:cNvPr id="48" name="图片 -2147482587"/>
          <p:cNvPicPr>
            <a:picLocks noChangeAspect="1"/>
          </p:cNvPicPr>
          <p:nvPr/>
        </p:nvPicPr>
        <p:blipFill>
          <a:blip r:embed="rId5"/>
          <a:stretch>
            <a:fillRect/>
          </a:stretch>
        </p:blipFill>
        <p:spPr>
          <a:xfrm>
            <a:off x="5241925" y="2651760"/>
            <a:ext cx="1725295" cy="3802380"/>
          </a:xfrm>
          <a:prstGeom prst="rect">
            <a:avLst/>
          </a:prstGeom>
          <a:noFill/>
          <a:ln w="9525">
            <a:noFill/>
          </a:ln>
        </p:spPr>
      </p:pic>
      <p:pic>
        <p:nvPicPr>
          <p:cNvPr id="49" name="图片 48"/>
          <p:cNvPicPr>
            <a:picLocks noChangeAspect="1"/>
          </p:cNvPicPr>
          <p:nvPr/>
        </p:nvPicPr>
        <p:blipFill>
          <a:blip r:embed="rId6"/>
          <a:stretch>
            <a:fillRect/>
          </a:stretch>
        </p:blipFill>
        <p:spPr>
          <a:xfrm>
            <a:off x="7143115" y="2691130"/>
            <a:ext cx="1800860" cy="371221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271463"/>
            <a:ext cx="8088313" cy="6494463"/>
          </a:xfrm>
          <a:prstGeom prst="rect">
            <a:avLst/>
          </a:prstGeom>
          <a:noFill/>
        </p:spPr>
        <p:txBody>
          <a:bodyPr>
            <a:spAutoFit/>
          </a:bodyPr>
          <a:lstStyle/>
          <a:p>
            <a:pPr marR="0" defTabSz="914400">
              <a:buClrTx/>
              <a:buSzTx/>
              <a:buFont typeface="Arial" panose="020B0604020202020204" pitchFamily="34" charset="0"/>
              <a:buNone/>
              <a:defRPr/>
            </a:pPr>
            <a:r>
              <a:rPr kumimoji="0" lang="zh-CN" altLang="zh-CN" sz="2800" kern="1200" cap="none" spc="0" normalizeH="0" baseline="0" noProof="0" dirty="0">
                <a:latin typeface="Arial" panose="020B0604020202020204" pitchFamily="34" charset="0"/>
                <a:ea typeface="宋体" panose="02010600030101010101" pitchFamily="2" charset="-122"/>
                <a:cs typeface="+mn-cs"/>
              </a:rPr>
              <a:t>国家助学贷款期限为</a:t>
            </a:r>
            <a:r>
              <a:rPr kumimoji="0" lang="zh-CN" altLang="en-US" sz="2800" kern="1200" cap="none" spc="0" normalizeH="0" baseline="0" noProof="0" dirty="0">
                <a:latin typeface="Arial" panose="020B0604020202020204" pitchFamily="34" charset="0"/>
                <a:ea typeface="宋体" panose="02010600030101010101" pitchFamily="2" charset="-122"/>
                <a:cs typeface="+mn-cs"/>
              </a:rPr>
              <a:t>在校剩余</a:t>
            </a:r>
            <a:r>
              <a:rPr kumimoji="0" lang="zh-CN" altLang="zh-CN" sz="2800" kern="1200" cap="none" spc="0" normalizeH="0" baseline="0" noProof="0" dirty="0">
                <a:latin typeface="Arial" panose="020B0604020202020204" pitchFamily="34" charset="0"/>
                <a:ea typeface="宋体" panose="02010600030101010101" pitchFamily="2" charset="-122"/>
                <a:cs typeface="+mn-cs"/>
              </a:rPr>
              <a:t>学制加</a:t>
            </a:r>
            <a:r>
              <a:rPr kumimoji="0" lang="en-US" altLang="zh-CN" sz="2800" kern="1200" cap="none" spc="0" normalizeH="0" baseline="0" noProof="0" dirty="0">
                <a:latin typeface="Arial" panose="020B0604020202020204" pitchFamily="34" charset="0"/>
                <a:ea typeface="宋体" panose="02010600030101010101" pitchFamily="2" charset="-122"/>
                <a:cs typeface="+mn-cs"/>
              </a:rPr>
              <a:t>15</a:t>
            </a:r>
            <a:r>
              <a:rPr kumimoji="0" lang="zh-CN" altLang="zh-CN" sz="2800" kern="1200" cap="none" spc="0" normalizeH="0" baseline="0" noProof="0" dirty="0">
                <a:latin typeface="Arial" panose="020B0604020202020204" pitchFamily="34" charset="0"/>
                <a:ea typeface="宋体" panose="02010600030101010101" pitchFamily="2" charset="-122"/>
                <a:cs typeface="+mn-cs"/>
              </a:rPr>
              <a:t>年，最长不超过</a:t>
            </a:r>
            <a:r>
              <a:rPr kumimoji="0" lang="en-US" altLang="zh-CN" sz="2800" kern="1200" cap="none" spc="0" normalizeH="0" baseline="0" noProof="0" dirty="0">
                <a:latin typeface="Arial" panose="020B0604020202020204" pitchFamily="34" charset="0"/>
                <a:ea typeface="宋体" panose="02010600030101010101" pitchFamily="2" charset="-122"/>
                <a:cs typeface="+mn-cs"/>
              </a:rPr>
              <a:t>22</a:t>
            </a:r>
            <a:r>
              <a:rPr kumimoji="0" lang="zh-CN" altLang="en-US" sz="2800" kern="1200" cap="none" spc="0" normalizeH="0" baseline="0" noProof="0" dirty="0">
                <a:latin typeface="Arial" panose="020B0604020202020204" pitchFamily="34" charset="0"/>
                <a:ea typeface="宋体" panose="02010600030101010101" pitchFamily="2" charset="-122"/>
                <a:cs typeface="+mn-cs"/>
              </a:rPr>
              <a:t>年</a:t>
            </a:r>
            <a:endParaRPr kumimoji="0" lang="en-US" altLang="zh-CN" sz="2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50000"/>
              </a:lnSpc>
              <a:buClrTx/>
              <a:buSzTx/>
              <a:buFont typeface="Arial" panose="020B0604020202020204" pitchFamily="34" charset="0"/>
              <a:buNone/>
              <a:defRPr/>
            </a:pPr>
            <a:r>
              <a:rPr kumimoji="0" lang="zh-CN" altLang="zh-CN" sz="2000" kern="1200" cap="none" spc="0" normalizeH="0" baseline="0" noProof="0" dirty="0">
                <a:latin typeface="+mn-ea"/>
                <a:ea typeface="+mn-ea"/>
                <a:cs typeface="+mn-cs"/>
              </a:rPr>
              <a:t>例如：</a:t>
            </a:r>
            <a:endParaRPr kumimoji="0" lang="en-US"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1</a:t>
            </a:r>
            <a:r>
              <a:rPr kumimoji="0" lang="zh-CN" altLang="zh-CN" sz="2000" kern="1200" cap="none" spc="0" normalizeH="0" baseline="0" noProof="0" dirty="0">
                <a:latin typeface="+mn-ea"/>
                <a:ea typeface="+mn-ea"/>
                <a:cs typeface="+mn-cs"/>
              </a:rPr>
              <a:t>、四年学制本科：</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大一学生申请贷款，贷款期限为</a:t>
            </a:r>
            <a:r>
              <a:rPr kumimoji="0" lang="en-US" altLang="zh-CN" sz="2000" kern="1200" cap="none" spc="0" normalizeH="0" baseline="0" noProof="0" dirty="0">
                <a:latin typeface="+mn-ea"/>
                <a:ea typeface="+mn-ea"/>
                <a:cs typeface="+mn-cs"/>
              </a:rPr>
              <a:t>4</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年，即期限为</a:t>
            </a:r>
            <a:r>
              <a:rPr kumimoji="0" lang="en-US" altLang="zh-CN" sz="2000" kern="1200" cap="none" spc="0" normalizeH="0" baseline="0" noProof="0" dirty="0">
                <a:latin typeface="+mn-ea"/>
                <a:ea typeface="+mn-ea"/>
                <a:cs typeface="+mn-cs"/>
              </a:rPr>
              <a:t>19</a:t>
            </a:r>
            <a:r>
              <a:rPr kumimoji="0" lang="zh-CN" altLang="zh-CN" sz="2000" kern="1200" cap="none" spc="0" normalizeH="0" baseline="0" noProof="0" dirty="0">
                <a:latin typeface="+mn-ea"/>
                <a:ea typeface="+mn-ea"/>
                <a:cs typeface="+mn-cs"/>
              </a:rPr>
              <a:t>年</a:t>
            </a:r>
            <a:r>
              <a:rPr kumimoji="0" lang="zh-CN" altLang="en-US" sz="2000" kern="1200" cap="none" spc="0" normalizeH="0" baseline="0" noProof="0" dirty="0">
                <a:latin typeface="+mn-ea"/>
                <a:ea typeface="+mn-ea"/>
                <a:cs typeface="+mn-cs"/>
              </a:rPr>
              <a:t>，</a:t>
            </a:r>
            <a:r>
              <a:rPr kumimoji="0" lang="en-US" altLang="zh-CN" sz="2000" kern="1200" cap="none" spc="0" normalizeH="0" baseline="0" noProof="0" dirty="0">
                <a:latin typeface="+mn-ea"/>
                <a:ea typeface="+mn-ea"/>
                <a:cs typeface="+mn-cs"/>
              </a:rPr>
              <a:t>228</a:t>
            </a:r>
            <a:r>
              <a:rPr kumimoji="0" lang="zh-CN" altLang="en-US" sz="2000" kern="1200" cap="none" spc="0" normalizeH="0" baseline="0" noProof="0" dirty="0">
                <a:latin typeface="+mn-ea"/>
                <a:ea typeface="+mn-ea"/>
                <a:cs typeface="+mn-cs"/>
              </a:rPr>
              <a:t>月</a:t>
            </a:r>
            <a:r>
              <a:rPr kumimoji="0" lang="zh-CN" altLang="zh-CN" sz="2000" kern="1200" cap="none" spc="0" normalizeH="0" baseline="0" noProof="0" dirty="0">
                <a:latin typeface="+mn-ea"/>
                <a:ea typeface="+mn-ea"/>
                <a:cs typeface="+mn-cs"/>
              </a:rPr>
              <a:t>；</a:t>
            </a:r>
            <a:br>
              <a:rPr kumimoji="0" lang="en-US" altLang="zh-CN" sz="2000" kern="1200" cap="none" spc="0" normalizeH="0" baseline="0" noProof="0" dirty="0">
                <a:latin typeface="+mn-ea"/>
                <a:ea typeface="+mn-ea"/>
                <a:cs typeface="+mn-cs"/>
              </a:rPr>
            </a:b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大二学生申请贷款，贷款期限为</a:t>
            </a:r>
            <a:r>
              <a:rPr kumimoji="0" lang="en-US" altLang="zh-CN" sz="2000" kern="1200" cap="none" spc="0" normalizeH="0" baseline="0" noProof="0" dirty="0">
                <a:latin typeface="+mn-ea"/>
                <a:ea typeface="+mn-ea"/>
                <a:cs typeface="+mn-cs"/>
              </a:rPr>
              <a:t>3</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年，即期限为</a:t>
            </a:r>
            <a:r>
              <a:rPr kumimoji="0" lang="en-US" altLang="zh-CN" sz="2000" kern="1200" cap="none" spc="0" normalizeH="0" baseline="0" noProof="0" dirty="0">
                <a:latin typeface="+mn-ea"/>
                <a:ea typeface="+mn-ea"/>
                <a:cs typeface="+mn-cs"/>
              </a:rPr>
              <a:t>18</a:t>
            </a:r>
            <a:r>
              <a:rPr kumimoji="0" lang="zh-CN" altLang="zh-CN" sz="2000" kern="1200" cap="none" spc="0" normalizeH="0" baseline="0" noProof="0" dirty="0">
                <a:latin typeface="+mn-ea"/>
                <a:ea typeface="+mn-ea"/>
                <a:cs typeface="+mn-cs"/>
              </a:rPr>
              <a:t>年</a:t>
            </a:r>
            <a:r>
              <a:rPr kumimoji="0" lang="zh-CN" altLang="en-US" sz="2000" kern="1200" cap="none" spc="0" normalizeH="0" baseline="0" noProof="0" dirty="0">
                <a:latin typeface="+mn-ea"/>
                <a:ea typeface="+mn-ea"/>
                <a:cs typeface="+mn-cs"/>
              </a:rPr>
              <a:t>，</a:t>
            </a:r>
            <a:r>
              <a:rPr kumimoji="0" lang="en-US" altLang="zh-CN" sz="2000" kern="1200" cap="none" spc="0" normalizeH="0" baseline="0" noProof="0" dirty="0">
                <a:latin typeface="+mn-ea"/>
                <a:ea typeface="+mn-ea"/>
                <a:cs typeface="+mn-cs"/>
              </a:rPr>
              <a:t>216</a:t>
            </a:r>
            <a:r>
              <a:rPr kumimoji="0" lang="zh-CN" altLang="en-US" sz="2000" kern="1200" cap="none" spc="0" normalizeH="0" baseline="0" noProof="0" dirty="0">
                <a:latin typeface="+mn-ea"/>
                <a:ea typeface="+mn-ea"/>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大三学生申请贷款，贷款期限为</a:t>
            </a:r>
            <a:r>
              <a:rPr kumimoji="0" lang="en-US" altLang="zh-CN" sz="2000" kern="1200" cap="none" spc="0" normalizeH="0" baseline="0" noProof="0" dirty="0">
                <a:latin typeface="+mn-ea"/>
                <a:ea typeface="+mn-ea"/>
                <a:cs typeface="+mn-cs"/>
              </a:rPr>
              <a:t>2</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年，即期限为</a:t>
            </a:r>
            <a:r>
              <a:rPr kumimoji="0" lang="en-US" altLang="zh-CN" sz="2000" kern="1200" cap="none" spc="0" normalizeH="0" baseline="0" noProof="0" dirty="0">
                <a:latin typeface="+mn-ea"/>
                <a:ea typeface="+mn-ea"/>
                <a:cs typeface="+mn-cs"/>
              </a:rPr>
              <a:t>17</a:t>
            </a:r>
            <a:r>
              <a:rPr kumimoji="0" lang="zh-CN" altLang="zh-CN" sz="2000" kern="1200" cap="none" spc="0" normalizeH="0" baseline="0" noProof="0" dirty="0">
                <a:latin typeface="+mn-ea"/>
                <a:ea typeface="+mn-ea"/>
                <a:cs typeface="+mn-cs"/>
              </a:rPr>
              <a:t>年</a:t>
            </a:r>
            <a:r>
              <a:rPr kumimoji="0" lang="zh-CN" altLang="en-US" sz="2000" kern="1200" cap="none" spc="0" normalizeH="0" baseline="0" noProof="0" dirty="0">
                <a:latin typeface="+mn-ea"/>
                <a:ea typeface="+mn-ea"/>
                <a:cs typeface="+mn-cs"/>
              </a:rPr>
              <a:t>，</a:t>
            </a:r>
            <a:r>
              <a:rPr kumimoji="0" lang="en-US" altLang="zh-CN" sz="2000" kern="1200" cap="none" spc="0" normalizeH="0" baseline="0" noProof="0" dirty="0">
                <a:latin typeface="+mn-ea"/>
                <a:ea typeface="+mn-ea"/>
                <a:cs typeface="+mn-cs"/>
              </a:rPr>
              <a:t>204</a:t>
            </a:r>
            <a:r>
              <a:rPr kumimoji="0" lang="zh-CN" altLang="en-US" sz="2000" kern="1200" cap="none" spc="0" normalizeH="0" baseline="0" noProof="0" dirty="0">
                <a:latin typeface="+mn-ea"/>
                <a:ea typeface="+mn-ea"/>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大四学生申请贷款，贷款期限为</a:t>
            </a:r>
            <a:r>
              <a:rPr kumimoji="0" lang="en-US" altLang="zh-CN" sz="2000" kern="1200" cap="none" spc="0" normalizeH="0" baseline="0" noProof="0" dirty="0">
                <a:latin typeface="+mn-ea"/>
                <a:ea typeface="+mn-ea"/>
                <a:cs typeface="+mn-cs"/>
              </a:rPr>
              <a:t>1</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年，即期限为</a:t>
            </a:r>
            <a:r>
              <a:rPr kumimoji="0" lang="en-US" altLang="zh-CN" sz="2000" kern="1200" cap="none" spc="0" normalizeH="0" baseline="0" noProof="0" dirty="0">
                <a:latin typeface="+mn-ea"/>
                <a:ea typeface="+mn-ea"/>
                <a:cs typeface="+mn-cs"/>
              </a:rPr>
              <a:t>16</a:t>
            </a:r>
            <a:r>
              <a:rPr kumimoji="0" lang="zh-CN" altLang="zh-CN" sz="2000" kern="1200" cap="none" spc="0" normalizeH="0" baseline="0" noProof="0" dirty="0">
                <a:latin typeface="+mn-ea"/>
                <a:ea typeface="+mn-ea"/>
                <a:cs typeface="+mn-cs"/>
              </a:rPr>
              <a:t>年</a:t>
            </a:r>
            <a:r>
              <a:rPr kumimoji="0" lang="zh-CN" altLang="en-US" sz="2000" kern="1200" cap="none" spc="0" normalizeH="0" baseline="0" noProof="0" dirty="0">
                <a:latin typeface="+mn-ea"/>
                <a:ea typeface="+mn-ea"/>
                <a:cs typeface="+mn-cs"/>
              </a:rPr>
              <a:t>，</a:t>
            </a:r>
            <a:r>
              <a:rPr kumimoji="0" lang="en-US" altLang="zh-CN" sz="2000" kern="1200" cap="none" spc="0" normalizeH="0" baseline="0" noProof="0" dirty="0">
                <a:latin typeface="+mn-ea"/>
                <a:ea typeface="+mn-ea"/>
                <a:cs typeface="+mn-cs"/>
              </a:rPr>
              <a:t>192</a:t>
            </a:r>
            <a:r>
              <a:rPr kumimoji="0" lang="zh-CN" altLang="en-US" sz="2000" kern="1200" cap="none" spc="0" normalizeH="0" baseline="0" noProof="0" dirty="0">
                <a:latin typeface="+mn-ea"/>
                <a:ea typeface="+mn-ea"/>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2</a:t>
            </a:r>
            <a:r>
              <a:rPr kumimoji="0" lang="zh-CN" altLang="zh-CN" sz="2000" kern="1200" cap="none" spc="0" normalizeH="0" baseline="0" noProof="0" dirty="0">
                <a:latin typeface="+mn-ea"/>
                <a:ea typeface="+mn-ea"/>
                <a:cs typeface="+mn-cs"/>
              </a:rPr>
              <a:t>、三年学制硕士研究生：</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研一学生申请贷款，贷款期限为</a:t>
            </a:r>
            <a:r>
              <a:rPr kumimoji="0" lang="en-US" altLang="zh-CN" sz="2000" kern="1200" cap="none" spc="0" normalizeH="0" baseline="0" noProof="0" dirty="0">
                <a:latin typeface="+mn-ea"/>
                <a:ea typeface="+mn-ea"/>
                <a:cs typeface="+mn-cs"/>
              </a:rPr>
              <a:t>3</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a:t>
            </a:r>
            <a:r>
              <a:rPr kumimoji="0" lang="zh-CN" altLang="zh-CN" sz="2000" kern="1200" cap="none" spc="0" normalizeH="0" baseline="0" noProof="0" dirty="0">
                <a:latin typeface="+mn-ea"/>
                <a:ea typeface="宋体" panose="02010600030101010101" pitchFamily="2" charset="-122"/>
                <a:cs typeface="+mn-cs"/>
              </a:rPr>
              <a:t>即期限为</a:t>
            </a:r>
            <a:r>
              <a:rPr kumimoji="0" lang="en-US" altLang="zh-CN" sz="2000" kern="1200" cap="none" spc="0" normalizeH="0" baseline="0" noProof="0" dirty="0">
                <a:latin typeface="+mn-ea"/>
                <a:ea typeface="宋体" panose="02010600030101010101" pitchFamily="2" charset="-122"/>
                <a:cs typeface="+mn-cs"/>
              </a:rPr>
              <a:t>18</a:t>
            </a:r>
            <a:r>
              <a:rPr kumimoji="0" lang="zh-CN" altLang="zh-CN" sz="2000" kern="1200" cap="none" spc="0" normalizeH="0" baseline="0" noProof="0" dirty="0">
                <a:latin typeface="+mn-ea"/>
                <a:ea typeface="宋体" panose="02010600030101010101" pitchFamily="2" charset="-122"/>
                <a:cs typeface="+mn-cs"/>
              </a:rPr>
              <a:t>年</a:t>
            </a:r>
            <a:r>
              <a:rPr kumimoji="0" lang="zh-CN" altLang="en-US" sz="2000" kern="1200" cap="none" spc="0" normalizeH="0" baseline="0" noProof="0" dirty="0">
                <a:latin typeface="+mn-ea"/>
                <a:ea typeface="宋体" panose="02010600030101010101" pitchFamily="2" charset="-122"/>
                <a:cs typeface="+mn-cs"/>
              </a:rPr>
              <a:t>，</a:t>
            </a:r>
            <a:r>
              <a:rPr kumimoji="0" lang="en-US" altLang="zh-CN" sz="2000" kern="1200" cap="none" spc="0" normalizeH="0" baseline="0" noProof="0" dirty="0">
                <a:latin typeface="+mn-ea"/>
                <a:ea typeface="宋体" panose="02010600030101010101" pitchFamily="2" charset="-122"/>
                <a:cs typeface="+mn-cs"/>
              </a:rPr>
              <a:t>216</a:t>
            </a:r>
            <a:r>
              <a:rPr kumimoji="0" lang="zh-CN" altLang="en-US" sz="2000" kern="1200" cap="none" spc="0" normalizeH="0" baseline="0" noProof="0" dirty="0">
                <a:latin typeface="+mn-ea"/>
                <a:ea typeface="宋体" panose="02010600030101010101" pitchFamily="2" charset="-122"/>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研二学生申请贷款，贷款期限为</a:t>
            </a:r>
            <a:r>
              <a:rPr kumimoji="0" lang="en-US" altLang="zh-CN" sz="2000" kern="1200" cap="none" spc="0" normalizeH="0" baseline="0" noProof="0" dirty="0">
                <a:latin typeface="+mn-ea"/>
                <a:ea typeface="+mn-ea"/>
                <a:cs typeface="+mn-cs"/>
              </a:rPr>
              <a:t>2</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a:t>
            </a:r>
            <a:r>
              <a:rPr kumimoji="0" lang="zh-CN" altLang="zh-CN" sz="2000" kern="1200" cap="none" spc="0" normalizeH="0" baseline="0" noProof="0" dirty="0">
                <a:latin typeface="+mn-ea"/>
                <a:ea typeface="宋体" panose="02010600030101010101" pitchFamily="2" charset="-122"/>
                <a:cs typeface="+mn-cs"/>
              </a:rPr>
              <a:t>即期限为</a:t>
            </a:r>
            <a:r>
              <a:rPr kumimoji="0" lang="en-US" altLang="zh-CN" sz="2000" kern="1200" cap="none" spc="0" normalizeH="0" baseline="0" noProof="0" dirty="0">
                <a:latin typeface="+mn-ea"/>
                <a:ea typeface="宋体" panose="02010600030101010101" pitchFamily="2" charset="-122"/>
                <a:cs typeface="+mn-cs"/>
              </a:rPr>
              <a:t>17</a:t>
            </a:r>
            <a:r>
              <a:rPr kumimoji="0" lang="zh-CN" altLang="zh-CN" sz="2000" kern="1200" cap="none" spc="0" normalizeH="0" baseline="0" noProof="0" dirty="0">
                <a:latin typeface="+mn-ea"/>
                <a:ea typeface="宋体" panose="02010600030101010101" pitchFamily="2" charset="-122"/>
                <a:cs typeface="+mn-cs"/>
              </a:rPr>
              <a:t>年</a:t>
            </a:r>
            <a:r>
              <a:rPr kumimoji="0" lang="zh-CN" altLang="en-US" sz="2000" kern="1200" cap="none" spc="0" normalizeH="0" baseline="0" noProof="0" dirty="0">
                <a:latin typeface="+mn-ea"/>
                <a:ea typeface="宋体" panose="02010600030101010101" pitchFamily="2" charset="-122"/>
                <a:cs typeface="+mn-cs"/>
              </a:rPr>
              <a:t>，</a:t>
            </a:r>
            <a:r>
              <a:rPr kumimoji="0" lang="en-US" altLang="zh-CN" sz="2000" kern="1200" cap="none" spc="0" normalizeH="0" baseline="0" noProof="0" dirty="0">
                <a:latin typeface="+mn-ea"/>
                <a:ea typeface="宋体" panose="02010600030101010101" pitchFamily="2" charset="-122"/>
                <a:cs typeface="+mn-cs"/>
              </a:rPr>
              <a:t>204</a:t>
            </a:r>
            <a:r>
              <a:rPr kumimoji="0" lang="zh-CN" altLang="en-US" sz="2000" kern="1200" cap="none" spc="0" normalizeH="0" baseline="0" noProof="0" dirty="0">
                <a:latin typeface="+mn-ea"/>
                <a:ea typeface="宋体" panose="02010600030101010101" pitchFamily="2" charset="-122"/>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研三学生申请贷款，贷款期限为</a:t>
            </a:r>
            <a:r>
              <a:rPr kumimoji="0" lang="en-US" altLang="zh-CN" sz="2000" kern="1200" cap="none" spc="0" normalizeH="0" baseline="0" noProof="0" dirty="0">
                <a:latin typeface="+mn-ea"/>
                <a:ea typeface="+mn-ea"/>
                <a:cs typeface="+mn-cs"/>
              </a:rPr>
              <a:t>1</a:t>
            </a:r>
            <a:r>
              <a:rPr kumimoji="0" lang="zh-CN" altLang="zh-CN" sz="2000" kern="1200" cap="none" spc="0" normalizeH="0" baseline="0" noProof="0" dirty="0">
                <a:latin typeface="+mn-ea"/>
                <a:ea typeface="+mn-ea"/>
                <a:cs typeface="+mn-cs"/>
              </a:rPr>
              <a:t>年加</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a:t>
            </a:r>
            <a:r>
              <a:rPr kumimoji="0" lang="zh-CN" altLang="zh-CN" sz="2000" kern="1200" cap="none" spc="0" normalizeH="0" baseline="0" noProof="0" dirty="0">
                <a:latin typeface="+mn-ea"/>
                <a:ea typeface="宋体" panose="02010600030101010101" pitchFamily="2" charset="-122"/>
                <a:cs typeface="+mn-cs"/>
              </a:rPr>
              <a:t>即期限为</a:t>
            </a:r>
            <a:r>
              <a:rPr kumimoji="0" lang="en-US" altLang="zh-CN" sz="2000" kern="1200" cap="none" spc="0" normalizeH="0" baseline="0" noProof="0" dirty="0">
                <a:latin typeface="+mn-ea"/>
                <a:ea typeface="宋体" panose="02010600030101010101" pitchFamily="2" charset="-122"/>
                <a:cs typeface="+mn-cs"/>
              </a:rPr>
              <a:t>16</a:t>
            </a:r>
            <a:r>
              <a:rPr kumimoji="0" lang="zh-CN" altLang="zh-CN" sz="2000" kern="1200" cap="none" spc="0" normalizeH="0" baseline="0" noProof="0" dirty="0">
                <a:latin typeface="+mn-ea"/>
                <a:ea typeface="宋体" panose="02010600030101010101" pitchFamily="2" charset="-122"/>
                <a:cs typeface="+mn-cs"/>
              </a:rPr>
              <a:t>年</a:t>
            </a:r>
            <a:r>
              <a:rPr kumimoji="0" lang="zh-CN" altLang="en-US" sz="2000" kern="1200" cap="none" spc="0" normalizeH="0" baseline="0" noProof="0" dirty="0">
                <a:latin typeface="+mn-ea"/>
                <a:ea typeface="宋体" panose="02010600030101010101" pitchFamily="2" charset="-122"/>
                <a:cs typeface="+mn-cs"/>
              </a:rPr>
              <a:t>，</a:t>
            </a:r>
            <a:r>
              <a:rPr kumimoji="0" lang="en-US" altLang="zh-CN" sz="2000" kern="1200" cap="none" spc="0" normalizeH="0" baseline="0" noProof="0" dirty="0">
                <a:latin typeface="+mn-ea"/>
                <a:ea typeface="宋体" panose="02010600030101010101" pitchFamily="2" charset="-122"/>
                <a:cs typeface="+mn-cs"/>
              </a:rPr>
              <a:t>192</a:t>
            </a:r>
            <a:r>
              <a:rPr kumimoji="0" lang="zh-CN" altLang="en-US" sz="2000" kern="1200" cap="none" spc="0" normalizeH="0" baseline="0" noProof="0" dirty="0">
                <a:latin typeface="+mn-ea"/>
                <a:ea typeface="宋体" panose="02010600030101010101" pitchFamily="2" charset="-122"/>
                <a:cs typeface="+mn-cs"/>
              </a:rPr>
              <a:t>月</a:t>
            </a:r>
            <a:r>
              <a:rPr kumimoji="0" lang="zh-CN" altLang="zh-CN" sz="2000" kern="1200" cap="none" spc="0" normalizeH="0" baseline="0" noProof="0" dirty="0">
                <a:latin typeface="+mn-ea"/>
                <a:ea typeface="+mn-ea"/>
                <a:cs typeface="+mn-cs"/>
              </a:rPr>
              <a:t>；</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3</a:t>
            </a:r>
            <a:r>
              <a:rPr kumimoji="0" lang="zh-CN" altLang="zh-CN" sz="2000" kern="1200" cap="none" spc="0" normalizeH="0" baseline="0" noProof="0" dirty="0">
                <a:latin typeface="+mn-ea"/>
                <a:ea typeface="+mn-ea"/>
                <a:cs typeface="+mn-cs"/>
              </a:rPr>
              <a:t>、七年及以上学制本硕连读生：</a:t>
            </a:r>
            <a:endParaRPr kumimoji="0" lang="zh-CN" altLang="zh-CN" sz="2000" kern="1200" cap="none" spc="0" normalizeH="0" baseline="0" noProof="0" dirty="0">
              <a:latin typeface="+mn-ea"/>
              <a:ea typeface="+mn-ea"/>
              <a:cs typeface="+mn-cs"/>
            </a:endParaRPr>
          </a:p>
          <a:p>
            <a:pPr marR="0" defTabSz="914400">
              <a:lnSpc>
                <a:spcPct val="150000"/>
              </a:lnSpc>
              <a:buClrTx/>
              <a:buSzTx/>
              <a:buFont typeface="Arial" panose="020B0604020202020204" pitchFamily="34" charset="0"/>
              <a:buNone/>
              <a:defRPr/>
            </a:pPr>
            <a:r>
              <a:rPr kumimoji="0" lang="en-US" altLang="zh-CN" sz="2000" kern="1200" cap="none" spc="0" normalizeH="0" baseline="0" noProof="0" dirty="0">
                <a:latin typeface="+mn-ea"/>
                <a:ea typeface="+mn-ea"/>
                <a:cs typeface="+mn-cs"/>
              </a:rPr>
              <a:t>   </a:t>
            </a:r>
            <a:r>
              <a:rPr kumimoji="0" lang="zh-CN" altLang="zh-CN" sz="2000" kern="1200" cap="none" spc="0" normalizeH="0" baseline="0" noProof="0" dirty="0">
                <a:latin typeface="+mn-ea"/>
                <a:ea typeface="+mn-ea"/>
                <a:cs typeface="+mn-cs"/>
              </a:rPr>
              <a:t>贷款期限最长</a:t>
            </a:r>
            <a:r>
              <a:rPr kumimoji="0" lang="en-US" altLang="zh-CN" sz="2000" kern="1200" cap="none" spc="0" normalizeH="0" baseline="0" noProof="0" dirty="0">
                <a:latin typeface="+mn-ea"/>
                <a:ea typeface="+mn-ea"/>
                <a:cs typeface="+mn-cs"/>
              </a:rPr>
              <a:t>22</a:t>
            </a:r>
            <a:r>
              <a:rPr kumimoji="0" lang="zh-CN" altLang="zh-CN" sz="2000" kern="1200" cap="none" spc="0" normalizeH="0" baseline="0" noProof="0" dirty="0">
                <a:latin typeface="+mn-ea"/>
                <a:ea typeface="+mn-ea"/>
                <a:cs typeface="+mn-cs"/>
              </a:rPr>
              <a:t>年，即在校剩余学制</a:t>
            </a:r>
            <a:r>
              <a:rPr kumimoji="0" lang="en-US" altLang="zh-CN" sz="2000" kern="1200" cap="none" spc="0" normalizeH="0" baseline="0" noProof="0" dirty="0">
                <a:latin typeface="+mn-ea"/>
                <a:ea typeface="+mn-ea"/>
                <a:cs typeface="+mn-cs"/>
              </a:rPr>
              <a:t>+15</a:t>
            </a:r>
            <a:r>
              <a:rPr kumimoji="0" lang="zh-CN" altLang="zh-CN" sz="2000" kern="1200" cap="none" spc="0" normalizeH="0" baseline="0" noProof="0" dirty="0">
                <a:latin typeface="+mn-ea"/>
                <a:ea typeface="+mn-ea"/>
                <a:cs typeface="+mn-cs"/>
              </a:rPr>
              <a:t>年。</a:t>
            </a:r>
            <a:endParaRPr kumimoji="0" lang="zh-CN" altLang="zh-CN" sz="2000" kern="1200" cap="none" spc="0" normalizeH="0" baseline="0" noProof="0" dirty="0">
              <a:latin typeface="+mn-ea"/>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vert="horz" wrap="square" lIns="91440" tIns="45720" rIns="91440" bIns="45720" anchor="ctr" anchorCtr="0"/>
          <a:lstStyle/>
          <a:p>
            <a:pPr algn="l" eaLnBrk="1" hangingPunct="1"/>
            <a:br>
              <a:rPr lang="en-US" altLang="zh-CN" sz="3600" dirty="0" smtClean="0"/>
            </a:br>
            <a:br>
              <a:rPr lang="en-US" altLang="zh-CN" sz="3600" dirty="0"/>
            </a:br>
            <a:br>
              <a:rPr lang="en-US" altLang="zh-CN" sz="3600" dirty="0" smtClean="0"/>
            </a:br>
            <a:r>
              <a:rPr lang="en-US" altLang="zh-CN" sz="3600" dirty="0"/>
              <a:t> </a:t>
            </a:r>
            <a:r>
              <a:rPr lang="en-US" altLang="zh-CN" sz="3600" dirty="0" smtClean="0"/>
              <a:t>  </a:t>
            </a:r>
            <a:r>
              <a:rPr lang="zh-CN" altLang="en-US" sz="2400" b="1" dirty="0" smtClean="0"/>
              <a:t>校园地国家助学贷款申请</a:t>
            </a:r>
            <a:r>
              <a:rPr lang="zh-CN" altLang="en-US" sz="2400" b="1" dirty="0"/>
              <a:t>所需资料</a:t>
            </a:r>
            <a:endParaRPr lang="zh-CN" altLang="en-US" sz="2400" b="1" dirty="0"/>
          </a:p>
        </p:txBody>
      </p:sp>
      <p:sp>
        <p:nvSpPr>
          <p:cNvPr id="15363" name="Rectangle 3"/>
          <p:cNvSpPr>
            <a:spLocks noGrp="1" noChangeArrowheads="1"/>
          </p:cNvSpPr>
          <p:nvPr>
            <p:ph type="body" idx="1"/>
          </p:nvPr>
        </p:nvSpPr>
        <p:spPr>
          <a:xfrm>
            <a:off x="471805" y="2952333"/>
            <a:ext cx="7876540" cy="3226045"/>
          </a:xfr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pPr lvl="0" eaLnBrk="1" hangingPunct="1">
              <a:lnSpc>
                <a:spcPct val="90000"/>
              </a:lnSpc>
              <a:buNone/>
              <a:defRPr/>
            </a:pPr>
            <a:r>
              <a:rPr lang="zh-CN" altLang="en-US" sz="2800" dirty="0">
                <a:solidFill>
                  <a:schemeClr val="tx1"/>
                </a:solidFill>
              </a:rPr>
              <a:t>上传材料</a:t>
            </a:r>
            <a:r>
              <a:rPr lang="zh-CN" altLang="en-US" sz="2800" dirty="0" smtClean="0">
                <a:solidFill>
                  <a:schemeClr val="tx1"/>
                </a:solidFill>
              </a:rPr>
              <a:t>：</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lvl="0" eaLnBrk="1" hangingPunct="1">
              <a:lnSpc>
                <a:spcPct val="90000"/>
              </a:lnSpc>
              <a:buNone/>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a</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i="0" strike="noStrike" kern="0" cap="none" spc="0" normalizeH="0" baseline="0" noProof="0" dirty="0" smtClean="0">
                <a:ln>
                  <a:noFill/>
                </a:ln>
                <a:effectLst/>
                <a:uLnTx/>
                <a:uFillTx/>
                <a:latin typeface="+mn-lt"/>
                <a:ea typeface="+mn-ea"/>
                <a:cs typeface="+mn-cs"/>
              </a:rPr>
              <a:t>校园地助学贷款不需要上传户口本</a:t>
            </a:r>
            <a:r>
              <a:rPr lang="zh-CN" altLang="en-US" sz="2000" dirty="0"/>
              <a:t>，中国银行卡（在户口本上传处进行上传</a:t>
            </a:r>
            <a:r>
              <a:rPr lang="zh-CN" altLang="en-US" sz="2000" dirty="0" smtClean="0"/>
              <a:t>）</a:t>
            </a:r>
            <a:r>
              <a:rPr lang="zh-CN" altLang="zh-CN" sz="2000" dirty="0">
                <a:solidFill>
                  <a:schemeClr val="tx1"/>
                </a:solidFill>
              </a:rPr>
              <a:t>；</a:t>
            </a:r>
            <a:endParaRPr lang="en-US" altLang="zh-CN" sz="2000" dirty="0">
              <a:solidFill>
                <a:schemeClr val="tx1"/>
              </a:solidFill>
            </a:endParaRPr>
          </a:p>
          <a:p>
            <a:pPr lvl="0" eaLnBrk="1" hangingPunct="1">
              <a:lnSpc>
                <a:spcPct val="90000"/>
              </a:lnSpc>
              <a:buNone/>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b.</a:t>
            </a:r>
            <a:r>
              <a:rPr kumimoji="0" lang="zh-CN" altLang="en-US" sz="2000" b="1" i="0" u="sng" strike="noStrike" kern="0" cap="none" spc="0" normalizeH="0" baseline="0" noProof="0" dirty="0" smtClean="0">
                <a:ln>
                  <a:noFill/>
                </a:ln>
                <a:solidFill>
                  <a:srgbClr val="CE0000"/>
                </a:solidFill>
                <a:effectLst/>
                <a:uLnTx/>
                <a:uFillTx/>
                <a:latin typeface="+mn-lt"/>
                <a:ea typeface="+mn-ea"/>
                <a:cs typeface="+mn-cs"/>
              </a:rPr>
              <a:t>有效居民身份证</a:t>
            </a:r>
            <a:r>
              <a:rPr kumimoji="0" lang="zh-CN" altLang="en-US" sz="2000" b="1" i="0" u="sng" strike="noStrike" kern="0" cap="none" spc="0" normalizeH="0" baseline="0" noProof="0" dirty="0">
                <a:ln>
                  <a:noFill/>
                </a:ln>
                <a:solidFill>
                  <a:srgbClr val="CE0000"/>
                </a:solidFill>
                <a:effectLst/>
                <a:uLnTx/>
                <a:uFillTx/>
                <a:latin typeface="+mn-lt"/>
                <a:ea typeface="+mn-ea"/>
                <a:cs typeface="+mn-cs"/>
              </a:rPr>
              <a:t>正</a:t>
            </a:r>
            <a:r>
              <a:rPr kumimoji="0" lang="zh-CN" altLang="en-US" sz="2000" b="1" i="0" u="sng" strike="noStrike" kern="0" cap="none" spc="0" normalizeH="0" baseline="0" noProof="0" dirty="0" smtClean="0">
                <a:ln>
                  <a:noFill/>
                </a:ln>
                <a:solidFill>
                  <a:srgbClr val="CE0000"/>
                </a:solidFill>
                <a:effectLst/>
                <a:uLnTx/>
                <a:uFillTx/>
                <a:latin typeface="+mn-lt"/>
                <a:ea typeface="+mn-ea"/>
                <a:cs typeface="+mn-cs"/>
              </a:rPr>
              <a:t>反面</a:t>
            </a:r>
            <a:r>
              <a:rPr lang="zh-CN" altLang="en-US" sz="2000" b="1" u="sng" dirty="0">
                <a:solidFill>
                  <a:srgbClr val="CE0000"/>
                </a:solidFill>
              </a:rPr>
              <a:t>、录取</a:t>
            </a:r>
            <a:r>
              <a:rPr lang="zh-CN" altLang="en-US" sz="2000" b="1" u="sng" dirty="0" smtClean="0">
                <a:solidFill>
                  <a:srgbClr val="CE0000"/>
                </a:solidFill>
              </a:rPr>
              <a:t>通知书或</a:t>
            </a:r>
            <a:r>
              <a:rPr lang="zh-CN" altLang="en-US" sz="2000" b="1" u="sng" dirty="0">
                <a:solidFill>
                  <a:srgbClr val="CE0000"/>
                </a:solidFill>
              </a:rPr>
              <a:t>学生证</a:t>
            </a:r>
            <a:r>
              <a:rPr lang="zh-CN" altLang="en-US" sz="2000" b="1" u="sng" dirty="0" smtClean="0">
                <a:solidFill>
                  <a:srgbClr val="CE0000"/>
                </a:solidFill>
              </a:rPr>
              <a:t>（</a:t>
            </a:r>
            <a:r>
              <a:rPr kumimoji="0" lang="zh-CN" altLang="en-US" sz="2000" b="1" i="0" u="sng" strike="noStrike" kern="0" cap="none" spc="0" normalizeH="0" baseline="0" noProof="0" dirty="0" smtClean="0">
                <a:ln>
                  <a:noFill/>
                </a:ln>
                <a:solidFill>
                  <a:srgbClr val="CE0000"/>
                </a:solidFill>
                <a:effectLst/>
                <a:uLnTx/>
                <a:uFillTx/>
                <a:latin typeface="+mn-lt"/>
                <a:ea typeface="+mn-ea"/>
                <a:cs typeface="+mn-cs"/>
              </a:rPr>
              <a:t>复印件）</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a:t>
            </a: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c.</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 《家庭经济困难学生认定申请表》（直接在手机银行里填写</a:t>
            </a:r>
            <a:r>
              <a:rPr kumimoji="0" lang="zh-CN" altLang="zh-CN" sz="2000" b="0" i="0" u="none" strike="noStrike" kern="0" cap="none" spc="0" normalizeH="0" baseline="0" noProof="0" smtClean="0">
                <a:ln>
                  <a:noFill/>
                </a:ln>
                <a:solidFill>
                  <a:schemeClr val="tx1"/>
                </a:solidFill>
                <a:effectLst/>
                <a:uLnTx/>
                <a:uFillTx/>
                <a:latin typeface="+mn-lt"/>
                <a:ea typeface="+mn-ea"/>
                <a:cs typeface="+mn-cs"/>
              </a:rPr>
              <a:t>个人承诺）</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a:t>
            </a: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注：未成年人须提供法定监护人的有效身份证（正反面）和书面同意申请贷款的证明（手写签名、日期）</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364" name="Line 4"/>
          <p:cNvSpPr/>
          <p:nvPr/>
        </p:nvSpPr>
        <p:spPr>
          <a:xfrm flipV="1">
            <a:off x="457200" y="1270000"/>
            <a:ext cx="5373688" cy="4763"/>
          </a:xfrm>
          <a:prstGeom prst="line">
            <a:avLst/>
          </a:prstGeom>
          <a:ln w="28575" cap="flat" cmpd="sng">
            <a:solidFill>
              <a:srgbClr val="B00000"/>
            </a:solidFill>
            <a:prstDash val="solid"/>
            <a:headEnd type="none" w="med" len="med"/>
            <a:tailEnd type="none" w="med" len="med"/>
          </a:ln>
        </p:spPr>
      </p:sp>
      <p:pic>
        <p:nvPicPr>
          <p:cNvPr id="15365" name="Picture 14"/>
          <p:cNvPicPr>
            <a:picLocks noChangeAspect="1"/>
          </p:cNvPicPr>
          <p:nvPr/>
        </p:nvPicPr>
        <p:blipFill>
          <a:blip r:embed="rId1"/>
          <a:stretch>
            <a:fillRect/>
          </a:stretch>
        </p:blipFill>
        <p:spPr>
          <a:xfrm>
            <a:off x="7105650" y="560388"/>
            <a:ext cx="1581150" cy="531812"/>
          </a:xfrm>
          <a:prstGeom prst="rect">
            <a:avLst/>
          </a:prstGeom>
          <a:noFill/>
          <a:ln w="9525">
            <a:noFill/>
          </a:ln>
        </p:spPr>
      </p:pic>
      <p:sp>
        <p:nvSpPr>
          <p:cNvPr id="100" name="文本框 99"/>
          <p:cNvSpPr txBox="1"/>
          <p:nvPr/>
        </p:nvSpPr>
        <p:spPr>
          <a:xfrm>
            <a:off x="518795" y="1452880"/>
            <a:ext cx="7235190" cy="830997"/>
          </a:xfrm>
          <a:prstGeom prst="rect">
            <a:avLst/>
          </a:prstGeom>
          <a:noFill/>
          <a:ln w="9525">
            <a:noFill/>
          </a:ln>
        </p:spPr>
        <p:txBody>
          <a:bodyPr wrap="square">
            <a:spAutoFit/>
          </a:bodyPr>
          <a:lstStyle/>
          <a:p>
            <a:r>
              <a:rPr lang="en-US" altLang="zh-CN" sz="1600" dirty="0" smtClean="0">
                <a:solidFill>
                  <a:schemeClr val="tx1"/>
                </a:solidFill>
                <a:effectLst>
                  <a:outerShdw blurRad="38100" dist="19050" dir="2700000" algn="tl" rotWithShape="0">
                    <a:schemeClr val="dk1">
                      <a:alpha val="40000"/>
                    </a:schemeClr>
                  </a:outerShdw>
                </a:effectLst>
                <a:ea typeface="仿宋" panose="02010609060101010101" charset="-122"/>
              </a:rPr>
              <a:t>      </a:t>
            </a:r>
            <a:r>
              <a:rPr lang="zh-CN" sz="1600" dirty="0" smtClean="0">
                <a:solidFill>
                  <a:schemeClr val="tx1"/>
                </a:solidFill>
                <a:effectLst>
                  <a:outerShdw blurRad="38100" dist="19050" dir="2700000" algn="tl" rotWithShape="0">
                    <a:schemeClr val="dk1">
                      <a:alpha val="40000"/>
                    </a:schemeClr>
                  </a:outerShdw>
                </a:effectLst>
                <a:ea typeface="仿宋" panose="02010609060101010101" charset="-122"/>
              </a:rPr>
              <a:t>学生</a:t>
            </a:r>
            <a:r>
              <a:rPr lang="zh-CN" sz="1600" dirty="0">
                <a:solidFill>
                  <a:schemeClr val="tx1"/>
                </a:solidFill>
                <a:effectLst>
                  <a:outerShdw blurRad="38100" dist="19050" dir="2700000" algn="tl" rotWithShape="0">
                    <a:schemeClr val="dk1">
                      <a:alpha val="40000"/>
                    </a:schemeClr>
                  </a:outerShdw>
                </a:effectLst>
                <a:ea typeface="仿宋" panose="02010609060101010101" charset="-122"/>
              </a:rPr>
              <a:t>在中行手机银行发起申请，填写个人信息后提交相应申请，注意</a:t>
            </a:r>
            <a:r>
              <a:rPr lang="zh-CN" sz="1600" dirty="0" smtClean="0">
                <a:solidFill>
                  <a:schemeClr val="tx1"/>
                </a:solidFill>
                <a:effectLst>
                  <a:outerShdw blurRad="38100" dist="19050" dir="2700000" algn="tl" rotWithShape="0">
                    <a:schemeClr val="dk1">
                      <a:alpha val="40000"/>
                    </a:schemeClr>
                  </a:outerShdw>
                </a:effectLst>
                <a:ea typeface="仿宋" panose="02010609060101010101" charset="-122"/>
              </a:rPr>
              <a:t>：</a:t>
            </a:r>
            <a:r>
              <a:rPr lang="zh-CN" altLang="en-US" sz="1600" dirty="0">
                <a:effectLst>
                  <a:outerShdw blurRad="38100" dist="19050" dir="2700000" algn="tl" rotWithShape="0">
                    <a:schemeClr val="dk1">
                      <a:alpha val="40000"/>
                    </a:schemeClr>
                  </a:outerShdw>
                </a:effectLst>
                <a:ea typeface="仿宋" panose="02010609060101010101" charset="-122"/>
              </a:rPr>
              <a:t>资料要完整无误，学号、专业、班级、</a:t>
            </a:r>
            <a:r>
              <a:rPr lang="en-US" altLang="zh-CN" sz="1600" dirty="0">
                <a:effectLst>
                  <a:outerShdw blurRad="38100" dist="19050" dir="2700000" algn="tl" rotWithShape="0">
                    <a:schemeClr val="dk1">
                      <a:alpha val="40000"/>
                    </a:schemeClr>
                  </a:outerShdw>
                </a:effectLst>
                <a:ea typeface="仿宋" panose="02010609060101010101" charset="-122"/>
              </a:rPr>
              <a:t>QQ </a:t>
            </a:r>
            <a:r>
              <a:rPr lang="zh-CN" altLang="en-US" sz="1600" dirty="0">
                <a:effectLst>
                  <a:outerShdw blurRad="38100" dist="19050" dir="2700000" algn="tl" rotWithShape="0">
                    <a:schemeClr val="dk1">
                      <a:alpha val="40000"/>
                    </a:schemeClr>
                  </a:outerShdw>
                </a:effectLst>
                <a:ea typeface="仿宋" panose="02010609060101010101" charset="-122"/>
              </a:rPr>
              <a:t>邮箱等为必填项（应填尽填），业务初审机构选择对应高校（请务必选择正确），家庭住址栏勿填写学校</a:t>
            </a:r>
            <a:r>
              <a:rPr lang="zh-CN" altLang="en-US" sz="1600" dirty="0" smtClean="0">
                <a:effectLst>
                  <a:outerShdw blurRad="38100" dist="19050" dir="2700000" algn="tl" rotWithShape="0">
                    <a:schemeClr val="dk1">
                      <a:alpha val="40000"/>
                    </a:schemeClr>
                  </a:outerShdw>
                </a:effectLst>
                <a:ea typeface="仿宋" panose="02010609060101010101" charset="-122"/>
              </a:rPr>
              <a:t>地址</a:t>
            </a:r>
            <a:r>
              <a:rPr lang="zh-CN" sz="1600" dirty="0" smtClean="0">
                <a:solidFill>
                  <a:schemeClr val="tx1"/>
                </a:solidFill>
                <a:effectLst>
                  <a:outerShdw blurRad="38100" dist="19050" dir="2700000" algn="tl" rotWithShape="0">
                    <a:schemeClr val="dk1">
                      <a:alpha val="40000"/>
                    </a:schemeClr>
                  </a:outerShdw>
                </a:effectLst>
                <a:ea typeface="仿宋" panose="02010609060101010101" charset="-122"/>
              </a:rPr>
              <a:t>。</a:t>
            </a:r>
            <a:endParaRPr lang="en-US" altLang="zh-CN" sz="1600" dirty="0" smtClean="0">
              <a:solidFill>
                <a:schemeClr val="tx1"/>
              </a:solidFill>
              <a:effectLst>
                <a:outerShdw blurRad="38100" dist="19050" dir="2700000" algn="tl" rotWithShape="0">
                  <a:schemeClr val="dk1">
                    <a:alpha val="40000"/>
                  </a:schemeClr>
                </a:outerShdw>
              </a:effectLst>
              <a:ea typeface="仿宋"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 y="152400"/>
            <a:ext cx="7403465" cy="491490"/>
          </a:xfrm>
          <a:prstGeom prst="rect">
            <a:avLst/>
          </a:prstGeom>
          <a:noFill/>
        </p:spPr>
        <p:txBody>
          <a:bodyPr wrap="square" rtlCol="0">
            <a:spAutoFit/>
          </a:bodyPr>
          <a:lstStyle/>
          <a:p>
            <a:r>
              <a:rPr lang="en-US" altLang="zh-CN" sz="2600" b="1" dirty="0">
                <a:latin typeface="微软雅黑" panose="020B0503020204020204" charset="-122"/>
                <a:ea typeface="微软雅黑" panose="020B0503020204020204" charset="-122"/>
                <a:sym typeface="+mn-ea"/>
              </a:rPr>
              <a:t> </a:t>
            </a:r>
            <a:r>
              <a:rPr lang="zh-CN" altLang="en-US" sz="2600" b="1" dirty="0">
                <a:latin typeface="微软雅黑" panose="020B0503020204020204" charset="-122"/>
                <a:ea typeface="微软雅黑" panose="020B0503020204020204" charset="-122"/>
                <a:sym typeface="+mn-ea"/>
              </a:rPr>
              <a:t>学生端</a:t>
            </a:r>
            <a:r>
              <a:rPr lang="en-US" altLang="zh-CN" sz="2600" b="1" dirty="0">
                <a:latin typeface="微软雅黑" panose="020B0503020204020204" charset="-122"/>
                <a:ea typeface="微软雅黑" panose="020B0503020204020204" charset="-122"/>
                <a:sym typeface="+mn-ea"/>
              </a:rPr>
              <a:t>-</a:t>
            </a:r>
            <a:r>
              <a:rPr lang="zh-CN" altLang="en-US" sz="2600" b="1" dirty="0">
                <a:latin typeface="微软雅黑" panose="020B0503020204020204" charset="-122"/>
                <a:ea typeface="微软雅黑" panose="020B0503020204020204" charset="-122"/>
                <a:sym typeface="+mn-ea"/>
              </a:rPr>
              <a:t>贷款申请</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150495" y="40513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6" name="图片 5"/>
          <p:cNvPicPr>
            <a:picLocks noChangeAspect="1"/>
          </p:cNvPicPr>
          <p:nvPr/>
        </p:nvPicPr>
        <p:blipFill>
          <a:blip r:embed="rId2"/>
          <a:stretch>
            <a:fillRect/>
          </a:stretch>
        </p:blipFill>
        <p:spPr>
          <a:xfrm>
            <a:off x="152400" y="1524000"/>
            <a:ext cx="2195830" cy="4565650"/>
          </a:xfrm>
          <a:prstGeom prst="rect">
            <a:avLst/>
          </a:prstGeom>
        </p:spPr>
      </p:pic>
      <p:pic>
        <p:nvPicPr>
          <p:cNvPr id="4" name="图片 3"/>
          <p:cNvPicPr>
            <a:picLocks noChangeAspect="1"/>
          </p:cNvPicPr>
          <p:nvPr/>
        </p:nvPicPr>
        <p:blipFill>
          <a:blip r:embed="rId3"/>
          <a:stretch>
            <a:fillRect/>
          </a:stretch>
        </p:blipFill>
        <p:spPr>
          <a:xfrm>
            <a:off x="2466975" y="1524000"/>
            <a:ext cx="2106295" cy="4566920"/>
          </a:xfrm>
          <a:prstGeom prst="rect">
            <a:avLst/>
          </a:prstGeom>
        </p:spPr>
      </p:pic>
      <p:pic>
        <p:nvPicPr>
          <p:cNvPr id="9" name="图片 8"/>
          <p:cNvPicPr>
            <a:picLocks noChangeAspect="1"/>
          </p:cNvPicPr>
          <p:nvPr/>
        </p:nvPicPr>
        <p:blipFill>
          <a:blip r:embed="rId4"/>
          <a:stretch>
            <a:fillRect/>
          </a:stretch>
        </p:blipFill>
        <p:spPr>
          <a:xfrm>
            <a:off x="4692015" y="1551305"/>
            <a:ext cx="1965960" cy="4537075"/>
          </a:xfrm>
          <a:prstGeom prst="rect">
            <a:avLst/>
          </a:prstGeom>
        </p:spPr>
      </p:pic>
      <p:pic>
        <p:nvPicPr>
          <p:cNvPr id="10" name="图片 9"/>
          <p:cNvPicPr>
            <a:picLocks noChangeAspect="1"/>
          </p:cNvPicPr>
          <p:nvPr/>
        </p:nvPicPr>
        <p:blipFill>
          <a:blip r:embed="rId5"/>
          <a:stretch>
            <a:fillRect/>
          </a:stretch>
        </p:blipFill>
        <p:spPr>
          <a:xfrm>
            <a:off x="6776720" y="1551305"/>
            <a:ext cx="2168525" cy="45377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640" y="152400"/>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学生端</a:t>
            </a:r>
            <a:r>
              <a:rPr lang="en-US" altLang="zh-CN" sz="2600" b="1" dirty="0">
                <a:latin typeface="微软雅黑" panose="020B0503020204020204" charset="-122"/>
                <a:ea typeface="微软雅黑" panose="020B0503020204020204" charset="-122"/>
                <a:sym typeface="+mn-ea"/>
              </a:rPr>
              <a:t>-</a:t>
            </a:r>
            <a:r>
              <a:rPr lang="zh-CN" altLang="en-US" sz="2600" b="1" dirty="0">
                <a:latin typeface="微软雅黑" panose="020B0503020204020204" charset="-122"/>
                <a:ea typeface="微软雅黑" panose="020B0503020204020204" charset="-122"/>
                <a:sym typeface="+mn-ea"/>
              </a:rPr>
              <a:t>开办地区</a:t>
            </a:r>
            <a:r>
              <a:rPr lang="en-US" altLang="zh-CN" sz="2600" b="1" dirty="0">
                <a:latin typeface="微软雅黑" panose="020B0503020204020204" charset="-122"/>
                <a:ea typeface="微软雅黑" panose="020B0503020204020204" charset="-122"/>
                <a:sym typeface="+mn-ea"/>
              </a:rPr>
              <a:t>/</a:t>
            </a:r>
            <a:r>
              <a:rPr lang="zh-CN" altLang="en-US" sz="2600" b="1" dirty="0">
                <a:latin typeface="微软雅黑" panose="020B0503020204020204" charset="-122"/>
                <a:ea typeface="微软雅黑" panose="020B0503020204020204" charset="-122"/>
                <a:sym typeface="+mn-ea"/>
              </a:rPr>
              <a:t>学校查询</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150495" y="40513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6" name="图片 5"/>
          <p:cNvPicPr>
            <a:picLocks noChangeAspect="1"/>
          </p:cNvPicPr>
          <p:nvPr/>
        </p:nvPicPr>
        <p:blipFill>
          <a:blip r:embed="rId2"/>
          <a:stretch>
            <a:fillRect/>
          </a:stretch>
        </p:blipFill>
        <p:spPr>
          <a:xfrm>
            <a:off x="150495" y="1524000"/>
            <a:ext cx="2077085" cy="4565650"/>
          </a:xfrm>
          <a:prstGeom prst="rect">
            <a:avLst/>
          </a:prstGeom>
        </p:spPr>
      </p:pic>
      <p:pic>
        <p:nvPicPr>
          <p:cNvPr id="5" name="图片 4"/>
          <p:cNvPicPr>
            <a:picLocks noChangeAspect="1"/>
          </p:cNvPicPr>
          <p:nvPr/>
        </p:nvPicPr>
        <p:blipFill>
          <a:blip r:embed="rId3"/>
          <a:stretch>
            <a:fillRect/>
          </a:stretch>
        </p:blipFill>
        <p:spPr>
          <a:xfrm>
            <a:off x="2316480" y="1524000"/>
            <a:ext cx="2190750" cy="4565650"/>
          </a:xfrm>
          <a:prstGeom prst="rect">
            <a:avLst/>
          </a:prstGeom>
        </p:spPr>
      </p:pic>
      <p:pic>
        <p:nvPicPr>
          <p:cNvPr id="7" name="图片 6"/>
          <p:cNvPicPr>
            <a:picLocks noChangeAspect="1"/>
          </p:cNvPicPr>
          <p:nvPr/>
        </p:nvPicPr>
        <p:blipFill>
          <a:blip r:embed="rId4"/>
          <a:stretch>
            <a:fillRect/>
          </a:stretch>
        </p:blipFill>
        <p:spPr>
          <a:xfrm>
            <a:off x="4507230" y="1524000"/>
            <a:ext cx="2209800" cy="4566285"/>
          </a:xfrm>
          <a:prstGeom prst="rect">
            <a:avLst/>
          </a:prstGeom>
        </p:spPr>
      </p:pic>
      <p:pic>
        <p:nvPicPr>
          <p:cNvPr id="8" name="图片 7"/>
          <p:cNvPicPr>
            <a:picLocks noChangeAspect="1"/>
          </p:cNvPicPr>
          <p:nvPr/>
        </p:nvPicPr>
        <p:blipFill>
          <a:blip r:embed="rId5"/>
          <a:stretch>
            <a:fillRect/>
          </a:stretch>
        </p:blipFill>
        <p:spPr>
          <a:xfrm>
            <a:off x="6885940" y="1532890"/>
            <a:ext cx="2016125" cy="45573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 y="152400"/>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学生端</a:t>
            </a:r>
            <a:r>
              <a:rPr lang="en-US" altLang="zh-CN" sz="2600" b="1" dirty="0">
                <a:latin typeface="微软雅黑" panose="020B0503020204020204" charset="-122"/>
                <a:ea typeface="微软雅黑" panose="020B0503020204020204" charset="-122"/>
                <a:sym typeface="+mn-ea"/>
              </a:rPr>
              <a:t>-</a:t>
            </a:r>
            <a:r>
              <a:rPr lang="zh-CN" altLang="en-US" sz="2600" b="1" dirty="0">
                <a:latin typeface="微软雅黑" panose="020B0503020204020204" charset="-122"/>
                <a:ea typeface="微软雅黑" panose="020B0503020204020204" charset="-122"/>
                <a:sym typeface="+mn-ea"/>
              </a:rPr>
              <a:t>贷款申请</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150495" y="40513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5" name="图片 4"/>
          <p:cNvPicPr>
            <a:picLocks noChangeAspect="1"/>
          </p:cNvPicPr>
          <p:nvPr/>
        </p:nvPicPr>
        <p:blipFill>
          <a:blip r:embed="rId2"/>
          <a:stretch>
            <a:fillRect/>
          </a:stretch>
        </p:blipFill>
        <p:spPr>
          <a:xfrm>
            <a:off x="304800" y="1524000"/>
            <a:ext cx="2211705" cy="4580255"/>
          </a:xfrm>
          <a:prstGeom prst="rect">
            <a:avLst/>
          </a:prstGeom>
        </p:spPr>
      </p:pic>
      <p:pic>
        <p:nvPicPr>
          <p:cNvPr id="7" name="图片 6"/>
          <p:cNvPicPr>
            <a:picLocks noChangeAspect="1"/>
          </p:cNvPicPr>
          <p:nvPr/>
        </p:nvPicPr>
        <p:blipFill>
          <a:blip r:embed="rId3"/>
          <a:stretch>
            <a:fillRect/>
          </a:stretch>
        </p:blipFill>
        <p:spPr>
          <a:xfrm>
            <a:off x="2486025" y="1551940"/>
            <a:ext cx="2275840" cy="4524375"/>
          </a:xfrm>
          <a:prstGeom prst="rect">
            <a:avLst/>
          </a:prstGeom>
        </p:spPr>
      </p:pic>
      <p:pic>
        <p:nvPicPr>
          <p:cNvPr id="8" name="图片 7"/>
          <p:cNvPicPr>
            <a:picLocks noChangeAspect="1"/>
          </p:cNvPicPr>
          <p:nvPr/>
        </p:nvPicPr>
        <p:blipFill>
          <a:blip r:embed="rId4"/>
          <a:stretch>
            <a:fillRect/>
          </a:stretch>
        </p:blipFill>
        <p:spPr>
          <a:xfrm>
            <a:off x="4806950" y="1551940"/>
            <a:ext cx="2121535" cy="4580255"/>
          </a:xfrm>
          <a:prstGeom prst="rect">
            <a:avLst/>
          </a:prstGeom>
        </p:spPr>
      </p:pic>
      <p:pic>
        <p:nvPicPr>
          <p:cNvPr id="11" name="图片 10"/>
          <p:cNvPicPr>
            <a:picLocks noChangeAspect="1"/>
          </p:cNvPicPr>
          <p:nvPr/>
        </p:nvPicPr>
        <p:blipFill>
          <a:blip r:embed="rId5"/>
          <a:stretch>
            <a:fillRect/>
          </a:stretch>
        </p:blipFill>
        <p:spPr>
          <a:xfrm>
            <a:off x="7028815" y="1608455"/>
            <a:ext cx="2095500" cy="4523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81237" y="80962"/>
            <a:ext cx="4581525" cy="6696075"/>
          </a:xfrm>
          <a:prstGeom prst="rect">
            <a:avLst/>
          </a:prstGeom>
        </p:spPr>
      </p:pic>
      <p:pic>
        <p:nvPicPr>
          <p:cNvPr id="3" name="图片 2"/>
          <p:cNvPicPr>
            <a:picLocks noChangeAspect="1"/>
          </p:cNvPicPr>
          <p:nvPr/>
        </p:nvPicPr>
        <p:blipFill>
          <a:blip r:embed="rId2"/>
          <a:stretch>
            <a:fillRect/>
          </a:stretch>
        </p:blipFill>
        <p:spPr>
          <a:xfrm>
            <a:off x="322607" y="272320"/>
            <a:ext cx="1745090" cy="5303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185"/>
            <a:ext cx="7113270" cy="39878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pPr algn="ctr" fontAlgn="base">
              <a:spcBef>
                <a:spcPct val="0"/>
              </a:spcBef>
              <a:spcAft>
                <a:spcPct val="0"/>
              </a:spcAft>
            </a:pPr>
            <a:r>
              <a:rPr lang="zh-CN" altLang="en-US" sz="2000" b="1" dirty="0">
                <a:latin typeface="微软雅黑" panose="020B0503020204020204" charset="-122"/>
                <a:ea typeface="微软雅黑" panose="020B0503020204020204" charset="-122"/>
                <a:sym typeface="+mn-ea"/>
              </a:rPr>
              <a:t>学生端</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家庭经济困难认定、银行审批、签署合同</a:t>
            </a:r>
            <a:endParaRPr lang="zh-CN" altLang="en-US" sz="2000" kern="0" dirty="0" smtClean="0">
              <a:latin typeface="+mn-ea"/>
              <a:sym typeface="+mn-ea"/>
            </a:endParaRPr>
          </a:p>
        </p:txBody>
      </p:sp>
      <p:grpSp>
        <p:nvGrpSpPr>
          <p:cNvPr id="24" name="组合 23"/>
          <p:cNvGrpSpPr/>
          <p:nvPr/>
        </p:nvGrpSpPr>
        <p:grpSpPr>
          <a:xfrm>
            <a:off x="150495" y="42799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150495" y="1630045"/>
            <a:ext cx="2158365" cy="5100955"/>
          </a:xfrm>
          <a:prstGeom prst="rect">
            <a:avLst/>
          </a:prstGeom>
        </p:spPr>
      </p:pic>
      <p:pic>
        <p:nvPicPr>
          <p:cNvPr id="6" name="图片 5"/>
          <p:cNvPicPr>
            <a:picLocks noChangeAspect="1"/>
          </p:cNvPicPr>
          <p:nvPr/>
        </p:nvPicPr>
        <p:blipFill>
          <a:blip r:embed="rId3"/>
          <a:stretch>
            <a:fillRect/>
          </a:stretch>
        </p:blipFill>
        <p:spPr>
          <a:xfrm>
            <a:off x="2392045" y="1630045"/>
            <a:ext cx="2097405" cy="5056505"/>
          </a:xfrm>
          <a:prstGeom prst="rect">
            <a:avLst/>
          </a:prstGeom>
        </p:spPr>
      </p:pic>
      <p:pic>
        <p:nvPicPr>
          <p:cNvPr id="9" name="图片 8"/>
          <p:cNvPicPr>
            <a:picLocks noChangeAspect="1"/>
          </p:cNvPicPr>
          <p:nvPr/>
        </p:nvPicPr>
        <p:blipFill>
          <a:blip r:embed="rId4"/>
          <a:stretch>
            <a:fillRect/>
          </a:stretch>
        </p:blipFill>
        <p:spPr>
          <a:xfrm>
            <a:off x="4572635" y="1661160"/>
            <a:ext cx="2005965" cy="5045075"/>
          </a:xfrm>
          <a:prstGeom prst="rect">
            <a:avLst/>
          </a:prstGeom>
        </p:spPr>
      </p:pic>
      <p:pic>
        <p:nvPicPr>
          <p:cNvPr id="10" name="图片 9"/>
          <p:cNvPicPr>
            <a:picLocks noChangeAspect="1"/>
          </p:cNvPicPr>
          <p:nvPr/>
        </p:nvPicPr>
        <p:blipFill>
          <a:blip r:embed="rId5"/>
          <a:stretch>
            <a:fillRect/>
          </a:stretch>
        </p:blipFill>
        <p:spPr>
          <a:xfrm>
            <a:off x="6780530" y="1656715"/>
            <a:ext cx="2164715" cy="5074285"/>
          </a:xfrm>
          <a:prstGeom prst="rect">
            <a:avLst/>
          </a:prstGeom>
        </p:spPr>
      </p:pic>
      <p:sp>
        <p:nvSpPr>
          <p:cNvPr id="100" name="文本框 99"/>
          <p:cNvSpPr txBox="1"/>
          <p:nvPr/>
        </p:nvSpPr>
        <p:spPr>
          <a:xfrm>
            <a:off x="199390" y="808355"/>
            <a:ext cx="8505825" cy="707886"/>
          </a:xfrm>
          <a:prstGeom prst="rect">
            <a:avLst/>
          </a:prstGeom>
          <a:noFill/>
          <a:ln w="9525">
            <a:noFill/>
          </a:ln>
        </p:spPr>
        <p:txBody>
          <a:bodyPr wrap="square">
            <a:spAutoFit/>
          </a:bodyPr>
          <a:lstStyle/>
          <a:p>
            <a:r>
              <a:rPr lang="zh-CN" sz="2000" dirty="0">
                <a:ea typeface="仿宋" panose="02010609060101010101" charset="-122"/>
              </a:rPr>
              <a:t>学生端显示</a:t>
            </a:r>
            <a:r>
              <a:rPr lang="zh-CN" sz="2000" dirty="0" smtClean="0">
                <a:ea typeface="仿宋" panose="02010609060101010101" charset="-122"/>
              </a:rPr>
              <a:t>“</a:t>
            </a:r>
            <a:r>
              <a:rPr lang="zh-CN" altLang="en-US" sz="2000" dirty="0" smtClean="0">
                <a:ea typeface="仿宋" panose="02010609060101010101" charset="-122"/>
              </a:rPr>
              <a:t>业务初审</a:t>
            </a:r>
            <a:r>
              <a:rPr lang="zh-CN" sz="2000" dirty="0" smtClean="0">
                <a:ea typeface="仿宋" panose="02010609060101010101" charset="-122"/>
              </a:rPr>
              <a:t>中”</a:t>
            </a:r>
            <a:r>
              <a:rPr lang="zh-CN" sz="2000" dirty="0">
                <a:ea typeface="仿宋" panose="02010609060101010101" charset="-122"/>
              </a:rPr>
              <a:t>，高校资助中心端登录系统进行家庭经济困难认定。</a:t>
            </a:r>
            <a:endParaRPr lang="zh-CN" altLang="en-US" sz="2000" dirty="0">
              <a:ea typeface="仿宋"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4800" y="170180"/>
            <a:ext cx="7403465" cy="398780"/>
          </a:xfrm>
          <a:prstGeom prst="rect">
            <a:avLst/>
          </a:prstGeom>
          <a:noFill/>
        </p:spPr>
        <p:txBody>
          <a:bodyPr wrap="square" rtlCol="0">
            <a:spAutoFit/>
          </a:bodyPr>
          <a:lstStyle/>
          <a:p>
            <a:r>
              <a:rPr lang="zh-CN" altLang="en-US" sz="2000" b="1" dirty="0">
                <a:latin typeface="微软雅黑" panose="020B0503020204020204" charset="-122"/>
                <a:ea typeface="微软雅黑" panose="020B0503020204020204" charset="-122"/>
                <a:sym typeface="+mn-ea"/>
              </a:rPr>
              <a:t>学生端</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入学确认、放款支付、还款</a:t>
            </a:r>
            <a:endParaRPr lang="zh-CN" altLang="en-US" sz="20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150495" y="42799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7" name="图片 6"/>
          <p:cNvPicPr>
            <a:picLocks noChangeAspect="1"/>
          </p:cNvPicPr>
          <p:nvPr/>
        </p:nvPicPr>
        <p:blipFill>
          <a:blip r:embed="rId2"/>
          <a:stretch>
            <a:fillRect/>
          </a:stretch>
        </p:blipFill>
        <p:spPr>
          <a:xfrm>
            <a:off x="150495" y="2344420"/>
            <a:ext cx="2364105" cy="4178300"/>
          </a:xfrm>
          <a:prstGeom prst="rect">
            <a:avLst/>
          </a:prstGeom>
        </p:spPr>
      </p:pic>
      <p:pic>
        <p:nvPicPr>
          <p:cNvPr id="8" name="图片 7"/>
          <p:cNvPicPr>
            <a:picLocks noChangeAspect="1"/>
          </p:cNvPicPr>
          <p:nvPr/>
        </p:nvPicPr>
        <p:blipFill>
          <a:blip r:embed="rId3"/>
          <a:stretch>
            <a:fillRect/>
          </a:stretch>
        </p:blipFill>
        <p:spPr>
          <a:xfrm>
            <a:off x="2616200" y="2400935"/>
            <a:ext cx="2117725" cy="4121785"/>
          </a:xfrm>
          <a:prstGeom prst="rect">
            <a:avLst/>
          </a:prstGeom>
        </p:spPr>
      </p:pic>
      <p:pic>
        <p:nvPicPr>
          <p:cNvPr id="5" name="图片 4"/>
          <p:cNvPicPr>
            <a:picLocks noChangeAspect="1"/>
          </p:cNvPicPr>
          <p:nvPr/>
        </p:nvPicPr>
        <p:blipFill>
          <a:blip r:embed="rId4"/>
          <a:stretch>
            <a:fillRect/>
          </a:stretch>
        </p:blipFill>
        <p:spPr>
          <a:xfrm>
            <a:off x="4835525" y="2400935"/>
            <a:ext cx="2085340" cy="4127500"/>
          </a:xfrm>
          <a:prstGeom prst="rect">
            <a:avLst/>
          </a:prstGeom>
        </p:spPr>
      </p:pic>
      <p:pic>
        <p:nvPicPr>
          <p:cNvPr id="11" name="图片 10"/>
          <p:cNvPicPr>
            <a:picLocks noChangeAspect="1"/>
          </p:cNvPicPr>
          <p:nvPr/>
        </p:nvPicPr>
        <p:blipFill>
          <a:blip r:embed="rId5"/>
          <a:stretch>
            <a:fillRect/>
          </a:stretch>
        </p:blipFill>
        <p:spPr>
          <a:xfrm>
            <a:off x="7022465" y="2459355"/>
            <a:ext cx="2124075" cy="4063365"/>
          </a:xfrm>
          <a:prstGeom prst="rect">
            <a:avLst/>
          </a:prstGeom>
        </p:spPr>
      </p:pic>
      <p:sp>
        <p:nvSpPr>
          <p:cNvPr id="100" name="文本框 99"/>
          <p:cNvSpPr txBox="1"/>
          <p:nvPr/>
        </p:nvSpPr>
        <p:spPr>
          <a:xfrm>
            <a:off x="304800" y="749935"/>
            <a:ext cx="6786880" cy="645160"/>
          </a:xfrm>
          <a:prstGeom prst="rect">
            <a:avLst/>
          </a:prstGeom>
          <a:noFill/>
          <a:ln w="9525">
            <a:noFill/>
          </a:ln>
        </p:spPr>
        <p:txBody>
          <a:bodyPr wrap="square">
            <a:spAutoFit/>
          </a:bodyPr>
          <a:lstStyle/>
          <a:p>
            <a:r>
              <a:rPr lang="zh-CN" sz="1800">
                <a:ea typeface="仿宋" panose="02010609060101010101" charset="-122"/>
              </a:rPr>
              <a:t>学生确认贷款信息，手机银行签署国家助学贷款合同，签署后显示待入学，并产生入学验证码。</a:t>
            </a:r>
            <a:endParaRPr lang="zh-CN" altLang="en-US" sz="1800"/>
          </a:p>
        </p:txBody>
      </p:sp>
      <p:sp>
        <p:nvSpPr>
          <p:cNvPr id="2" name="文本框 1"/>
          <p:cNvSpPr txBox="1"/>
          <p:nvPr/>
        </p:nvSpPr>
        <p:spPr>
          <a:xfrm>
            <a:off x="325120" y="1434465"/>
            <a:ext cx="6766560" cy="368300"/>
          </a:xfrm>
          <a:prstGeom prst="rect">
            <a:avLst/>
          </a:prstGeom>
          <a:noFill/>
          <a:ln w="9525">
            <a:noFill/>
          </a:ln>
        </p:spPr>
        <p:txBody>
          <a:bodyPr wrap="square">
            <a:spAutoFit/>
          </a:bodyPr>
          <a:lstStyle/>
          <a:p>
            <a:r>
              <a:rPr lang="zh-CN" sz="1800" dirty="0">
                <a:ea typeface="仿宋" panose="02010609060101010101" charset="-122"/>
              </a:rPr>
              <a:t>入学报到后</a:t>
            </a:r>
            <a:r>
              <a:rPr lang="zh-CN" sz="1800" dirty="0" smtClean="0">
                <a:ea typeface="仿宋" panose="02010609060101010101" charset="-122"/>
              </a:rPr>
              <a:t>，学校</a:t>
            </a:r>
            <a:r>
              <a:rPr lang="zh-CN" sz="1800" dirty="0">
                <a:ea typeface="仿宋" panose="02010609060101010101" charset="-122"/>
              </a:rPr>
              <a:t>老师在系统中进行入学确认后放款。</a:t>
            </a:r>
            <a:endParaRPr lang="zh-CN" altLang="en-US" sz="1800" dirty="0">
              <a:ea typeface="仿宋"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8770" y="198755"/>
            <a:ext cx="3444240" cy="39878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lstStyle/>
          <a:p>
            <a:pPr algn="ctr" fontAlgn="base">
              <a:spcBef>
                <a:spcPct val="0"/>
              </a:spcBef>
              <a:spcAft>
                <a:spcPct val="0"/>
              </a:spcAft>
            </a:pPr>
            <a:r>
              <a:rPr lang="zh-CN" altLang="en-US" sz="2000" b="1" dirty="0">
                <a:latin typeface="微软雅黑" panose="020B0503020204020204" charset="-122"/>
                <a:ea typeface="微软雅黑" panose="020B0503020204020204" charset="-122"/>
                <a:sym typeface="+mn-ea"/>
              </a:rPr>
              <a:t>学生端</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申请记录查询、分享</a:t>
            </a:r>
            <a:endParaRPr lang="zh-CN" altLang="en-US" sz="2000" kern="0" dirty="0" smtClean="0">
              <a:latin typeface="+mn-ea"/>
              <a:sym typeface="+mn-ea"/>
            </a:endParaRPr>
          </a:p>
        </p:txBody>
      </p:sp>
      <p:grpSp>
        <p:nvGrpSpPr>
          <p:cNvPr id="24" name="组合 23"/>
          <p:cNvGrpSpPr/>
          <p:nvPr/>
        </p:nvGrpSpPr>
        <p:grpSpPr>
          <a:xfrm>
            <a:off x="150495" y="427990"/>
            <a:ext cx="8794750" cy="403225"/>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150495" y="1460500"/>
            <a:ext cx="2101215" cy="5133975"/>
          </a:xfrm>
          <a:prstGeom prst="rect">
            <a:avLst/>
          </a:prstGeom>
        </p:spPr>
      </p:pic>
      <p:pic>
        <p:nvPicPr>
          <p:cNvPr id="6" name="图片 5"/>
          <p:cNvPicPr>
            <a:picLocks noChangeAspect="1"/>
          </p:cNvPicPr>
          <p:nvPr/>
        </p:nvPicPr>
        <p:blipFill>
          <a:blip r:embed="rId3"/>
          <a:stretch>
            <a:fillRect/>
          </a:stretch>
        </p:blipFill>
        <p:spPr>
          <a:xfrm>
            <a:off x="2313940" y="1460500"/>
            <a:ext cx="2078990" cy="5159375"/>
          </a:xfrm>
          <a:prstGeom prst="rect">
            <a:avLst/>
          </a:prstGeom>
        </p:spPr>
      </p:pic>
      <p:pic>
        <p:nvPicPr>
          <p:cNvPr id="9" name="图片 8"/>
          <p:cNvPicPr>
            <a:picLocks noChangeAspect="1"/>
          </p:cNvPicPr>
          <p:nvPr/>
        </p:nvPicPr>
        <p:blipFill>
          <a:blip r:embed="rId4"/>
          <a:stretch>
            <a:fillRect/>
          </a:stretch>
        </p:blipFill>
        <p:spPr>
          <a:xfrm>
            <a:off x="4455160" y="1449070"/>
            <a:ext cx="2092960" cy="5163185"/>
          </a:xfrm>
          <a:prstGeom prst="rect">
            <a:avLst/>
          </a:prstGeom>
        </p:spPr>
      </p:pic>
      <p:pic>
        <p:nvPicPr>
          <p:cNvPr id="10" name="图片 9"/>
          <p:cNvPicPr>
            <a:picLocks noChangeAspect="1"/>
          </p:cNvPicPr>
          <p:nvPr/>
        </p:nvPicPr>
        <p:blipFill>
          <a:blip r:embed="rId5"/>
          <a:stretch>
            <a:fillRect/>
          </a:stretch>
        </p:blipFill>
        <p:spPr>
          <a:xfrm>
            <a:off x="6625590" y="1449070"/>
            <a:ext cx="2319655" cy="51454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3168" y="1869989"/>
            <a:ext cx="7208107" cy="3416320"/>
          </a:xfrm>
          <a:prstGeom prst="rect">
            <a:avLst/>
          </a:prstGeom>
        </p:spPr>
        <p:txBody>
          <a:bodyPr wrap="square">
            <a:spAutoFit/>
          </a:bodyPr>
          <a:lstStyle/>
          <a:p>
            <a:pPr lvl="0" algn="just">
              <a:spcAft>
                <a:spcPts val="0"/>
              </a:spcAft>
            </a:pPr>
            <a:r>
              <a:rPr lang="en-US" altLang="zh-CN" sz="2400" kern="100" dirty="0" smtClean="0">
                <a:latin typeface="Times New Roman" panose="02020603050405020304" pitchFamily="18" charset="0"/>
                <a:ea typeface="仿宋" panose="02010609060101010101" charset="-122"/>
              </a:rPr>
              <a:t>      </a:t>
            </a:r>
            <a:r>
              <a:rPr lang="zh-CN" altLang="zh-CN" sz="2400" kern="100" dirty="0" smtClean="0">
                <a:latin typeface="Times New Roman" panose="02020603050405020304" pitchFamily="18" charset="0"/>
                <a:ea typeface="仿宋" panose="02010609060101010101" charset="-122"/>
              </a:rPr>
              <a:t>续贷（指学号、学历等个人信息没有发生变更，</a:t>
            </a:r>
            <a:r>
              <a:rPr lang="en-US" altLang="zh-CN" sz="2400" kern="100" dirty="0" smtClean="0">
                <a:latin typeface="Times New Roman" panose="02020603050405020304" pitchFamily="18" charset="0"/>
                <a:ea typeface="仿宋" panose="02010609060101010101" charset="-122"/>
              </a:rPr>
              <a:t>2022</a:t>
            </a:r>
            <a:r>
              <a:rPr lang="zh-CN" altLang="zh-CN" sz="2400" kern="100" dirty="0" smtClean="0">
                <a:latin typeface="Times New Roman" panose="02020603050405020304" pitchFamily="18" charset="0"/>
                <a:ea typeface="仿宋" panose="02010609060101010101" charset="-122"/>
              </a:rPr>
              <a:t>年</a:t>
            </a:r>
            <a:r>
              <a:rPr lang="zh-CN" altLang="en-US" sz="2400" kern="100" dirty="0" smtClean="0">
                <a:latin typeface="Times New Roman" panose="02020603050405020304" pitchFamily="18" charset="0"/>
                <a:ea typeface="仿宋" panose="02010609060101010101" charset="-122"/>
              </a:rPr>
              <a:t>以后</a:t>
            </a:r>
            <a:r>
              <a:rPr lang="zh-CN" altLang="zh-CN" sz="2400" kern="100" dirty="0" smtClean="0">
                <a:latin typeface="Times New Roman" panose="02020603050405020304" pitchFamily="18" charset="0"/>
                <a:ea typeface="仿宋" panose="02010609060101010101" charset="-122"/>
              </a:rPr>
              <a:t>首次手机银行申请</a:t>
            </a:r>
            <a:r>
              <a:rPr lang="zh-CN" altLang="en-US" sz="2400" kern="100" dirty="0" smtClean="0">
                <a:latin typeface="Times New Roman" panose="02020603050405020304" pitchFamily="18" charset="0"/>
                <a:ea typeface="仿宋" panose="02010609060101010101" charset="-122"/>
              </a:rPr>
              <a:t>过</a:t>
            </a:r>
            <a:r>
              <a:rPr lang="zh-CN" altLang="zh-CN" sz="2400" kern="100" dirty="0" smtClean="0">
                <a:latin typeface="Times New Roman" panose="02020603050405020304" pitchFamily="18" charset="0"/>
                <a:ea typeface="仿宋" panose="02010609060101010101" charset="-122"/>
              </a:rPr>
              <a:t>的助学贷款）：新学年开始前暑假期间，学生即可登录中国银行手机银行进入“国家助学贷款”模块点击“再次申请”后进入下一步，班级、专业、</a:t>
            </a:r>
            <a:r>
              <a:rPr lang="en-US" altLang="zh-CN" sz="2400" kern="100" dirty="0" smtClean="0">
                <a:latin typeface="Times New Roman" panose="02020603050405020304" pitchFamily="18" charset="0"/>
                <a:ea typeface="仿宋" panose="02010609060101010101" charset="-122"/>
              </a:rPr>
              <a:t>QQ</a:t>
            </a:r>
            <a:r>
              <a:rPr lang="zh-CN" altLang="zh-CN" sz="2400" kern="100" dirty="0" smtClean="0">
                <a:latin typeface="Times New Roman" panose="02020603050405020304" pitchFamily="18" charset="0"/>
                <a:ea typeface="仿宋" panose="02010609060101010101" charset="-122"/>
              </a:rPr>
              <a:t>邮箱填写完整，</a:t>
            </a:r>
            <a:r>
              <a:rPr lang="zh-CN" altLang="zh-CN" sz="2400" kern="100" dirty="0" smtClean="0">
                <a:solidFill>
                  <a:srgbClr val="FF0000"/>
                </a:solidFill>
                <a:latin typeface="Times New Roman" panose="02020603050405020304" pitchFamily="18" charset="0"/>
                <a:ea typeface="仿宋" panose="02010609060101010101" charset="-122"/>
              </a:rPr>
              <a:t>业务初审机构选择高校，家庭住址栏不要填写学校地址</a:t>
            </a:r>
            <a:r>
              <a:rPr lang="zh-CN" altLang="zh-CN" sz="2400" kern="100" dirty="0" smtClean="0">
                <a:latin typeface="Times New Roman" panose="02020603050405020304" pitchFamily="18" charset="0"/>
                <a:ea typeface="仿宋" panose="02010609060101010101" charset="-122"/>
              </a:rPr>
              <a:t>。核实个人信息无误后再次点击下一步上传本人学生证及身份证正反面即可完成续贷申请，注意：业务初审机构选择高校。</a:t>
            </a:r>
            <a:endParaRPr lang="zh-CN" altLang="zh-CN" sz="2400" kern="100" dirty="0">
              <a:latin typeface="Times New Roman" panose="02020603050405020304" pitchFamily="18" charset="0"/>
            </a:endParaRPr>
          </a:p>
        </p:txBody>
      </p:sp>
      <p:pic>
        <p:nvPicPr>
          <p:cNvPr id="3" name="Picture 14"/>
          <p:cNvPicPr>
            <a:picLocks noChangeAspect="1"/>
          </p:cNvPicPr>
          <p:nvPr/>
        </p:nvPicPr>
        <p:blipFill>
          <a:blip r:embed="rId1"/>
          <a:stretch>
            <a:fillRect/>
          </a:stretch>
        </p:blipFill>
        <p:spPr>
          <a:xfrm>
            <a:off x="7105650" y="560388"/>
            <a:ext cx="1581150" cy="531812"/>
          </a:xfrm>
          <a:prstGeom prst="rect">
            <a:avLst/>
          </a:prstGeom>
          <a:noFill/>
          <a:ln w="9525">
            <a:noFill/>
          </a:ln>
        </p:spPr>
      </p:pic>
      <p:sp>
        <p:nvSpPr>
          <p:cNvPr id="4" name="矩形 3"/>
          <p:cNvSpPr/>
          <p:nvPr/>
        </p:nvSpPr>
        <p:spPr>
          <a:xfrm>
            <a:off x="988541" y="507425"/>
            <a:ext cx="5371070" cy="584775"/>
          </a:xfrm>
          <a:prstGeom prst="rect">
            <a:avLst/>
          </a:prstGeom>
        </p:spPr>
        <p:txBody>
          <a:bodyPr wrap="square">
            <a:spAutoFit/>
          </a:bodyPr>
          <a:lstStyle/>
          <a:p>
            <a:r>
              <a:rPr lang="zh-CN" altLang="en-US" sz="3200" dirty="0" smtClean="0"/>
              <a:t>续办贷</a:t>
            </a:r>
            <a:r>
              <a:rPr lang="zh-CN" altLang="en-US" sz="3200" dirty="0"/>
              <a:t>款申请所需资料</a:t>
            </a:r>
            <a:endParaRPr lang="zh-CN" altLang="en-US" sz="3200" dirty="0"/>
          </a:p>
        </p:txBody>
      </p:sp>
      <p:sp>
        <p:nvSpPr>
          <p:cNvPr id="5" name="Line 4"/>
          <p:cNvSpPr/>
          <p:nvPr/>
        </p:nvSpPr>
        <p:spPr>
          <a:xfrm flipV="1">
            <a:off x="819665" y="1265237"/>
            <a:ext cx="5373688" cy="4763"/>
          </a:xfrm>
          <a:prstGeom prst="line">
            <a:avLst/>
          </a:prstGeom>
          <a:ln w="28575" cap="flat" cmpd="sng">
            <a:solidFill>
              <a:srgbClr val="B00000"/>
            </a:solidFill>
            <a:prstDash val="solid"/>
            <a:headEnd type="none" w="med" len="med"/>
            <a:tailEnd type="none" w="med" len="me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421" y="1413434"/>
            <a:ext cx="317504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p:cNvPicPr>
            <a:picLocks noChangeAspect="1"/>
          </p:cNvPicPr>
          <p:nvPr/>
        </p:nvPicPr>
        <p:blipFill>
          <a:blip r:embed="rId2"/>
          <a:stretch>
            <a:fillRect/>
          </a:stretch>
        </p:blipFill>
        <p:spPr>
          <a:xfrm>
            <a:off x="7105650" y="560388"/>
            <a:ext cx="1581150" cy="531812"/>
          </a:xfrm>
          <a:prstGeom prst="rect">
            <a:avLst/>
          </a:prstGeom>
          <a:noFill/>
          <a:ln w="9525">
            <a:noFill/>
          </a:ln>
        </p:spPr>
      </p:pic>
      <p:pic>
        <p:nvPicPr>
          <p:cNvPr id="1027" name="Picture 3" descr="图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725" y="1413434"/>
            <a:ext cx="30956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6205" y="1449859"/>
            <a:ext cx="6672649" cy="4031873"/>
          </a:xfrm>
          <a:prstGeom prst="rect">
            <a:avLst/>
          </a:prstGeom>
        </p:spPr>
        <p:txBody>
          <a:bodyPr wrap="square">
            <a:spAutoFit/>
          </a:bodyPr>
          <a:lstStyle/>
          <a:p>
            <a:pPr indent="533400" algn="just">
              <a:spcAft>
                <a:spcPts val="0"/>
              </a:spcAft>
            </a:pPr>
            <a:r>
              <a:rPr lang="zh-CN" altLang="zh-CN" sz="3200" kern="100" dirty="0">
                <a:latin typeface="Times New Roman" panose="02020603050405020304" pitchFamily="18" charset="0"/>
                <a:ea typeface="仿宋" panose="02010609060101010101" charset="-122"/>
              </a:rPr>
              <a:t>对于新学年将要攻读更高学位的学生（例如本科毕业后连续攻读硕士学位），修改入学</a:t>
            </a:r>
            <a:r>
              <a:rPr lang="zh-CN" altLang="zh-CN" sz="3200" kern="100" dirty="0" smtClean="0">
                <a:latin typeface="Times New Roman" panose="02020603050405020304" pitchFamily="18" charset="0"/>
                <a:ea typeface="仿宋" panose="02010609060101010101" charset="-122"/>
              </a:rPr>
              <a:t>信息</a:t>
            </a:r>
            <a:r>
              <a:rPr lang="zh-CN" altLang="en-US" sz="3200" kern="100" dirty="0" smtClean="0">
                <a:latin typeface="Times New Roman" panose="02020603050405020304" pitchFamily="18" charset="0"/>
                <a:ea typeface="仿宋" panose="02010609060101010101" charset="-122"/>
              </a:rPr>
              <a:t>（学号、专业等）</a:t>
            </a:r>
            <a:r>
              <a:rPr lang="zh-CN" altLang="zh-CN" sz="3200" kern="100" dirty="0" smtClean="0">
                <a:latin typeface="Times New Roman" panose="02020603050405020304" pitchFamily="18" charset="0"/>
                <a:ea typeface="仿宋" panose="02010609060101010101" charset="-122"/>
              </a:rPr>
              <a:t>、</a:t>
            </a:r>
            <a:r>
              <a:rPr lang="zh-CN" altLang="zh-CN" sz="3200" kern="100" dirty="0">
                <a:latin typeface="Times New Roman" panose="02020603050405020304" pitchFamily="18" charset="0"/>
                <a:ea typeface="仿宋" panose="02010609060101010101" charset="-122"/>
              </a:rPr>
              <a:t>贷款信息，重新上传录取通知书，即可完成升学后新学年国家助学贷款申请。提交申请后，业务审核、签署合同、入学确认、贷款发放均与首贷相同。</a:t>
            </a:r>
            <a:endParaRPr lang="zh-CN" altLang="zh-CN" sz="3200" kern="100" dirty="0">
              <a:latin typeface="Times New Roman" panose="02020603050405020304" pitchFamily="18" charset="0"/>
            </a:endParaRPr>
          </a:p>
        </p:txBody>
      </p:sp>
      <p:pic>
        <p:nvPicPr>
          <p:cNvPr id="3" name="Picture 14"/>
          <p:cNvPicPr>
            <a:picLocks noChangeAspect="1"/>
          </p:cNvPicPr>
          <p:nvPr/>
        </p:nvPicPr>
        <p:blipFill>
          <a:blip r:embed="rId1"/>
          <a:stretch>
            <a:fillRect/>
          </a:stretch>
        </p:blipFill>
        <p:spPr>
          <a:xfrm>
            <a:off x="7105650" y="560388"/>
            <a:ext cx="1581150" cy="53181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401" y="1449859"/>
            <a:ext cx="6804454" cy="2431435"/>
          </a:xfrm>
          <a:prstGeom prst="rect">
            <a:avLst/>
          </a:prstGeom>
          <a:effectLst>
            <a:glow rad="63500">
              <a:schemeClr val="accent2">
                <a:satMod val="175000"/>
                <a:alpha val="40000"/>
              </a:schemeClr>
            </a:glow>
          </a:effectLst>
        </p:spPr>
        <p:txBody>
          <a:bodyPr wrap="square">
            <a:spAutoFit/>
          </a:bodyPr>
          <a:lstStyle/>
          <a:p>
            <a:pPr indent="533400" algn="ctr">
              <a:spcAft>
                <a:spcPts val="0"/>
              </a:spcAft>
            </a:pPr>
            <a:r>
              <a:rPr lang="zh-CN" altLang="en-US" sz="3200" u="sng" kern="100" dirty="0" smtClean="0">
                <a:solidFill>
                  <a:srgbClr val="FF0000"/>
                </a:solidFill>
                <a:latin typeface="Times New Roman" panose="02020603050405020304" pitchFamily="18" charset="0"/>
                <a:ea typeface="仿宋" panose="02010609060101010101" charset="-122"/>
              </a:rPr>
              <a:t>贷款用途提示</a:t>
            </a:r>
            <a:endParaRPr lang="en-US" altLang="zh-CN" sz="3200" u="sng" kern="100" dirty="0" smtClean="0">
              <a:solidFill>
                <a:srgbClr val="FF0000"/>
              </a:solidFill>
              <a:latin typeface="Times New Roman" panose="02020603050405020304" pitchFamily="18" charset="0"/>
              <a:ea typeface="仿宋" panose="02010609060101010101" charset="-122"/>
            </a:endParaRPr>
          </a:p>
          <a:p>
            <a:pPr indent="533400">
              <a:lnSpc>
                <a:spcPct val="200000"/>
              </a:lnSpc>
              <a:spcAft>
                <a:spcPts val="0"/>
              </a:spcAft>
            </a:pPr>
            <a:r>
              <a:rPr lang="zh-CN" altLang="en-US" sz="2000" kern="100" dirty="0" smtClean="0">
                <a:solidFill>
                  <a:srgbClr val="FF0000"/>
                </a:solidFill>
                <a:latin typeface="Times New Roman" panose="02020603050405020304" pitchFamily="18" charset="0"/>
              </a:rPr>
              <a:t>该贷款</a:t>
            </a:r>
            <a:r>
              <a:rPr lang="zh-CN" altLang="en-US" sz="2000" kern="100" dirty="0">
                <a:solidFill>
                  <a:srgbClr val="FF0000"/>
                </a:solidFill>
                <a:latin typeface="Times New Roman" panose="02020603050405020304" pitchFamily="18" charset="0"/>
              </a:rPr>
              <a:t>仅限</a:t>
            </a:r>
            <a:r>
              <a:rPr lang="zh-CN" altLang="en-US" sz="2000" kern="100" dirty="0" smtClean="0">
                <a:solidFill>
                  <a:srgbClr val="FF0000"/>
                </a:solidFill>
                <a:latin typeface="Times New Roman" panose="02020603050405020304" pitchFamily="18" charset="0"/>
              </a:rPr>
              <a:t>用于借款人在校学习</a:t>
            </a:r>
            <a:r>
              <a:rPr lang="zh-CN" altLang="en-US" sz="2000" kern="100" dirty="0">
                <a:solidFill>
                  <a:srgbClr val="FF0000"/>
                </a:solidFill>
                <a:latin typeface="Times New Roman" panose="02020603050405020304" pitchFamily="18" charset="0"/>
              </a:rPr>
              <a:t>期间所需的学费</a:t>
            </a:r>
            <a:r>
              <a:rPr lang="zh-CN" altLang="en-US" sz="2000" kern="100" dirty="0" smtClean="0">
                <a:solidFill>
                  <a:srgbClr val="FF0000"/>
                </a:solidFill>
                <a:latin typeface="Times New Roman" panose="02020603050405020304" pitchFamily="18" charset="0"/>
              </a:rPr>
              <a:t>、住宿费</a:t>
            </a:r>
            <a:r>
              <a:rPr lang="zh-CN" altLang="en-US" sz="2000" kern="100" dirty="0">
                <a:solidFill>
                  <a:srgbClr val="FF0000"/>
                </a:solidFill>
                <a:latin typeface="Times New Roman" panose="02020603050405020304" pitchFamily="18" charset="0"/>
              </a:rPr>
              <a:t>和日常生活费。禁止用于投资</a:t>
            </a:r>
            <a:r>
              <a:rPr lang="zh-CN" altLang="en-US" sz="2000" kern="100" dirty="0" smtClean="0">
                <a:solidFill>
                  <a:srgbClr val="FF0000"/>
                </a:solidFill>
                <a:latin typeface="Times New Roman" panose="02020603050405020304" pitchFamily="18" charset="0"/>
              </a:rPr>
              <a:t>、理财、购</a:t>
            </a:r>
            <a:r>
              <a:rPr lang="zh-CN" altLang="en-US" sz="2000" kern="100" dirty="0">
                <a:solidFill>
                  <a:srgbClr val="FF0000"/>
                </a:solidFill>
                <a:latin typeface="Times New Roman" panose="02020603050405020304" pitchFamily="18" charset="0"/>
              </a:rPr>
              <a:t>房和非法</a:t>
            </a:r>
            <a:r>
              <a:rPr lang="zh-CN" altLang="en-US" sz="2000" kern="100" dirty="0" smtClean="0">
                <a:solidFill>
                  <a:srgbClr val="FF0000"/>
                </a:solidFill>
                <a:latin typeface="Times New Roman" panose="02020603050405020304" pitchFamily="18" charset="0"/>
              </a:rPr>
              <a:t>活动等的规定。</a:t>
            </a:r>
            <a:endParaRPr lang="zh-CN" altLang="zh-CN" sz="2000" kern="100" dirty="0">
              <a:solidFill>
                <a:srgbClr val="FF0000"/>
              </a:solidFill>
              <a:latin typeface="Times New Roman" panose="02020603050405020304" pitchFamily="18" charset="0"/>
            </a:endParaRPr>
          </a:p>
        </p:txBody>
      </p:sp>
      <p:pic>
        <p:nvPicPr>
          <p:cNvPr id="3" name="Picture 14"/>
          <p:cNvPicPr>
            <a:picLocks noChangeAspect="1"/>
          </p:cNvPicPr>
          <p:nvPr/>
        </p:nvPicPr>
        <p:blipFill>
          <a:blip r:embed="rId1"/>
          <a:stretch>
            <a:fillRect/>
          </a:stretch>
        </p:blipFill>
        <p:spPr>
          <a:xfrm>
            <a:off x="123826" y="294482"/>
            <a:ext cx="1581150" cy="531812"/>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92125" y="1647825"/>
            <a:ext cx="8229600" cy="1143000"/>
          </a:xfrm>
        </p:spPr>
        <p:txBody>
          <a:bodyPr vert="horz" wrap="square" lIns="91440" tIns="45720" rIns="91440" bIns="45720" anchor="ctr" anchorCtr="0"/>
          <a:lstStyle/>
          <a:p>
            <a:pPr eaLnBrk="1" hangingPunct="1"/>
            <a:r>
              <a:rPr lang="zh-CN" altLang="en-US" sz="5400" dirty="0"/>
              <a:t>人民银行征信知识分享</a:t>
            </a:r>
            <a:endParaRPr lang="zh-CN" altLang="en-US" sz="5400" dirty="0"/>
          </a:p>
        </p:txBody>
      </p:sp>
      <p:pic>
        <p:nvPicPr>
          <p:cNvPr id="36867" name="Picture 9"/>
          <p:cNvPicPr>
            <a:picLocks noChangeAspect="1"/>
          </p:cNvPicPr>
          <p:nvPr/>
        </p:nvPicPr>
        <p:blipFill>
          <a:blip r:embed="rId1"/>
          <a:stretch>
            <a:fillRect/>
          </a:stretch>
        </p:blipFill>
        <p:spPr>
          <a:xfrm>
            <a:off x="1635125" y="3448050"/>
            <a:ext cx="896938" cy="952500"/>
          </a:xfrm>
          <a:prstGeom prst="rect">
            <a:avLst/>
          </a:prstGeom>
          <a:noFill/>
          <a:ln w="9525">
            <a:noFill/>
          </a:ln>
        </p:spPr>
      </p:pic>
      <p:sp>
        <p:nvSpPr>
          <p:cNvPr id="36868" name="TextBox 1"/>
          <p:cNvSpPr txBox="1"/>
          <p:nvPr/>
        </p:nvSpPr>
        <p:spPr>
          <a:xfrm>
            <a:off x="2530475" y="3711575"/>
            <a:ext cx="2347913" cy="503238"/>
          </a:xfrm>
          <a:prstGeom prst="rect">
            <a:avLst/>
          </a:prstGeom>
          <a:noFill/>
          <a:ln w="9525">
            <a:noFill/>
          </a:ln>
        </p:spPr>
        <p:txBody>
          <a:bodyPr lIns="76769" tIns="38384" rIns="76769" bIns="38384">
            <a:spAutoFit/>
          </a:bodyPr>
          <a:lstStyle/>
          <a:p>
            <a:r>
              <a:rPr lang="zh-CN" altLang="en-US" sz="2800" b="1" dirty="0">
                <a:solidFill>
                  <a:srgbClr val="000000"/>
                </a:solidFill>
                <a:latin typeface="楷体_GB2312" panose="02010609030101010101" charset="-122"/>
                <a:ea typeface="楷体_GB2312" panose="02010609030101010101" charset="-122"/>
              </a:rPr>
              <a:t>中国人民银行</a:t>
            </a:r>
            <a:endParaRPr lang="zh-CN" altLang="en-US" sz="2800" b="1" dirty="0">
              <a:solidFill>
                <a:srgbClr val="000000"/>
              </a:solidFill>
              <a:latin typeface="楷体_GB2312" panose="02010609030101010101" charset="-122"/>
              <a:ea typeface="楷体_GB2312" panose="02010609030101010101" charset="-122"/>
            </a:endParaRPr>
          </a:p>
        </p:txBody>
      </p:sp>
      <p:pic>
        <p:nvPicPr>
          <p:cNvPr id="36869" name="Picture 14"/>
          <p:cNvPicPr>
            <a:picLocks noChangeAspect="1"/>
          </p:cNvPicPr>
          <p:nvPr/>
        </p:nvPicPr>
        <p:blipFill>
          <a:blip r:embed="rId2"/>
          <a:stretch>
            <a:fillRect/>
          </a:stretch>
        </p:blipFill>
        <p:spPr>
          <a:xfrm>
            <a:off x="5162550" y="3619500"/>
            <a:ext cx="2346325" cy="781050"/>
          </a:xfrm>
          <a:prstGeom prst="rect">
            <a:avLst/>
          </a:prstGeom>
          <a:noFill/>
          <a:ln w="9525">
            <a:noFill/>
          </a:ln>
        </p:spPr>
      </p:pic>
      <p:sp>
        <p:nvSpPr>
          <p:cNvPr id="36870" name="Line 6"/>
          <p:cNvSpPr/>
          <p:nvPr/>
        </p:nvSpPr>
        <p:spPr>
          <a:xfrm>
            <a:off x="1028700" y="2784475"/>
            <a:ext cx="7115175" cy="6350"/>
          </a:xfrm>
          <a:prstGeom prst="line">
            <a:avLst/>
          </a:prstGeom>
          <a:ln w="28575" cap="flat" cmpd="sng">
            <a:solidFill>
              <a:srgbClr val="B00000"/>
            </a:solidFill>
            <a:prstDash val="soli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vert="horz" wrap="square" lIns="91440" tIns="45720" rIns="91440" bIns="45720" anchor="ctr" anchorCtr="0"/>
          <a:lstStyle/>
          <a:p>
            <a:pPr algn="l" eaLnBrk="1" hangingPunct="1"/>
            <a:br>
              <a:rPr lang="en-US" altLang="zh-CN" sz="4000" b="1" dirty="0" smtClean="0"/>
            </a:br>
            <a:br>
              <a:rPr lang="en-US" altLang="zh-CN" sz="4000" b="1" dirty="0"/>
            </a:br>
            <a:br>
              <a:rPr lang="en-US" altLang="zh-CN" sz="4000" b="1" dirty="0" smtClean="0"/>
            </a:br>
            <a:r>
              <a:rPr lang="en-US" altLang="zh-CN" sz="4000" b="1" dirty="0"/>
              <a:t> </a:t>
            </a:r>
            <a:r>
              <a:rPr lang="en-US" altLang="zh-CN" sz="4000" b="1" dirty="0" smtClean="0"/>
              <a:t>  </a:t>
            </a:r>
            <a:r>
              <a:rPr lang="zh-CN" altLang="en-US" sz="4000" b="1" dirty="0" smtClean="0"/>
              <a:t>何</a:t>
            </a:r>
            <a:r>
              <a:rPr lang="zh-CN" altLang="en-US" sz="4000" b="1" dirty="0"/>
              <a:t>为征信？</a:t>
            </a:r>
            <a:endParaRPr lang="zh-CN" altLang="en-US" sz="4000" b="1" dirty="0"/>
          </a:p>
        </p:txBody>
      </p:sp>
      <p:sp>
        <p:nvSpPr>
          <p:cNvPr id="37891" name="Rectangle 3"/>
          <p:cNvSpPr>
            <a:spLocks noGrp="1"/>
          </p:cNvSpPr>
          <p:nvPr>
            <p:ph type="body" sz="half"/>
          </p:nvPr>
        </p:nvSpPr>
        <p:spPr>
          <a:xfrm>
            <a:off x="457200" y="1901825"/>
            <a:ext cx="4038600" cy="2274888"/>
          </a:xfrm>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eaLnBrk="1" hangingPunct="1">
              <a:lnSpc>
                <a:spcPct val="90000"/>
              </a:lnSpc>
            </a:pPr>
            <a:r>
              <a:rPr lang="zh-CN" altLang="en-US" sz="2400" dirty="0">
                <a:solidFill>
                  <a:srgbClr val="000000"/>
                </a:solidFill>
              </a:rPr>
              <a:t>“征信”一次溯源，最早见于《左传》：“君子之言，信而有征，故怨远于其身”，大意是君子言而有信，信可验证，因此不会招人怨恨。</a:t>
            </a:r>
            <a:endParaRPr lang="zh-CN" altLang="en-US" sz="2400" dirty="0">
              <a:solidFill>
                <a:srgbClr val="000000"/>
              </a:solidFill>
            </a:endParaRPr>
          </a:p>
          <a:p>
            <a:pPr lvl="0" eaLnBrk="1" hangingPunct="1">
              <a:lnSpc>
                <a:spcPct val="90000"/>
              </a:lnSpc>
            </a:pPr>
            <a:endParaRPr lang="zh-CN" altLang="en-US" sz="2000" dirty="0">
              <a:solidFill>
                <a:srgbClr val="000000"/>
              </a:solidFill>
            </a:endParaRPr>
          </a:p>
          <a:p>
            <a:pPr lvl="0" eaLnBrk="1" hangingPunct="1">
              <a:lnSpc>
                <a:spcPct val="90000"/>
              </a:lnSpc>
              <a:buFont typeface="Wingdings" panose="05000000000000000000" pitchFamily="2" charset="2"/>
              <a:buNone/>
            </a:pPr>
            <a:endParaRPr lang="zh-CN" altLang="en-US" sz="2000" dirty="0">
              <a:latin typeface="宋体" panose="02010600030101010101" pitchFamily="2" charset="-122"/>
            </a:endParaRPr>
          </a:p>
          <a:p>
            <a:pPr lvl="0" eaLnBrk="1" hangingPunct="1">
              <a:lnSpc>
                <a:spcPct val="90000"/>
              </a:lnSpc>
              <a:buNone/>
            </a:pPr>
            <a:endParaRPr lang="zh-CN" altLang="en-US" sz="2000" dirty="0">
              <a:latin typeface="宋体" panose="02010600030101010101" pitchFamily="2" charset="-122"/>
            </a:endParaRPr>
          </a:p>
        </p:txBody>
      </p:sp>
      <p:sp>
        <p:nvSpPr>
          <p:cNvPr id="37892" name="Line 4"/>
          <p:cNvSpPr/>
          <p:nvPr/>
        </p:nvSpPr>
        <p:spPr>
          <a:xfrm>
            <a:off x="460375" y="1292225"/>
            <a:ext cx="2505075" cy="0"/>
          </a:xfrm>
          <a:prstGeom prst="line">
            <a:avLst/>
          </a:prstGeom>
          <a:ln w="28575" cap="flat" cmpd="sng">
            <a:solidFill>
              <a:srgbClr val="B00000"/>
            </a:solidFill>
            <a:prstDash val="solid"/>
            <a:headEnd type="none" w="med" len="med"/>
            <a:tailEnd type="none" w="med" len="med"/>
          </a:ln>
        </p:spPr>
      </p:sp>
      <p:pic>
        <p:nvPicPr>
          <p:cNvPr id="37893" name="图片 3" descr="183234.jpg"/>
          <p:cNvPicPr>
            <a:picLocks noGrp="1" noChangeAspect="1"/>
          </p:cNvPicPr>
          <p:nvPr>
            <p:ph sz="half" idx="1"/>
          </p:nvPr>
        </p:nvPicPr>
        <p:blipFill>
          <a:blip r:embed="rId1"/>
          <a:srcRect/>
          <a:stretch>
            <a:fillRect/>
          </a:stretch>
        </p:blipFill>
        <p:spPr>
          <a:xfrm>
            <a:off x="5356225" y="1417638"/>
            <a:ext cx="3063875" cy="2759075"/>
          </a:xfrm>
        </p:spPr>
      </p:pic>
      <p:sp>
        <p:nvSpPr>
          <p:cNvPr id="37894" name="Text Box 6"/>
          <p:cNvSpPr txBox="1"/>
          <p:nvPr/>
        </p:nvSpPr>
        <p:spPr>
          <a:xfrm>
            <a:off x="587375" y="4489450"/>
            <a:ext cx="7832725" cy="366713"/>
          </a:xfrm>
          <a:prstGeom prst="rect">
            <a:avLst/>
          </a:prstGeom>
          <a:noFill/>
          <a:ln w="9525">
            <a:noFill/>
          </a:ln>
        </p:spPr>
        <p:txBody>
          <a:bodyPr>
            <a:spAutoFit/>
          </a:bodyPr>
          <a:lstStyle/>
          <a:p>
            <a:endParaRPr lang="zh-CN" altLang="en-US" dirty="0">
              <a:latin typeface="Arial" panose="020B0604020202020204" pitchFamily="34" charset="0"/>
            </a:endParaRPr>
          </a:p>
        </p:txBody>
      </p:sp>
      <p:sp>
        <p:nvSpPr>
          <p:cNvPr id="37895" name="Text Box 7"/>
          <p:cNvSpPr txBox="1"/>
          <p:nvPr/>
        </p:nvSpPr>
        <p:spPr>
          <a:xfrm>
            <a:off x="685800" y="4614863"/>
            <a:ext cx="7545388" cy="1920875"/>
          </a:xfrm>
          <a:prstGeom prst="rect">
            <a:avLst/>
          </a:prstGeom>
          <a:noFill/>
          <a:ln w="9525">
            <a:noFill/>
          </a:ln>
        </p:spPr>
        <p:txBody>
          <a:bodyPr>
            <a:spAutoFit/>
          </a:bodyPr>
          <a:lstStyle/>
          <a:p>
            <a:r>
              <a:rPr lang="zh-CN" altLang="en-US" sz="2400" dirty="0">
                <a:latin typeface="宋体" panose="02010600030101010101" pitchFamily="2" charset="-122"/>
              </a:rPr>
              <a:t>“征信”的“征”可以理解为“征集”，“信”可理解为“信用”。指为了满足从事信用活动的机构在信用交易中对信用信息的需要，专业化得征信机构依法采集、调查、保存、整理、提供企业和个人信用信息的活动。</a:t>
            </a:r>
            <a:endParaRPr lang="zh-CN" altLang="en-US" sz="2400" dirty="0">
              <a:latin typeface="宋体" panose="02010600030101010101" pitchFamily="2" charset="-122"/>
            </a:endParaRPr>
          </a:p>
          <a:p>
            <a:endParaRPr lang="zh-CN" altLang="en-US" sz="2400" dirty="0">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vert="horz" wrap="square" lIns="91440" tIns="45720" rIns="91440" bIns="45720" anchor="ctr" anchorCtr="0"/>
          <a:lstStyle/>
          <a:p>
            <a:pPr algn="l" eaLnBrk="1" hangingPunct="1"/>
            <a:br>
              <a:rPr lang="en-US" altLang="zh-CN" sz="4000" b="1" dirty="0" smtClean="0"/>
            </a:br>
            <a:br>
              <a:rPr lang="en-US" altLang="zh-CN" sz="4000" b="1" dirty="0"/>
            </a:br>
            <a:br>
              <a:rPr lang="en-US" altLang="zh-CN" sz="4000" b="1" dirty="0" smtClean="0"/>
            </a:br>
            <a:r>
              <a:rPr lang="en-US" altLang="zh-CN" sz="4000" b="1" dirty="0"/>
              <a:t> </a:t>
            </a:r>
            <a:r>
              <a:rPr lang="en-US" altLang="zh-CN" sz="4000" b="1" dirty="0" smtClean="0"/>
              <a:t>   </a:t>
            </a:r>
            <a:r>
              <a:rPr lang="zh-CN" altLang="en-US" sz="4000" b="1" dirty="0" smtClean="0"/>
              <a:t>征</a:t>
            </a:r>
            <a:r>
              <a:rPr lang="zh-CN" altLang="en-US" sz="4000" b="1" dirty="0"/>
              <a:t>信机构</a:t>
            </a:r>
            <a:endParaRPr lang="zh-CN" altLang="en-US" sz="4000" b="1" dirty="0"/>
          </a:p>
        </p:txBody>
      </p:sp>
      <p:sp>
        <p:nvSpPr>
          <p:cNvPr id="38915" name="Rectangle 3"/>
          <p:cNvSpPr>
            <a:spLocks noGrp="1"/>
          </p:cNvSpPr>
          <p:nvPr>
            <p:ph type="body"/>
          </p:nvPr>
        </p:nvSpPr>
        <p:spPr>
          <a:xfrm>
            <a:off x="457200" y="1417638"/>
            <a:ext cx="8229600" cy="4525962"/>
          </a:xfrm>
        </p:spPr>
        <p:txBody>
          <a:bodyPr vert="horz" wrap="square" lIns="91440" tIns="45720" rIns="91440" bIns="45720" anchor="t" anchorCtr="0"/>
          <a:lstStyle/>
          <a:p>
            <a:pPr eaLnBrk="1" hangingPunct="1">
              <a:lnSpc>
                <a:spcPct val="80000"/>
              </a:lnSpc>
              <a:buNone/>
            </a:pPr>
            <a:r>
              <a:rPr lang="zh-CN" altLang="en-US" dirty="0">
                <a:latin typeface="宋体" panose="02010600030101010101" pitchFamily="2" charset="-122"/>
              </a:rPr>
              <a:t>    </a:t>
            </a:r>
            <a:endParaRPr lang="zh-CN" altLang="en-US" dirty="0">
              <a:latin typeface="宋体" panose="02010600030101010101" pitchFamily="2" charset="-122"/>
            </a:endParaRPr>
          </a:p>
          <a:p>
            <a:pPr eaLnBrk="1" hangingPunct="1">
              <a:lnSpc>
                <a:spcPct val="80000"/>
              </a:lnSpc>
              <a:buNone/>
            </a:pPr>
            <a:r>
              <a:rPr lang="zh-CN" altLang="en-US" dirty="0">
                <a:latin typeface="宋体" panose="02010600030101010101" pitchFamily="2" charset="-122"/>
              </a:rPr>
              <a:t>    征信机构是指依法设立的、独立于信用交易双方的第三方机构，专门从事收集、整理、加工和分析企业或个人信用信息资料工作，包括信用历史、履约情况等，并出具信用报告，提供其他相关增值服务，帮助客户判断和控制信用风险等。</a:t>
            </a:r>
            <a:endParaRPr lang="zh-CN" altLang="en-US" dirty="0">
              <a:latin typeface="宋体" panose="02010600030101010101" pitchFamily="2" charset="-122"/>
            </a:endParaRPr>
          </a:p>
          <a:p>
            <a:pPr eaLnBrk="1" hangingPunct="1">
              <a:lnSpc>
                <a:spcPct val="80000"/>
              </a:lnSpc>
              <a:buNone/>
            </a:pPr>
            <a:r>
              <a:rPr lang="zh-CN" altLang="en-US" dirty="0">
                <a:latin typeface="宋体" panose="02010600030101010101" pitchFamily="2" charset="-122"/>
              </a:rPr>
              <a:t>    2003年，国务院赋予人民银行“管理信贷征信业，推动建设社会信用体系”的职责。</a:t>
            </a:r>
            <a:endParaRPr lang="zh-CN" altLang="en-US" dirty="0">
              <a:latin typeface="宋体" panose="02010600030101010101" pitchFamily="2" charset="-122"/>
            </a:endParaRPr>
          </a:p>
        </p:txBody>
      </p:sp>
      <p:sp>
        <p:nvSpPr>
          <p:cNvPr id="38916" name="Line 4"/>
          <p:cNvSpPr/>
          <p:nvPr/>
        </p:nvSpPr>
        <p:spPr>
          <a:xfrm flipV="1">
            <a:off x="457200" y="1268413"/>
            <a:ext cx="2251075" cy="23812"/>
          </a:xfrm>
          <a:prstGeom prst="line">
            <a:avLst/>
          </a:prstGeom>
          <a:ln w="28575" cap="flat" cmpd="sng">
            <a:solidFill>
              <a:srgbClr val="B00000"/>
            </a:solidFill>
            <a:prstDash val="solid"/>
            <a:headEnd type="none" w="med" len="med"/>
            <a:tailEnd type="none" w="med" len="me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77513"/>
          </a:xfrm>
        </p:spPr>
        <p:txBody>
          <a:bodyPr/>
          <a:lstStyle/>
          <a:p>
            <a:r>
              <a:rPr lang="zh-CN" altLang="en-US" sz="3600" dirty="0" smtClean="0">
                <a:solidFill>
                  <a:srgbClr val="00B050"/>
                </a:solidFill>
              </a:rPr>
              <a:t>贷款要素</a:t>
            </a:r>
            <a:endParaRPr lang="zh-CN" altLang="en-US" sz="3600" dirty="0">
              <a:solidFill>
                <a:srgbClr val="00B050"/>
              </a:solidFill>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458001" y="1623583"/>
            <a:ext cx="4227998" cy="4948881"/>
          </a:xfrm>
        </p:spPr>
      </p:pic>
      <p:pic>
        <p:nvPicPr>
          <p:cNvPr id="5" name="图片 4"/>
          <p:cNvPicPr>
            <a:picLocks noChangeAspect="1"/>
          </p:cNvPicPr>
          <p:nvPr/>
        </p:nvPicPr>
        <p:blipFill>
          <a:blip r:embed="rId2"/>
          <a:stretch>
            <a:fillRect/>
          </a:stretch>
        </p:blipFill>
        <p:spPr>
          <a:xfrm>
            <a:off x="372034" y="498195"/>
            <a:ext cx="1769804" cy="5303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vert="horz" wrap="square" lIns="91440" tIns="45720" rIns="91440" bIns="45720" anchor="ctr" anchorCtr="0"/>
          <a:lstStyle/>
          <a:p>
            <a:pPr algn="l" eaLnBrk="1" hangingPunct="1"/>
            <a:br>
              <a:rPr lang="en-US" altLang="zh-CN" sz="4000" b="1" dirty="0" smtClean="0"/>
            </a:br>
            <a:br>
              <a:rPr lang="en-US" altLang="zh-CN" sz="4000" b="1" dirty="0"/>
            </a:br>
            <a:br>
              <a:rPr lang="en-US" altLang="zh-CN" sz="4000" b="1" dirty="0" smtClean="0"/>
            </a:br>
            <a:r>
              <a:rPr lang="en-US" altLang="zh-CN" sz="4000" b="1" dirty="0"/>
              <a:t> </a:t>
            </a:r>
            <a:r>
              <a:rPr lang="en-US" altLang="zh-CN" sz="4000" b="1" dirty="0" smtClean="0"/>
              <a:t>  </a:t>
            </a:r>
            <a:r>
              <a:rPr lang="zh-CN" altLang="en-US" sz="4000" b="1" dirty="0" smtClean="0"/>
              <a:t>我国</a:t>
            </a:r>
            <a:r>
              <a:rPr lang="zh-CN" altLang="en-US" sz="4000" b="1" dirty="0"/>
              <a:t>征信体系的建设</a:t>
            </a:r>
            <a:endParaRPr lang="zh-CN" altLang="en-US" sz="4000" b="1" dirty="0"/>
          </a:p>
        </p:txBody>
      </p:sp>
      <p:sp>
        <p:nvSpPr>
          <p:cNvPr id="39939" name="Rectangle 3"/>
          <p:cNvSpPr>
            <a:spLocks noGrp="1"/>
          </p:cNvSpPr>
          <p:nvPr>
            <p:ph type="body" sz="half"/>
          </p:nvPr>
        </p:nvSpPr>
        <p:spPr>
          <a:xfrm>
            <a:off x="457200" y="2052638"/>
            <a:ext cx="4038600" cy="2274887"/>
          </a:xfrm>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eaLnBrk="1" hangingPunct="1">
              <a:lnSpc>
                <a:spcPct val="90000"/>
              </a:lnSpc>
              <a:buNone/>
            </a:pPr>
            <a:endParaRPr lang="zh-CN" altLang="en-US" sz="2000" dirty="0">
              <a:solidFill>
                <a:srgbClr val="000000"/>
              </a:solidFill>
            </a:endParaRPr>
          </a:p>
          <a:p>
            <a:pPr lvl="0" eaLnBrk="1" hangingPunct="1">
              <a:lnSpc>
                <a:spcPct val="90000"/>
              </a:lnSpc>
              <a:buFont typeface="Wingdings" panose="05000000000000000000" pitchFamily="2" charset="2"/>
              <a:buNone/>
            </a:pPr>
            <a:endParaRPr lang="zh-CN" altLang="en-US" sz="2000" dirty="0">
              <a:latin typeface="宋体" panose="02010600030101010101" pitchFamily="2" charset="-122"/>
            </a:endParaRPr>
          </a:p>
          <a:p>
            <a:pPr lvl="0" eaLnBrk="1" hangingPunct="1">
              <a:lnSpc>
                <a:spcPct val="90000"/>
              </a:lnSpc>
              <a:buNone/>
            </a:pPr>
            <a:endParaRPr lang="zh-CN" altLang="en-US" sz="2000" dirty="0">
              <a:latin typeface="宋体" panose="02010600030101010101" pitchFamily="2" charset="-122"/>
            </a:endParaRPr>
          </a:p>
        </p:txBody>
      </p:sp>
      <p:sp>
        <p:nvSpPr>
          <p:cNvPr id="39940" name="Text Box 6"/>
          <p:cNvSpPr txBox="1"/>
          <p:nvPr/>
        </p:nvSpPr>
        <p:spPr>
          <a:xfrm>
            <a:off x="587375" y="4489450"/>
            <a:ext cx="7832725" cy="366713"/>
          </a:xfrm>
          <a:prstGeom prst="rect">
            <a:avLst/>
          </a:prstGeom>
          <a:noFill/>
          <a:ln w="9525">
            <a:noFill/>
          </a:ln>
        </p:spPr>
        <p:txBody>
          <a:bodyPr>
            <a:spAutoFit/>
          </a:bodyPr>
          <a:lstStyle/>
          <a:p>
            <a:endParaRPr lang="zh-CN" altLang="en-US" dirty="0">
              <a:latin typeface="Arial" panose="020B0604020202020204" pitchFamily="34" charset="0"/>
            </a:endParaRPr>
          </a:p>
        </p:txBody>
      </p:sp>
      <p:sp>
        <p:nvSpPr>
          <p:cNvPr id="39941" name="Text Box 7"/>
          <p:cNvSpPr txBox="1"/>
          <p:nvPr/>
        </p:nvSpPr>
        <p:spPr>
          <a:xfrm>
            <a:off x="685800" y="4614863"/>
            <a:ext cx="7545388" cy="823912"/>
          </a:xfrm>
          <a:prstGeom prst="rect">
            <a:avLst/>
          </a:prstGeom>
          <a:noFill/>
          <a:ln w="9525">
            <a:noFill/>
          </a:ln>
        </p:spPr>
        <p:txBody>
          <a:bodyPr>
            <a:spAutoFit/>
          </a:bodyPr>
          <a:lstStyle/>
          <a:p>
            <a:endParaRPr lang="zh-CN" altLang="en-US" sz="2400" dirty="0">
              <a:latin typeface="宋体" panose="02010600030101010101" pitchFamily="2" charset="-122"/>
            </a:endParaRPr>
          </a:p>
          <a:p>
            <a:endParaRPr lang="zh-CN" altLang="en-US" sz="2400" dirty="0">
              <a:latin typeface="宋体" panose="02010600030101010101" pitchFamily="2" charset="-122"/>
            </a:endParaRPr>
          </a:p>
        </p:txBody>
      </p:sp>
      <p:sp>
        <p:nvSpPr>
          <p:cNvPr id="39942" name="Text Box 6"/>
          <p:cNvSpPr txBox="1"/>
          <p:nvPr/>
        </p:nvSpPr>
        <p:spPr>
          <a:xfrm>
            <a:off x="685800" y="1597025"/>
            <a:ext cx="7793038" cy="4845050"/>
          </a:xfrm>
          <a:prstGeom prst="rect">
            <a:avLst/>
          </a:prstGeom>
          <a:noFill/>
          <a:ln w="9525">
            <a:noFill/>
          </a:ln>
        </p:spPr>
        <p:txBody>
          <a:bodyPr>
            <a:spAutoFit/>
          </a:bodyPr>
          <a:lstStyle/>
          <a:p>
            <a:r>
              <a:rPr lang="zh-CN" altLang="en-US" sz="2400" dirty="0">
                <a:latin typeface="Arial" panose="020B0604020202020204" pitchFamily="34" charset="0"/>
              </a:rPr>
              <a:t>    中国人民银行组织商业银行建立的个人信用信息基础数据库已实现全国联网运行。</a:t>
            </a:r>
            <a:endParaRPr lang="zh-CN" altLang="en-US" sz="2400" dirty="0">
              <a:latin typeface="Arial" panose="020B0604020202020204" pitchFamily="34" charset="0"/>
            </a:endParaRPr>
          </a:p>
          <a:p>
            <a:r>
              <a:rPr lang="zh-CN" altLang="en-US" sz="2400" dirty="0">
                <a:latin typeface="Arial" panose="020B0604020202020204" pitchFamily="34" charset="0"/>
              </a:rPr>
              <a:t>   目前，该数据库的数据来源主要是商业银行，采集的信息包括借款人和信用卡持卡人的个人基本信息和信用信息。其中，个人基本信息包括个人身份证件名称及号码、学历、工作单位和居住地址等信息；个人信用信息包括个人借款、信用卡、担保等信息。随着数据库建设的逐步完善，该数据库还将采集公安部、社会保障部门和公积金管理部门的部分个人基本信息，包括学历、工作单位等，采集个人缴纳电话、水、电、燃气等公用事业费用、以及法院民事判决和个人欠税等公共信息，以便更全面地反映一个人的信用状况。</a:t>
            </a:r>
            <a:endParaRPr lang="zh-CN" altLang="en-US" sz="2400" dirty="0">
              <a:latin typeface="Arial" panose="020B0604020202020204" pitchFamily="34" charset="0"/>
            </a:endParaRPr>
          </a:p>
          <a:p>
            <a:endParaRPr lang="zh-CN" altLang="en-US" sz="2400" dirty="0">
              <a:latin typeface="Arial" panose="020B0604020202020204" pitchFamily="34" charset="0"/>
            </a:endParaRPr>
          </a:p>
        </p:txBody>
      </p:sp>
      <p:sp>
        <p:nvSpPr>
          <p:cNvPr id="39943" name="Line 4"/>
          <p:cNvSpPr/>
          <p:nvPr/>
        </p:nvSpPr>
        <p:spPr>
          <a:xfrm flipV="1">
            <a:off x="457200" y="1243013"/>
            <a:ext cx="4660900" cy="47625"/>
          </a:xfrm>
          <a:prstGeom prst="line">
            <a:avLst/>
          </a:prstGeom>
          <a:ln w="28575" cap="flat" cmpd="sng">
            <a:solidFill>
              <a:srgbClr val="B00000"/>
            </a:solidFill>
            <a:prstDash val="solid"/>
            <a:headEnd type="none" w="med" len="med"/>
            <a:tailEnd type="none" w="med" len="med"/>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vert="horz" wrap="square" lIns="91440" tIns="45720" rIns="91440" bIns="45720" anchor="ctr" anchorCtr="0"/>
          <a:lstStyle/>
          <a:p>
            <a:pPr algn="l"/>
            <a:br>
              <a:rPr lang="en-US" altLang="zh-CN" sz="4000" b="1" dirty="0" smtClean="0"/>
            </a:br>
            <a:br>
              <a:rPr lang="en-US" altLang="zh-CN" sz="4000" b="1" dirty="0"/>
            </a:br>
            <a:br>
              <a:rPr lang="en-US" altLang="zh-CN" sz="4000" b="1" dirty="0" smtClean="0"/>
            </a:br>
            <a:r>
              <a:rPr lang="zh-CN" altLang="en-US" sz="4000" b="1" dirty="0" smtClean="0"/>
              <a:t>个人</a:t>
            </a:r>
            <a:r>
              <a:rPr lang="zh-CN" altLang="en-US" sz="4000" b="1" dirty="0"/>
              <a:t>信用</a:t>
            </a:r>
            <a:endParaRPr lang="zh-CN" altLang="en-US" sz="4000" b="1" dirty="0"/>
          </a:p>
        </p:txBody>
      </p:sp>
      <p:sp>
        <p:nvSpPr>
          <p:cNvPr id="40963" name="Rectangle 3"/>
          <p:cNvSpPr>
            <a:spLocks noGrp="1"/>
          </p:cNvSpPr>
          <p:nvPr>
            <p:ph type="body" sz="half"/>
          </p:nvPr>
        </p:nvSpPr>
        <p:spPr>
          <a:xfrm>
            <a:off x="457200" y="1417638"/>
            <a:ext cx="4038600" cy="4525962"/>
          </a:xfrm>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a:buNone/>
            </a:pPr>
            <a:r>
              <a:rPr lang="zh-CN" altLang="en-US" dirty="0"/>
              <a:t>          </a:t>
            </a:r>
            <a:r>
              <a:rPr lang="zh-CN" altLang="en-US" b="1" dirty="0"/>
              <a:t>个人信用记录</a:t>
            </a:r>
            <a:r>
              <a:rPr lang="zh-CN" altLang="en-US" dirty="0"/>
              <a:t>：</a:t>
            </a:r>
            <a:r>
              <a:rPr lang="zh-CN" altLang="en-US" sz="2400" dirty="0"/>
              <a:t>信用记录是指企业和个人在一定时期内按时间顺序所累积的信用信息。</a:t>
            </a:r>
            <a:endParaRPr lang="zh-CN" altLang="en-US" sz="2400" dirty="0"/>
          </a:p>
        </p:txBody>
      </p:sp>
      <p:sp>
        <p:nvSpPr>
          <p:cNvPr id="40964" name="Rectangle 4"/>
          <p:cNvSpPr>
            <a:spLocks noGrp="1"/>
          </p:cNvSpPr>
          <p:nvPr>
            <p:ph type="body" sz="half"/>
          </p:nvPr>
        </p:nvSpPr>
        <p:spPr>
          <a:xfrm>
            <a:off x="4648200" y="1417638"/>
            <a:ext cx="4038600" cy="4525962"/>
          </a:xfrm>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a:buNone/>
            </a:pPr>
            <a:r>
              <a:rPr lang="zh-CN" altLang="en-US" dirty="0"/>
              <a:t>       </a:t>
            </a:r>
            <a:r>
              <a:rPr lang="zh-CN" altLang="en-US" b="1" dirty="0"/>
              <a:t>信用报告</a:t>
            </a:r>
            <a:r>
              <a:rPr lang="zh-CN" altLang="en-US" dirty="0"/>
              <a:t>：</a:t>
            </a:r>
            <a:r>
              <a:rPr lang="zh-CN" altLang="en-US" sz="2400" dirty="0"/>
              <a:t>信用报告是指征信机构以合法的方式从不同渠道收集信用信息，进行整理和加工后提供给经过授权的使用人的书面报告。</a:t>
            </a:r>
            <a:endParaRPr lang="zh-CN" altLang="en-US" sz="2400" dirty="0"/>
          </a:p>
        </p:txBody>
      </p:sp>
      <p:sp>
        <p:nvSpPr>
          <p:cNvPr id="40965" name="Line 4"/>
          <p:cNvSpPr/>
          <p:nvPr/>
        </p:nvSpPr>
        <p:spPr>
          <a:xfrm flipV="1">
            <a:off x="457200" y="1222375"/>
            <a:ext cx="2249488" cy="23813"/>
          </a:xfrm>
          <a:prstGeom prst="line">
            <a:avLst/>
          </a:prstGeom>
          <a:ln w="28575" cap="flat" cmpd="sng">
            <a:solidFill>
              <a:srgbClr val="B00000"/>
            </a:solidFill>
            <a:prstDash val="solid"/>
            <a:headEnd type="none" w="med" len="med"/>
            <a:tailEnd type="none" w="med" len="med"/>
          </a:ln>
        </p:spPr>
      </p:sp>
      <p:pic>
        <p:nvPicPr>
          <p:cNvPr id="40966" name="图片 3" descr="u=2304912771,2944494565&amp;fm=23&amp;gp=0.jpg"/>
          <p:cNvPicPr>
            <a:picLocks noChangeAspect="1"/>
          </p:cNvPicPr>
          <p:nvPr/>
        </p:nvPicPr>
        <p:blipFill>
          <a:blip r:embed="rId1"/>
          <a:stretch>
            <a:fillRect/>
          </a:stretch>
        </p:blipFill>
        <p:spPr>
          <a:xfrm>
            <a:off x="963613" y="4084638"/>
            <a:ext cx="3487737" cy="2389187"/>
          </a:xfrm>
          <a:prstGeom prst="rect">
            <a:avLst/>
          </a:prstGeom>
          <a:noFill/>
          <a:ln w="9525">
            <a:noFill/>
          </a:ln>
        </p:spPr>
      </p:pic>
      <p:pic>
        <p:nvPicPr>
          <p:cNvPr id="40967" name="图片 4" descr="2008624181559508.jpg"/>
          <p:cNvPicPr>
            <a:picLocks noChangeAspect="1"/>
          </p:cNvPicPr>
          <p:nvPr/>
        </p:nvPicPr>
        <p:blipFill>
          <a:blip r:embed="rId2"/>
          <a:stretch>
            <a:fillRect/>
          </a:stretch>
        </p:blipFill>
        <p:spPr>
          <a:xfrm>
            <a:off x="5086350" y="3898900"/>
            <a:ext cx="3429000" cy="257492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vert="horz" wrap="square" lIns="91440" tIns="45720" rIns="91440" bIns="45720" anchor="ctr" anchorCtr="0"/>
          <a:lstStyle/>
          <a:p>
            <a:br>
              <a:rPr lang="en-US" altLang="zh-CN" sz="4000" b="1" dirty="0" smtClean="0">
                <a:solidFill>
                  <a:srgbClr val="CE0000"/>
                </a:solidFill>
              </a:rPr>
            </a:br>
            <a:r>
              <a:rPr lang="en-US" altLang="zh-CN" sz="4000" b="1" dirty="0">
                <a:solidFill>
                  <a:srgbClr val="CE0000"/>
                </a:solidFill>
              </a:rPr>
              <a:t> </a:t>
            </a:r>
            <a:r>
              <a:rPr lang="en-US" altLang="zh-CN" sz="4000" b="1" dirty="0" smtClean="0">
                <a:solidFill>
                  <a:srgbClr val="CE0000"/>
                </a:solidFill>
              </a:rPr>
              <a:t>                                     </a:t>
            </a:r>
            <a:r>
              <a:rPr lang="zh-CN" altLang="en-US" sz="4000" b="1" dirty="0" smtClean="0">
                <a:solidFill>
                  <a:srgbClr val="CE0000"/>
                </a:solidFill>
              </a:rPr>
              <a:t>“征信”</a:t>
            </a:r>
            <a:r>
              <a:rPr lang="zh-CN" altLang="en-US" sz="4000" b="1" dirty="0">
                <a:solidFill>
                  <a:srgbClr val="CE0000"/>
                </a:solidFill>
              </a:rPr>
              <a:t>与我密切相关</a:t>
            </a:r>
            <a:endParaRPr lang="zh-CN" altLang="en-US" sz="4000" b="1" dirty="0">
              <a:solidFill>
                <a:srgbClr val="CE0000"/>
              </a:solidFill>
            </a:endParaRPr>
          </a:p>
        </p:txBody>
      </p:sp>
      <p:sp>
        <p:nvSpPr>
          <p:cNvPr id="41987" name="Rectangle 3"/>
          <p:cNvSpPr>
            <a:spLocks noGrp="1"/>
          </p:cNvSpPr>
          <p:nvPr>
            <p:ph type="body"/>
          </p:nvPr>
        </p:nvSpPr>
        <p:spPr/>
        <p:txBody>
          <a:bodyPr vert="horz" wrap="square" lIns="91440" tIns="45720" rIns="91440" bIns="45720" anchor="t" anchorCtr="0"/>
          <a:lstStyle/>
          <a:p>
            <a:pPr>
              <a:lnSpc>
                <a:spcPct val="90000"/>
              </a:lnSpc>
              <a:buNone/>
            </a:pPr>
            <a:endParaRPr lang="en-US" altLang="zh-CN" b="1" dirty="0" smtClean="0">
              <a:solidFill>
                <a:srgbClr val="CE0000"/>
              </a:solidFill>
            </a:endParaRPr>
          </a:p>
          <a:p>
            <a:pPr>
              <a:lnSpc>
                <a:spcPct val="90000"/>
              </a:lnSpc>
              <a:buNone/>
            </a:pPr>
            <a:endParaRPr lang="en-US" altLang="zh-CN" b="1" dirty="0">
              <a:solidFill>
                <a:srgbClr val="CE0000"/>
              </a:solidFill>
            </a:endParaRPr>
          </a:p>
          <a:p>
            <a:pPr>
              <a:lnSpc>
                <a:spcPct val="90000"/>
              </a:lnSpc>
              <a:buNone/>
            </a:pPr>
            <a:r>
              <a:rPr lang="zh-CN" altLang="en-US" b="1" dirty="0" smtClean="0">
                <a:solidFill>
                  <a:srgbClr val="CE0000"/>
                </a:solidFill>
              </a:rPr>
              <a:t>信用</a:t>
            </a:r>
            <a:r>
              <a:rPr lang="zh-CN" altLang="en-US" b="1" dirty="0">
                <a:solidFill>
                  <a:srgbClr val="CE0000"/>
                </a:solidFill>
              </a:rPr>
              <a:t>记录——您的第二身份证！</a:t>
            </a:r>
            <a:endParaRPr lang="zh-CN" altLang="en-US" b="1" dirty="0">
              <a:solidFill>
                <a:srgbClr val="CE0000"/>
              </a:solidFill>
            </a:endParaRPr>
          </a:p>
          <a:p>
            <a:pPr>
              <a:lnSpc>
                <a:spcPct val="90000"/>
              </a:lnSpc>
              <a:buNone/>
            </a:pPr>
            <a:r>
              <a:rPr lang="zh-CN" altLang="en-US" dirty="0"/>
              <a:t>       您生活中的一些大事情，离不开信用报告</a:t>
            </a:r>
            <a:r>
              <a:rPr lang="zh-CN" altLang="en-US" dirty="0" smtClean="0"/>
              <a:t>，</a:t>
            </a:r>
            <a:endParaRPr lang="en-US" altLang="zh-CN" dirty="0" smtClean="0"/>
          </a:p>
          <a:p>
            <a:pPr>
              <a:lnSpc>
                <a:spcPct val="90000"/>
              </a:lnSpc>
              <a:buNone/>
            </a:pPr>
            <a:r>
              <a:rPr lang="zh-CN" altLang="en-US" dirty="0" smtClean="0"/>
              <a:t>例如</a:t>
            </a:r>
            <a:r>
              <a:rPr lang="zh-CN" altLang="en-US" dirty="0"/>
              <a:t>买房/买车贷款、办信用卡、找工作、租房</a:t>
            </a:r>
            <a:r>
              <a:rPr lang="zh-CN" altLang="en-US" dirty="0" smtClean="0"/>
              <a:t>、</a:t>
            </a:r>
            <a:endParaRPr lang="en-US" altLang="zh-CN" dirty="0" smtClean="0"/>
          </a:p>
          <a:p>
            <a:pPr>
              <a:lnSpc>
                <a:spcPct val="90000"/>
              </a:lnSpc>
              <a:buNone/>
            </a:pPr>
            <a:r>
              <a:rPr lang="zh-CN" altLang="en-US" dirty="0" smtClean="0"/>
              <a:t>买</a:t>
            </a:r>
            <a:r>
              <a:rPr lang="zh-CN" altLang="en-US" dirty="0"/>
              <a:t>保险，“我能看您的信用报告吗？”往往是</a:t>
            </a:r>
            <a:r>
              <a:rPr lang="zh-CN" altLang="en-US" dirty="0" smtClean="0"/>
              <a:t>您</a:t>
            </a:r>
            <a:endParaRPr lang="en-US" altLang="zh-CN" dirty="0" smtClean="0"/>
          </a:p>
          <a:p>
            <a:pPr>
              <a:lnSpc>
                <a:spcPct val="90000"/>
              </a:lnSpc>
              <a:buNone/>
            </a:pPr>
            <a:r>
              <a:rPr lang="zh-CN" altLang="en-US" dirty="0" smtClean="0"/>
              <a:t>提出</a:t>
            </a:r>
            <a:r>
              <a:rPr lang="zh-CN" altLang="en-US" dirty="0"/>
              <a:t>要求后，银行、雇主、中介机构、</a:t>
            </a:r>
            <a:r>
              <a:rPr lang="zh-CN" altLang="en-US" dirty="0" smtClean="0"/>
              <a:t>保险公司</a:t>
            </a:r>
            <a:endParaRPr lang="en-US" altLang="zh-CN" dirty="0" smtClean="0"/>
          </a:p>
          <a:p>
            <a:pPr>
              <a:lnSpc>
                <a:spcPct val="90000"/>
              </a:lnSpc>
              <a:buNone/>
            </a:pPr>
            <a:r>
              <a:rPr lang="zh-CN" altLang="en-US" dirty="0" smtClean="0"/>
              <a:t>向</a:t>
            </a:r>
            <a:r>
              <a:rPr lang="zh-CN" altLang="en-US" dirty="0"/>
              <a:t>您必问的问题之一。对于大学生而言，毕业</a:t>
            </a:r>
            <a:r>
              <a:rPr lang="zh-CN" altLang="en-US" dirty="0" smtClean="0"/>
              <a:t>之后</a:t>
            </a:r>
            <a:endParaRPr lang="en-US" altLang="zh-CN" dirty="0" smtClean="0"/>
          </a:p>
          <a:p>
            <a:pPr>
              <a:lnSpc>
                <a:spcPct val="90000"/>
              </a:lnSpc>
              <a:buNone/>
            </a:pPr>
            <a:r>
              <a:rPr lang="zh-CN" altLang="en-US" dirty="0" smtClean="0"/>
              <a:t>考取</a:t>
            </a:r>
            <a:r>
              <a:rPr lang="zh-CN" altLang="en-US" dirty="0"/>
              <a:t>公务员、出国留学、申请创业贷款都会</a:t>
            </a:r>
            <a:r>
              <a:rPr lang="zh-CN" altLang="en-US" dirty="0" smtClean="0"/>
              <a:t>查询</a:t>
            </a:r>
            <a:endParaRPr lang="en-US" altLang="zh-CN" dirty="0" smtClean="0"/>
          </a:p>
          <a:p>
            <a:pPr>
              <a:lnSpc>
                <a:spcPct val="90000"/>
              </a:lnSpc>
              <a:buNone/>
            </a:pPr>
            <a:r>
              <a:rPr lang="zh-CN" altLang="en-US" dirty="0" smtClean="0"/>
              <a:t>个人</a:t>
            </a:r>
            <a:r>
              <a:rPr lang="zh-CN" altLang="en-US" dirty="0"/>
              <a:t>的信用报告。</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body" sz="half"/>
          </p:nvPr>
        </p:nvSpPr>
        <p:spPr>
          <a:xfrm>
            <a:off x="609600" y="1585913"/>
            <a:ext cx="4038600" cy="4525962"/>
          </a:xfrm>
        </p:spPr>
        <p:txBody>
          <a:bodyPr vert="horz"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a:buNone/>
            </a:pPr>
            <a:r>
              <a:rPr lang="zh-CN" altLang="en-US" sz="1800" dirty="0"/>
              <a:t>           </a:t>
            </a:r>
            <a:r>
              <a:rPr lang="zh-CN" altLang="en-US" sz="2400" dirty="0"/>
              <a:t>其次，信用记录的好坏决定您是否能办成您想办的事，以及花多大的成本办成您想办的事。</a:t>
            </a:r>
            <a:endParaRPr lang="zh-CN" altLang="en-US" sz="2400" dirty="0"/>
          </a:p>
          <a:p>
            <a:pPr lvl="0">
              <a:buNone/>
            </a:pPr>
            <a:endParaRPr lang="zh-CN" altLang="en-US" sz="2400" dirty="0"/>
          </a:p>
          <a:p>
            <a:pPr lvl="0">
              <a:buNone/>
            </a:pPr>
            <a:r>
              <a:rPr lang="zh-CN" altLang="en-US" sz="1800" dirty="0"/>
              <a:t>          </a:t>
            </a:r>
            <a:r>
              <a:rPr lang="zh-CN" altLang="en-US" sz="2000" dirty="0"/>
              <a:t>例如，您要申请一笔银行贷款，用来购买住房。不难想象，如果您信用报告中的记录表明您是一个按时还款、认真履行的人，那么好借好还，再借不难，银行不但能满足您购房的愿望，还有希望给您较低的利率。因此，良好的信用记录，是您终身的财富。</a:t>
            </a:r>
            <a:endParaRPr lang="zh-CN" altLang="en-US" sz="2000" dirty="0"/>
          </a:p>
          <a:p>
            <a:pPr lvl="0">
              <a:buNone/>
            </a:pPr>
            <a:endParaRPr lang="zh-CN" altLang="en-US" sz="1800" dirty="0"/>
          </a:p>
          <a:p>
            <a:pPr lvl="0">
              <a:buNone/>
            </a:pPr>
            <a:endParaRPr lang="zh-CN" altLang="en-US" sz="1800" dirty="0"/>
          </a:p>
          <a:p>
            <a:pPr lvl="0">
              <a:buNone/>
            </a:pPr>
            <a:endParaRPr lang="zh-CN" altLang="en-US" sz="1800" dirty="0"/>
          </a:p>
          <a:p>
            <a:pPr lvl="0">
              <a:buNone/>
            </a:pPr>
            <a:endParaRPr lang="zh-CN" altLang="en-US" sz="1800" dirty="0"/>
          </a:p>
        </p:txBody>
      </p:sp>
      <p:pic>
        <p:nvPicPr>
          <p:cNvPr id="43011" name="图片 3" descr="u=700817445,327412217&amp;fm=23&amp;gp=0.jpg"/>
          <p:cNvPicPr>
            <a:picLocks noGrp="1" noChangeAspect="1"/>
          </p:cNvPicPr>
          <p:nvPr>
            <p:ph sz="half" idx="1"/>
          </p:nvPr>
        </p:nvPicPr>
        <p:blipFill>
          <a:blip r:embed="rId1"/>
          <a:srcRect/>
          <a:stretch>
            <a:fillRect/>
          </a:stretch>
        </p:blipFill>
        <p:spPr>
          <a:xfrm>
            <a:off x="4648200" y="2751138"/>
            <a:ext cx="4038600" cy="2224087"/>
          </a:xfrm>
        </p:spPr>
      </p:pic>
      <p:sp>
        <p:nvSpPr>
          <p:cNvPr id="43012" name="Text Box 4"/>
          <p:cNvSpPr txBox="1"/>
          <p:nvPr/>
        </p:nvSpPr>
        <p:spPr>
          <a:xfrm>
            <a:off x="908050" y="568325"/>
            <a:ext cx="6746875" cy="579438"/>
          </a:xfrm>
          <a:prstGeom prst="rect">
            <a:avLst/>
          </a:prstGeom>
          <a:noFill/>
          <a:ln w="9525">
            <a:noFill/>
          </a:ln>
        </p:spPr>
        <p:txBody>
          <a:bodyPr>
            <a:spAutoFit/>
          </a:bodyPr>
          <a:lstStyle/>
          <a:p>
            <a:r>
              <a:rPr lang="zh-CN" altLang="en-US" sz="3200" b="1" dirty="0">
                <a:solidFill>
                  <a:srgbClr val="CE0000"/>
                </a:solidFill>
                <a:latin typeface="Arial" panose="020B0604020202020204" pitchFamily="34" charset="0"/>
              </a:rPr>
              <a:t>信用记录——您的第二身份证！</a:t>
            </a:r>
            <a:endParaRPr lang="zh-CN" altLang="en-US" sz="3200" b="1" dirty="0">
              <a:solidFill>
                <a:srgbClr val="CE0000"/>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661988" y="274638"/>
            <a:ext cx="8229600" cy="1143000"/>
          </a:xfrm>
        </p:spPr>
        <p:txBody>
          <a:bodyPr vert="horz" wrap="square" lIns="91440" tIns="45720" rIns="91440" bIns="45720" anchor="ctr" anchorCtr="0"/>
          <a:lstStyle/>
          <a:p>
            <a:pPr algn="l"/>
            <a:r>
              <a:rPr lang="zh-CN" altLang="en-US" sz="3200" b="1" dirty="0">
                <a:solidFill>
                  <a:srgbClr val="CE0000"/>
                </a:solidFill>
              </a:rPr>
              <a:t>如何拥有良好的个人信用记录</a:t>
            </a:r>
            <a:endParaRPr lang="zh-CN" altLang="en-US" sz="3200" b="1" dirty="0">
              <a:solidFill>
                <a:srgbClr val="CE0000"/>
              </a:solidFill>
            </a:endParaRPr>
          </a:p>
        </p:txBody>
      </p:sp>
      <p:sp>
        <p:nvSpPr>
          <p:cNvPr id="44035" name="Rectangle 3"/>
          <p:cNvSpPr>
            <a:spLocks noGrp="1"/>
          </p:cNvSpPr>
          <p:nvPr>
            <p:ph type="body"/>
          </p:nvPr>
        </p:nvSpPr>
        <p:spPr/>
        <p:txBody>
          <a:bodyPr vert="horz" wrap="square" lIns="91440" tIns="45720" rIns="91440" bIns="45720" anchor="t" anchorCtr="0"/>
          <a:lstStyle/>
          <a:p>
            <a:pPr>
              <a:lnSpc>
                <a:spcPct val="90000"/>
              </a:lnSpc>
              <a:buNone/>
            </a:pPr>
            <a:r>
              <a:rPr lang="zh-CN" altLang="en-US" sz="2400" dirty="0"/>
              <a:t>       </a:t>
            </a:r>
            <a:endParaRPr lang="en-US" altLang="zh-CN" sz="2400" dirty="0" smtClean="0"/>
          </a:p>
          <a:p>
            <a:pPr>
              <a:lnSpc>
                <a:spcPct val="90000"/>
              </a:lnSpc>
              <a:buNone/>
            </a:pPr>
            <a:endParaRPr lang="en-US" altLang="zh-CN" sz="2400" dirty="0"/>
          </a:p>
          <a:p>
            <a:pPr>
              <a:lnSpc>
                <a:spcPct val="90000"/>
              </a:lnSpc>
              <a:buNone/>
            </a:pPr>
            <a:endParaRPr lang="en-US" altLang="zh-CN" sz="2400" dirty="0" smtClean="0"/>
          </a:p>
          <a:p>
            <a:pPr>
              <a:lnSpc>
                <a:spcPct val="90000"/>
              </a:lnSpc>
              <a:buNone/>
            </a:pPr>
            <a:endParaRPr lang="en-US" altLang="zh-CN" sz="2400" dirty="0"/>
          </a:p>
          <a:p>
            <a:pPr>
              <a:lnSpc>
                <a:spcPct val="90000"/>
              </a:lnSpc>
              <a:buNone/>
            </a:pPr>
            <a:r>
              <a:rPr lang="zh-CN" altLang="en-US" sz="2400" dirty="0" smtClean="0"/>
              <a:t>             首先</a:t>
            </a:r>
            <a:r>
              <a:rPr lang="zh-CN" altLang="en-US" sz="2400" dirty="0"/>
              <a:t>，应尽早建立个人的信用记录。最佳的方式就是与</a:t>
            </a:r>
            <a:r>
              <a:rPr lang="zh-CN" altLang="en-US" sz="2400" dirty="0" smtClean="0"/>
              <a:t>银行</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发生</a:t>
            </a:r>
            <a:r>
              <a:rPr lang="zh-CN" altLang="en-US" sz="2400" dirty="0"/>
              <a:t>借贷关系，例如，可以向银行申请信用卡或申请贷款。</a:t>
            </a:r>
            <a:endParaRPr lang="zh-CN" altLang="en-US" sz="2400" dirty="0"/>
          </a:p>
          <a:p>
            <a:pPr>
              <a:lnSpc>
                <a:spcPct val="90000"/>
              </a:lnSpc>
              <a:buNone/>
            </a:pPr>
            <a:r>
              <a:rPr lang="zh-CN" altLang="en-US" sz="2400" dirty="0"/>
              <a:t>      </a:t>
            </a:r>
            <a:r>
              <a:rPr lang="zh-CN" altLang="en-US" sz="2400" dirty="0" smtClean="0"/>
              <a:t>其次</a:t>
            </a:r>
            <a:r>
              <a:rPr lang="zh-CN" altLang="en-US" sz="2400" dirty="0"/>
              <a:t>，要努力保持一个良好的信用记录。信用是人生的宝贵</a:t>
            </a:r>
            <a:r>
              <a:rPr lang="zh-CN" altLang="en-US" sz="2400" dirty="0" smtClean="0"/>
              <a:t>财富，</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一旦</a:t>
            </a:r>
            <a:r>
              <a:rPr lang="zh-CN" altLang="en-US" sz="2400" dirty="0"/>
              <a:t>建立了信用记录，就要按时还本付息，借款不还和拖欠</a:t>
            </a:r>
            <a:r>
              <a:rPr lang="zh-CN" altLang="en-US" sz="2400" dirty="0" smtClean="0"/>
              <a:t>都会</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如实</a:t>
            </a:r>
            <a:r>
              <a:rPr lang="zh-CN" altLang="en-US" sz="2400" dirty="0"/>
              <a:t>反映在信用记录中，对个人信用形成不良影响</a:t>
            </a:r>
            <a:r>
              <a:rPr lang="zh-CN" altLang="en-US" sz="2400" dirty="0" smtClean="0"/>
              <a:t>。您</a:t>
            </a:r>
            <a:r>
              <a:rPr lang="zh-CN" altLang="en-US" sz="2400" dirty="0"/>
              <a:t>与银行</a:t>
            </a:r>
            <a:r>
              <a:rPr lang="zh-CN" altLang="en-US" sz="2400" dirty="0" smtClean="0"/>
              <a:t>发生</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的</a:t>
            </a:r>
            <a:r>
              <a:rPr lang="zh-CN" altLang="en-US" sz="2400" dirty="0"/>
              <a:t>信贷关系越多，每次又都能按时足额还款，就能说明您的履约</a:t>
            </a:r>
            <a:r>
              <a:rPr lang="zh-CN" altLang="en-US" sz="2400" dirty="0" smtClean="0"/>
              <a:t>意</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识</a:t>
            </a:r>
            <a:r>
              <a:rPr lang="zh-CN" altLang="en-US" sz="2400" dirty="0"/>
              <a:t>很强。对于大部分借款学生而言，国家助学贷款是大学生用</a:t>
            </a:r>
            <a:r>
              <a:rPr lang="zh-CN" altLang="en-US" sz="2400" dirty="0" smtClean="0"/>
              <a:t>自己</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的</a:t>
            </a:r>
            <a:r>
              <a:rPr lang="zh-CN" altLang="en-US" sz="2400" dirty="0"/>
              <a:t>信用申请来的第一笔资金，毕业后还款是在为自己积累信用，</a:t>
            </a:r>
            <a:r>
              <a:rPr lang="zh-CN" altLang="en-US" sz="2400" dirty="0" smtClean="0"/>
              <a:t>让</a:t>
            </a:r>
            <a:endParaRPr lang="en-US" altLang="zh-CN" sz="2400" dirty="0" smtClean="0"/>
          </a:p>
          <a:p>
            <a:pPr>
              <a:lnSpc>
                <a:spcPct val="90000"/>
              </a:lnSpc>
              <a:buNone/>
            </a:pPr>
            <a:r>
              <a:rPr lang="en-US" altLang="zh-CN" sz="2400" dirty="0"/>
              <a:t> </a:t>
            </a:r>
            <a:r>
              <a:rPr lang="en-US" altLang="zh-CN" sz="2400" dirty="0" smtClean="0"/>
              <a:t>   </a:t>
            </a:r>
            <a:r>
              <a:rPr lang="zh-CN" altLang="en-US" sz="2400" dirty="0" smtClean="0"/>
              <a:t>我们</a:t>
            </a:r>
            <a:r>
              <a:rPr lang="zh-CN" altLang="en-US" sz="2400" dirty="0"/>
              <a:t>共同珍惜第一次的信用记录吧。</a:t>
            </a:r>
            <a:endParaRPr lang="zh-CN" altLang="en-US" sz="2400" dirty="0"/>
          </a:p>
          <a:p>
            <a:pPr>
              <a:lnSpc>
                <a:spcPct val="90000"/>
              </a:lnSpc>
              <a:buNone/>
            </a:pPr>
            <a:endParaRPr lang="zh-CN" altLang="en-US" sz="2400" dirty="0"/>
          </a:p>
          <a:p>
            <a:pPr>
              <a:lnSpc>
                <a:spcPct val="90000"/>
              </a:lnSpc>
              <a:buNone/>
            </a:pPr>
            <a:endParaRPr lang="zh-CN"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95325" y="309563"/>
            <a:ext cx="8229600" cy="1143000"/>
          </a:xfrm>
        </p:spPr>
        <p:txBody>
          <a:bodyPr vert="horz" wrap="square" lIns="91440" tIns="45720" rIns="91440" bIns="45720" anchor="ctr" anchorCtr="0"/>
          <a:lstStyle/>
          <a:p>
            <a:pPr algn="l"/>
            <a:br>
              <a:rPr lang="zh-CN" altLang="en-US" sz="3200" dirty="0"/>
            </a:br>
            <a:r>
              <a:rPr lang="zh-CN" altLang="en-US" sz="3200" b="1" dirty="0">
                <a:solidFill>
                  <a:srgbClr val="CE0000"/>
                </a:solidFill>
              </a:rPr>
              <a:t>易导致不良信用记录的行为</a:t>
            </a:r>
            <a:br>
              <a:rPr lang="zh-CN" altLang="en-US" sz="4000" dirty="0"/>
            </a:br>
            <a:endParaRPr lang="zh-CN" altLang="en-US" sz="4000" dirty="0"/>
          </a:p>
        </p:txBody>
      </p:sp>
      <p:sp>
        <p:nvSpPr>
          <p:cNvPr id="45059" name="Rectangle 3"/>
          <p:cNvSpPr>
            <a:spLocks noGrp="1"/>
          </p:cNvSpPr>
          <p:nvPr>
            <p:ph type="body"/>
          </p:nvPr>
        </p:nvSpPr>
        <p:spPr>
          <a:xfrm>
            <a:off x="431800" y="1339850"/>
            <a:ext cx="8229600" cy="4525963"/>
          </a:xfrm>
        </p:spPr>
        <p:txBody>
          <a:bodyPr vert="horz" wrap="square" lIns="91440" tIns="45720" rIns="91440" bIns="45720" anchor="t" anchorCtr="0"/>
          <a:lstStyle/>
          <a:p>
            <a:pPr>
              <a:buNone/>
            </a:pPr>
            <a:r>
              <a:rPr lang="zh-CN" altLang="en-US" dirty="0"/>
              <a:t>       在日常生活中容易出现不良信用记录的行为；一是信用卡透支消费没有按时足额还款而产生逾期记录；二是贷款没有按期足额还款而产生逾期记录；三是按揭贷款、消费贷款等贷款的利率上调后，仍按原金额支付“月供”而产生的欠息逾期；四是为第三方提供担保而代偿时，第三方没有按时足额偿还贷款而形成的逾期记录。</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695325" y="298450"/>
            <a:ext cx="8229600" cy="1143000"/>
          </a:xfrm>
        </p:spPr>
        <p:txBody>
          <a:bodyPr vert="horz" wrap="square" lIns="91440" tIns="45720" rIns="91440" bIns="45720" anchor="ctr" anchorCtr="0"/>
          <a:lstStyle/>
          <a:p>
            <a:pPr algn="l"/>
            <a:r>
              <a:rPr lang="zh-CN" altLang="en-US" sz="3200" b="1" dirty="0">
                <a:solidFill>
                  <a:srgbClr val="CE0000"/>
                </a:solidFill>
              </a:rPr>
              <a:t>不良信用记录会保存多久</a:t>
            </a:r>
            <a:endParaRPr lang="zh-CN" altLang="en-US" sz="3200" b="1" dirty="0">
              <a:solidFill>
                <a:srgbClr val="CE0000"/>
              </a:solidFill>
            </a:endParaRPr>
          </a:p>
        </p:txBody>
      </p:sp>
      <p:sp>
        <p:nvSpPr>
          <p:cNvPr id="46083" name="Rectangle 3"/>
          <p:cNvSpPr>
            <a:spLocks noGrp="1"/>
          </p:cNvSpPr>
          <p:nvPr>
            <p:ph type="body"/>
          </p:nvPr>
        </p:nvSpPr>
        <p:spPr>
          <a:xfrm>
            <a:off x="457200" y="1589088"/>
            <a:ext cx="8229600" cy="4525962"/>
          </a:xfrm>
        </p:spPr>
        <p:txBody>
          <a:bodyPr vert="horz" wrap="square" lIns="91440" tIns="45720" rIns="91440" bIns="45720" anchor="t" anchorCtr="0"/>
          <a:lstStyle/>
          <a:p>
            <a:pPr>
              <a:buNone/>
            </a:pPr>
            <a:r>
              <a:rPr lang="zh-CN" altLang="en-US" dirty="0"/>
              <a:t>          根据《征信业管理条例》的规定，征信机构对个人不良信息自不良行为或者事件终止之日（一般为该笔贷款或信用卡欠款还清之日）起保存5年；超过5年的，应当予以删除。</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4"/>
          <p:cNvPicPr>
            <a:picLocks noGrp="1" noChangeAspect="1"/>
          </p:cNvPicPr>
          <p:nvPr>
            <p:ph idx="1"/>
          </p:nvPr>
        </p:nvPicPr>
        <p:blipFill>
          <a:blip r:embed="rId1"/>
          <a:srcRect/>
          <a:stretch>
            <a:fillRect/>
          </a:stretch>
        </p:blipFill>
        <p:spPr>
          <a:xfrm>
            <a:off x="1844675" y="1460500"/>
            <a:ext cx="5126038" cy="1520825"/>
          </a:xfrm>
        </p:spPr>
      </p:pic>
      <p:sp>
        <p:nvSpPr>
          <p:cNvPr id="49155" name="Text Box 3"/>
          <p:cNvSpPr txBox="1"/>
          <p:nvPr/>
        </p:nvSpPr>
        <p:spPr>
          <a:xfrm>
            <a:off x="2077994" y="2132656"/>
            <a:ext cx="5186363" cy="1006475"/>
          </a:xfrm>
          <a:prstGeom prst="rect">
            <a:avLst/>
          </a:prstGeom>
          <a:noFill/>
          <a:ln w="9525">
            <a:noFill/>
          </a:ln>
        </p:spPr>
        <p:txBody>
          <a:bodyPr>
            <a:spAutoFit/>
          </a:bodyPr>
          <a:lstStyle/>
          <a:p>
            <a:pPr algn="ctr"/>
            <a:r>
              <a:rPr lang="zh-CN" altLang="en-US" sz="6000" dirty="0">
                <a:latin typeface="Arial" panose="020B0604020202020204" pitchFamily="34" charset="0"/>
              </a:rPr>
              <a:t>谢谢！</a:t>
            </a:r>
            <a:endParaRPr lang="zh-CN" altLang="en-US" sz="60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贷款要素</a:t>
            </a:r>
            <a:endParaRPr lang="zh-CN" altLang="en-US" sz="3600" dirty="0">
              <a:solidFill>
                <a:srgbClr val="00B050"/>
              </a:solidFill>
            </a:endParaRPr>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737648" y="2077995"/>
            <a:ext cx="3668703" cy="4525963"/>
          </a:xfrm>
        </p:spPr>
      </p:pic>
      <p:pic>
        <p:nvPicPr>
          <p:cNvPr id="5" name="图片 4"/>
          <p:cNvPicPr>
            <a:picLocks noChangeAspect="1"/>
          </p:cNvPicPr>
          <p:nvPr/>
        </p:nvPicPr>
        <p:blipFill>
          <a:blip r:embed="rId2"/>
          <a:stretch>
            <a:fillRect/>
          </a:stretch>
        </p:blipFill>
        <p:spPr>
          <a:xfrm>
            <a:off x="457200" y="511217"/>
            <a:ext cx="1767993" cy="5303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10465"/>
          </a:xfrm>
        </p:spPr>
        <p:txBody>
          <a:bodyPr/>
          <a:lstStyle/>
          <a:p>
            <a:r>
              <a:rPr lang="zh-CN" altLang="en-US" sz="3600" dirty="0" smtClean="0">
                <a:solidFill>
                  <a:srgbClr val="00B050"/>
                </a:solidFill>
              </a:rPr>
              <a:t>适用客群</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2434731" y="1647567"/>
            <a:ext cx="4043878" cy="3713098"/>
          </a:xfrm>
          <a:prstGeom prst="rect">
            <a:avLst/>
          </a:prstGeom>
        </p:spPr>
      </p:pic>
      <p:pic>
        <p:nvPicPr>
          <p:cNvPr id="5" name="图片 4"/>
          <p:cNvPicPr>
            <a:picLocks noChangeAspect="1"/>
          </p:cNvPicPr>
          <p:nvPr/>
        </p:nvPicPr>
        <p:blipFill>
          <a:blip r:embed="rId2"/>
          <a:stretch>
            <a:fillRect/>
          </a:stretch>
        </p:blipFill>
        <p:spPr>
          <a:xfrm>
            <a:off x="457200" y="514671"/>
            <a:ext cx="1767993" cy="5303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申请资料</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1959317" y="1927654"/>
            <a:ext cx="5388833" cy="2145334"/>
          </a:xfrm>
          <a:prstGeom prst="rect">
            <a:avLst/>
          </a:prstGeom>
        </p:spPr>
      </p:pic>
      <p:pic>
        <p:nvPicPr>
          <p:cNvPr id="5" name="图片 4"/>
          <p:cNvPicPr>
            <a:picLocks noChangeAspect="1"/>
          </p:cNvPicPr>
          <p:nvPr/>
        </p:nvPicPr>
        <p:blipFill>
          <a:blip r:embed="rId2"/>
          <a:stretch>
            <a:fillRect/>
          </a:stretch>
        </p:blipFill>
        <p:spPr>
          <a:xfrm>
            <a:off x="457200" y="580939"/>
            <a:ext cx="1767993" cy="53039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5" name="图片 4"/>
          <p:cNvPicPr>
            <a:picLocks noChangeAspect="1"/>
          </p:cNvPicPr>
          <p:nvPr/>
        </p:nvPicPr>
        <p:blipFill>
          <a:blip r:embed="rId1"/>
          <a:stretch>
            <a:fillRect/>
          </a:stretch>
        </p:blipFill>
        <p:spPr>
          <a:xfrm>
            <a:off x="457200" y="580939"/>
            <a:ext cx="1767993" cy="530398"/>
          </a:xfrm>
          <a:prstGeom prst="rect">
            <a:avLst/>
          </a:prstGeom>
        </p:spPr>
      </p:pic>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0735" y="1928834"/>
            <a:ext cx="4172465" cy="428249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6" name="内容占位符 5"/>
          <p:cNvPicPr>
            <a:picLocks noGrp="1" noChangeAspect="1"/>
          </p:cNvPicPr>
          <p:nvPr>
            <p:ph idx="1"/>
          </p:nvPr>
        </p:nvPicPr>
        <p:blipFill>
          <a:blip r:embed="rId1"/>
          <a:stretch>
            <a:fillRect/>
          </a:stretch>
        </p:blipFill>
        <p:spPr>
          <a:xfrm>
            <a:off x="2333625" y="2060253"/>
            <a:ext cx="4476750" cy="4067175"/>
          </a:xfrm>
          <a:prstGeom prst="rect">
            <a:avLst/>
          </a:prstGeom>
        </p:spPr>
      </p:pic>
      <p:pic>
        <p:nvPicPr>
          <p:cNvPr id="7" name="图片 6"/>
          <p:cNvPicPr>
            <a:picLocks noChangeAspect="1"/>
          </p:cNvPicPr>
          <p:nvPr/>
        </p:nvPicPr>
        <p:blipFill>
          <a:blip r:embed="rId2"/>
          <a:stretch>
            <a:fillRect/>
          </a:stretch>
        </p:blipFill>
        <p:spPr>
          <a:xfrm>
            <a:off x="226541" y="580939"/>
            <a:ext cx="1767993" cy="5303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solidFill>
                  <a:srgbClr val="00B050"/>
                </a:solidFill>
              </a:rPr>
              <a:t>办理流程</a:t>
            </a:r>
            <a:endParaRPr lang="zh-CN" altLang="en-US" sz="3600" dirty="0">
              <a:solidFill>
                <a:srgbClr val="00B050"/>
              </a:solidFill>
            </a:endParaRPr>
          </a:p>
        </p:txBody>
      </p:sp>
      <p:pic>
        <p:nvPicPr>
          <p:cNvPr id="4" name="内容占位符 3"/>
          <p:cNvPicPr>
            <a:picLocks noGrp="1" noChangeAspect="1"/>
          </p:cNvPicPr>
          <p:nvPr>
            <p:ph idx="1"/>
          </p:nvPr>
        </p:nvPicPr>
        <p:blipFill>
          <a:blip r:embed="rId1"/>
          <a:stretch>
            <a:fillRect/>
          </a:stretch>
        </p:blipFill>
        <p:spPr>
          <a:xfrm>
            <a:off x="2217008" y="1824316"/>
            <a:ext cx="4495800" cy="3962400"/>
          </a:xfrm>
          <a:prstGeom prst="rect">
            <a:avLst/>
          </a:prstGeom>
        </p:spPr>
      </p:pic>
      <p:pic>
        <p:nvPicPr>
          <p:cNvPr id="5" name="图片 4"/>
          <p:cNvPicPr>
            <a:picLocks noChangeAspect="1"/>
          </p:cNvPicPr>
          <p:nvPr/>
        </p:nvPicPr>
        <p:blipFill>
          <a:blip r:embed="rId2"/>
          <a:stretch>
            <a:fillRect/>
          </a:stretch>
        </p:blipFill>
        <p:spPr>
          <a:xfrm>
            <a:off x="104544" y="580939"/>
            <a:ext cx="1767993" cy="530398"/>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bodyPr wrap="none" rtlCol="0" anchor="t">
        <a:spAutoFit/>
      </a:bodyPr>
      <a:lstStyle>
        <a:defPPr algn="ctr" fontAlgn="base">
          <a:spcBef>
            <a:spcPct val="0"/>
          </a:spcBef>
          <a:spcAft>
            <a:spcPct val="0"/>
          </a:spcAft>
          <a:defRPr lang="zh-CN" altLang="en-US" kern="0" dirty="0" smtClean="0">
            <a:latin typeface="+mn-ea"/>
            <a:sym typeface="+mn-ea"/>
          </a:defRPr>
        </a:defPPr>
      </a:lstStyle>
      <a:style>
        <a:lnRef idx="2">
          <a:schemeClr val="dk1"/>
        </a:lnRef>
        <a:fillRef idx="1">
          <a:schemeClr val="lt1"/>
        </a:fillRef>
        <a:effectRef idx="0">
          <a:schemeClr val="dk1"/>
        </a:effectRef>
        <a:fontRef idx="minor">
          <a:schemeClr val="dk1"/>
        </a:fontRef>
      </a: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bodyPr wrap="none" rtlCol="0" anchor="t">
        <a:spAutoFit/>
      </a:bodyPr>
      <a:lstStyle>
        <a:defPPr algn="ctr" fontAlgn="base">
          <a:spcBef>
            <a:spcPct val="0"/>
          </a:spcBef>
          <a:spcAft>
            <a:spcPct val="0"/>
          </a:spcAft>
          <a:defRPr lang="zh-CN" altLang="en-US" kern="0" dirty="0" smtClean="0">
            <a:latin typeface="+mn-ea"/>
            <a:sym typeface="+mn-ea"/>
          </a:defRPr>
        </a:defPPr>
      </a:lstStyle>
      <a:style>
        <a:lnRef idx="2">
          <a:schemeClr val="dk1"/>
        </a:lnRef>
        <a:fillRef idx="1">
          <a:schemeClr val="lt1"/>
        </a:fillRef>
        <a:effectRef idx="0">
          <a:schemeClr val="dk1"/>
        </a:effectRef>
        <a:fontRef idx="minor">
          <a:schemeClr val="dk1"/>
        </a:fontRef>
      </a:style>
    </a:tx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3057</Words>
  <Application>WPS 演示</Application>
  <PresentationFormat>全屏显示(4:3)</PresentationFormat>
  <Paragraphs>178</Paragraphs>
  <Slides>37</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37</vt:i4>
      </vt:variant>
    </vt:vector>
  </HeadingPairs>
  <TitlesOfParts>
    <vt:vector size="48" baseType="lpstr">
      <vt:lpstr>Arial</vt:lpstr>
      <vt:lpstr>宋体</vt:lpstr>
      <vt:lpstr>Wingdings</vt:lpstr>
      <vt:lpstr>Calibri</vt:lpstr>
      <vt:lpstr>微软雅黑</vt:lpstr>
      <vt:lpstr>Arial Unicode MS</vt:lpstr>
      <vt:lpstr>仿宋</vt:lpstr>
      <vt:lpstr>Times New Roman</vt:lpstr>
      <vt:lpstr>楷体_GB2312</vt:lpstr>
      <vt:lpstr>默认设计模板</vt:lpstr>
      <vt:lpstr>1_默认设计模板</vt:lpstr>
      <vt:lpstr>PowerPoint 演示文稿</vt:lpstr>
      <vt:lpstr>PowerPoint 演示文稿</vt:lpstr>
      <vt:lpstr>贷款要素</vt:lpstr>
      <vt:lpstr>贷款要素</vt:lpstr>
      <vt:lpstr>适用客群</vt:lpstr>
      <vt:lpstr>申请资料</vt:lpstr>
      <vt:lpstr>办理流程</vt:lpstr>
      <vt:lpstr>办理流程</vt:lpstr>
      <vt:lpstr>办理流程</vt:lpstr>
      <vt:lpstr>办理流程</vt:lpstr>
      <vt:lpstr>办理流程</vt:lpstr>
      <vt:lpstr>办理流程</vt:lpstr>
      <vt:lpstr>特别提示</vt:lpstr>
      <vt:lpstr>PowerPoint 演示文稿</vt:lpstr>
      <vt:lpstr>PowerPoint 演示文稿</vt:lpstr>
      <vt:lpstr>      校园地国家助学贷款申请所需资料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人民银行征信知识分享</vt:lpstr>
      <vt:lpstr>      何为征信？</vt:lpstr>
      <vt:lpstr>       征信机构</vt:lpstr>
      <vt:lpstr>      我国征信体系的建设</vt:lpstr>
      <vt:lpstr>   个人信用</vt:lpstr>
      <vt:lpstr>                                       “征信”与我密切相关</vt:lpstr>
      <vt:lpstr>PowerPoint 演示文稿</vt:lpstr>
      <vt:lpstr>如何拥有良好的个人信用记录</vt:lpstr>
      <vt:lpstr> 易导致不良信用记录的行为 </vt:lpstr>
      <vt:lpstr>不良信用记录会保存多久</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卢秀雯</cp:lastModifiedBy>
  <cp:revision>263</cp:revision>
  <dcterms:created xsi:type="dcterms:W3CDTF">2013-01-25T01:44:00Z</dcterms:created>
  <dcterms:modified xsi:type="dcterms:W3CDTF">2025-09-12T09:03:32Z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E3BD6464E12B4E37ACB4F0698E89A27F_13</vt:lpwstr>
  </property>
</Properties>
</file>